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4"/>
    <p:sldMasterId id="2147484165" r:id="rId5"/>
    <p:sldMasterId id="2147484167" r:id="rId6"/>
    <p:sldMasterId id="2147484171" r:id="rId7"/>
    <p:sldMasterId id="2147484173" r:id="rId8"/>
    <p:sldMasterId id="2147484177" r:id="rId9"/>
    <p:sldMasterId id="2147484190" r:id="rId10"/>
  </p:sldMasterIdLst>
  <p:notesMasterIdLst>
    <p:notesMasterId r:id="rId33"/>
  </p:notesMasterIdLst>
  <p:handoutMasterIdLst>
    <p:handoutMasterId r:id="rId34"/>
  </p:handoutMasterIdLst>
  <p:sldIdLst>
    <p:sldId id="256" r:id="rId11"/>
    <p:sldId id="308" r:id="rId12"/>
    <p:sldId id="259" r:id="rId13"/>
    <p:sldId id="311" r:id="rId14"/>
    <p:sldId id="313" r:id="rId15"/>
    <p:sldId id="287" r:id="rId16"/>
    <p:sldId id="314" r:id="rId17"/>
    <p:sldId id="361" r:id="rId18"/>
    <p:sldId id="347" r:id="rId19"/>
    <p:sldId id="363" r:id="rId20"/>
    <p:sldId id="312" r:id="rId21"/>
    <p:sldId id="316" r:id="rId22"/>
    <p:sldId id="288" r:id="rId23"/>
    <p:sldId id="300" r:id="rId24"/>
    <p:sldId id="318" r:id="rId25"/>
    <p:sldId id="267" r:id="rId26"/>
    <p:sldId id="364" r:id="rId27"/>
    <p:sldId id="291" r:id="rId28"/>
    <p:sldId id="344" r:id="rId29"/>
    <p:sldId id="356" r:id="rId30"/>
    <p:sldId id="362" r:id="rId31"/>
    <p:sldId id="359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7907" autoAdjust="0"/>
  </p:normalViewPr>
  <p:slideViewPr>
    <p:cSldViewPr>
      <p:cViewPr varScale="1">
        <p:scale>
          <a:sx n="50" d="100"/>
          <a:sy n="50" d="100"/>
        </p:scale>
        <p:origin x="9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460" y="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BFF0-6006-4511-9119-2DFAA21BF2B0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18C4C-BFEE-4EC6-8571-D397CAAD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FFCB1-C9A8-4B63-ADE3-69FD9FED635B}" type="datetimeFigureOut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CC8902-11BC-4AB0-B4DF-0EC2B3732B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76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pc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26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98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8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5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7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7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66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183063"/>
            <a:ext cx="5699760" cy="4416107"/>
          </a:xfrm>
        </p:spPr>
        <p:txBody>
          <a:bodyPr>
            <a:noAutofit/>
          </a:bodyPr>
          <a:lstStyle/>
          <a:p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44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86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8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3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026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95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1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0">
              <a:buNone/>
            </a:pPr>
            <a:r>
              <a:rPr lang="en-US" b="1" kern="900" spc="-100" dirty="0">
                <a:latin typeface="Arial" panose="020B0604020202020204" pitchFamily="34" charset="0"/>
                <a:cs typeface="Arial" panose="020B0604020202020204" pitchFamily="34" charset="0"/>
              </a:rPr>
              <a:t>SARA establishes a </a:t>
            </a:r>
            <a:r>
              <a:rPr lang="en-US" b="1" kern="9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state-level reciprocity process </a:t>
            </a:r>
            <a:r>
              <a:rPr lang="en-US" b="1" kern="900" spc="-100" dirty="0">
                <a:latin typeface="Arial" panose="020B0604020202020204" pitchFamily="34" charset="0"/>
                <a:cs typeface="Arial" panose="020B0604020202020204" pitchFamily="34" charset="0"/>
              </a:rPr>
              <a:t>that will support the nation in efforts to increase the educational attainment of its people by making state authorization: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kern="9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efficient, effective, and uniform </a:t>
            </a:r>
            <a:r>
              <a:rPr lang="en-US" b="1" kern="900" spc="-100" dirty="0">
                <a:latin typeface="Arial" panose="020B0604020202020204" pitchFamily="34" charset="0"/>
                <a:cs typeface="Arial" panose="020B0604020202020204" pitchFamily="34" charset="0"/>
              </a:rPr>
              <a:t>in regard to necessary and reasonable standards of practice that could span states;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kern="9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effective </a:t>
            </a:r>
            <a:r>
              <a:rPr lang="en-US" b="1" kern="900" spc="-100" dirty="0">
                <a:latin typeface="Arial" panose="020B0604020202020204" pitchFamily="34" charset="0"/>
                <a:cs typeface="Arial" panose="020B0604020202020204" pitchFamily="34" charset="0"/>
              </a:rPr>
              <a:t>in dealing with quality and integrity issues that have arisen in some online/distance education offerings; and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kern="900" spc="-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costly </a:t>
            </a:r>
            <a:r>
              <a:rPr lang="en-US" b="1" kern="900" spc="-100" dirty="0">
                <a:latin typeface="Arial" panose="020B0604020202020204" pitchFamily="34" charset="0"/>
                <a:cs typeface="Arial" panose="020B0604020202020204" pitchFamily="34" charset="0"/>
              </a:rPr>
              <a:t>for states and institutions and, thereby, the students they serve</a:t>
            </a:r>
            <a:r>
              <a:rPr lang="en-US" b="1" kern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degree-granting postsecondary institutions from all sectors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public colleges and universities; independent institutions, both non-profit and for-profit.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Sets forth a reasonable,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set of triggers of “physical presence”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Preserves state approval and oversight of on-the-ground campuses.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Distance education providers must obtain authorization in every state where students are taking the course or doing field experience!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you know where your students are?</a:t>
            </a:r>
          </a:p>
          <a:p>
            <a:pPr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endParaRPr lang="en-US" b="1" kern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2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572000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7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1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04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 Title / Presenter First Name Last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1F52B-E6F8-E042-8CDF-7487D4221E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D5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D5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50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EE9-C133-46E4-8F9D-1F6C126C1E2D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980-8E98-45C0-B701-A0E5A8713144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E2DC-FEC0-4665-9C57-FE66852F7874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C19DE-613F-4374-8364-B46D9C9881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21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C19DE-613F-4374-8364-B46D9C9881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90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C19DE-613F-4374-8364-B46D9C9881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41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C19DE-613F-4374-8364-B46D9C9881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8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C19DE-613F-4374-8364-B46D9C9881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4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FC19DE-613F-4374-8364-B46D9C9881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7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38C5-637B-428D-A7B1-A1A3CA580117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1A3D-0FBC-41F6-9575-CD636877DD07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19DE-613F-4374-8364-B46D9C9881E4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676-5B2D-447B-83A1-BA31292337C3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DC80-9A12-4360-BF88-744CF34B9966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3C3-DE95-4C39-9165-8A3D7DD40E49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99F2-0EF7-463B-AFEC-C84C1BCF5549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2F0C-12E7-40A6-BA10-AB874469084A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ACC4-2E7A-4437-92A8-87B8C1C94B0B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1ACC4-2E7A-4437-92A8-87B8C1C94B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8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1ACC4-2E7A-4437-92A8-87B8C1C94B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1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1ACC4-2E7A-4437-92A8-87B8C1C94B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2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1ACC4-2E7A-4437-92A8-87B8C1C94B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83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1ACC4-2E7A-4437-92A8-87B8C1C94B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5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1ACC4-2E7A-4437-92A8-87B8C1C94B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nformation@nc-sara.org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797385"/>
            <a:ext cx="434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Interservice</a:t>
            </a:r>
            <a:r>
              <a:rPr lang="en-US" sz="2800" b="1" dirty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 Voluntary Education Board (</a:t>
            </a:r>
            <a:r>
              <a:rPr lang="en-US" sz="2800" b="1" dirty="0" err="1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IVEB</a:t>
            </a:r>
            <a:r>
              <a:rPr lang="en-US" sz="2800" b="1" dirty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b="1" dirty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June 8, 2016</a:t>
            </a:r>
          </a:p>
          <a:p>
            <a:endParaRPr lang="en-US" b="1" dirty="0">
              <a:solidFill>
                <a:srgbClr val="001D5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8241" y="304800"/>
            <a:ext cx="5791797" cy="1524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After June 30,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0"/>
            <a:ext cx="2058241" cy="30828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1700" y="1980106"/>
            <a:ext cx="6781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Institutions in SREB states that do not join SARA will need to seek authorization from </a:t>
            </a:r>
            <a:r>
              <a:rPr lang="en-US" sz="3200" b="1" u="sng" spc="-15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 states including the SREB region.</a:t>
            </a:r>
          </a:p>
          <a:p>
            <a:pPr marL="0" lvl="2" indent="0">
              <a:buNone/>
              <a:defRPr sz="1800">
                <a:solidFill>
                  <a:srgbClr val="000000"/>
                </a:solidFill>
              </a:defRPr>
            </a:pPr>
            <a:endParaRPr lang="en-US" sz="3200" b="1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Non-SARA institutions in SARA states in SREB region will need to seek authorization from </a:t>
            </a:r>
            <a:r>
              <a:rPr lang="en-US" sz="3200" b="1" u="sng" spc="-15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 states including the SREB region.</a:t>
            </a:r>
          </a:p>
        </p:txBody>
      </p:sp>
    </p:spTree>
    <p:extLst>
      <p:ext uri="{BB962C8B-B14F-4D97-AF65-F5344CB8AC3E}">
        <p14:creationId xmlns:p14="http://schemas.microsoft.com/office/powerpoint/2010/main" val="382229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172200" cy="1676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itchFamily="34" charset="0"/>
                <a:cs typeface="Arial" pitchFamily="34" charset="0"/>
              </a:rPr>
              <a:t>SARA Member States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 descr="States_OverTime_chart_011316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90800" y="2057400"/>
            <a:ext cx="5342818" cy="47886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248400" cy="1905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itchFamily="34" charset="0"/>
                <a:cs typeface="Arial" pitchFamily="34" charset="0"/>
              </a:rPr>
              <a:t>Participating Institutions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Institutions_OverTime_chart_0113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035209"/>
            <a:ext cx="5486400" cy="48227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Participating Institutions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 descr="Institutions_SIZE_chart_011316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390933" y="1905000"/>
            <a:ext cx="6524467" cy="4724400"/>
          </a:xfrm>
        </p:spPr>
      </p:pic>
      <p:sp>
        <p:nvSpPr>
          <p:cNvPr id="9" name="TextBox 8"/>
          <p:cNvSpPr txBox="1"/>
          <p:nvPr/>
        </p:nvSpPr>
        <p:spPr>
          <a:xfrm>
            <a:off x="2209800" y="6324600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 of December 31, 2015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2484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itchFamily="34" charset="0"/>
                <a:cs typeface="Arial" pitchFamily="34" charset="0"/>
              </a:rPr>
              <a:t>Participating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 descr="Institutions_TYPE_chart_011316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23999" y="1994508"/>
            <a:ext cx="7162801" cy="4711091"/>
          </a:xfrm>
        </p:spPr>
      </p:pic>
      <p:sp>
        <p:nvSpPr>
          <p:cNvPr id="9" name="TextBox 8"/>
          <p:cNvSpPr txBox="1"/>
          <p:nvPr/>
        </p:nvSpPr>
        <p:spPr>
          <a:xfrm>
            <a:off x="2209800" y="6324600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 of December 31, 2015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400800" cy="10668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Financial Status of the Sara Initiative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6705600" cy="4267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</a:rPr>
              <a:t>SARA work by all SARA partners (NC-SARA, MHEC, NEBHE, SREB and WICHE) is now almost fully dependent on fee revenue</a:t>
            </a:r>
          </a:p>
          <a:p>
            <a:r>
              <a:rPr lang="en-US" b="1" dirty="0">
                <a:latin typeface="Arial" pitchFamily="34" charset="0"/>
              </a:rPr>
              <a:t>Current and projected revenues are sufficient to support SARA</a:t>
            </a:r>
          </a:p>
          <a:p>
            <a:r>
              <a:rPr lang="en-US" b="1" dirty="0">
                <a:latin typeface="Arial" pitchFamily="34" charset="0"/>
              </a:rPr>
              <a:t>Consequently, NC-SARA has determined to keep fees at current levels through June,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What’s Ahead for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SARA?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64008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Complaint and enrollment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reporting and publication: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Continuation of complaint reporting every quarter;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SARA institutions will report their out-of-state enrollments in May, 2016, with publication shortly thereafter;</a:t>
            </a:r>
          </a:p>
          <a:p>
            <a:pPr lvl="3"/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Planned - Database of programs offered by SARA institutions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NC-SARA’s version of SREB’s Electronic Campus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856514" cy="1524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b="1" dirty="0"/>
              <a:t>Moving from SREB EC to SARA EC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r="17002"/>
          <a:stretch/>
        </p:blipFill>
        <p:spPr>
          <a:xfrm>
            <a:off x="0" y="1909482"/>
            <a:ext cx="2085034" cy="285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057738"/>
            <a:ext cx="6038450" cy="48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1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362200"/>
            <a:ext cx="6553200" cy="4038600"/>
          </a:xfrm>
        </p:spPr>
        <p:txBody>
          <a:bodyPr>
            <a:norm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6002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Now That We’re Past </a:t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the “Easy” Stuff…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6477000" cy="46021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Continue to add states and institutions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Implications and implementation of IRS 501 (c)(3) status for NC-SARA</a:t>
            </a:r>
          </a:p>
          <a:p>
            <a:pPr lvl="1"/>
            <a:r>
              <a:rPr lang="en-US" sz="2000" b="1" dirty="0">
                <a:latin typeface="Arial" pitchFamily="34" charset="0"/>
                <a:cs typeface="Arial" pitchFamily="34" charset="0"/>
              </a:rPr>
              <a:t>Establish independent budgeting, accounting, auditing and IT systems</a:t>
            </a:r>
          </a:p>
          <a:p>
            <a:pPr lvl="1"/>
            <a:r>
              <a:rPr lang="en-US" sz="2000" b="1" dirty="0">
                <a:latin typeface="Arial" pitchFamily="34" charset="0"/>
                <a:cs typeface="Arial" pitchFamily="34" charset="0"/>
              </a:rPr>
              <a:t>Establish appropriate staffing levels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Responding to “down-in-the-weeds” questions and policy issues</a:t>
            </a:r>
          </a:p>
          <a:p>
            <a:pPr lvl="1"/>
            <a:r>
              <a:rPr lang="en-US" sz="2000" b="1" dirty="0">
                <a:latin typeface="Arial" pitchFamily="34" charset="0"/>
                <a:cs typeface="Arial" pitchFamily="34" charset="0"/>
              </a:rPr>
              <a:t>Physical presence</a:t>
            </a:r>
          </a:p>
          <a:p>
            <a:pPr lvl="1"/>
            <a:r>
              <a:rPr lang="en-US" sz="2000" b="1" dirty="0">
                <a:latin typeface="Arial" pitchFamily="34" charset="0"/>
                <a:cs typeface="Arial" pitchFamily="34" charset="0"/>
              </a:rPr>
              <a:t>Experiential learning</a:t>
            </a:r>
          </a:p>
          <a:p>
            <a:pPr lvl="1"/>
            <a:r>
              <a:rPr lang="en-US" sz="2000" b="1" dirty="0">
                <a:latin typeface="Arial" pitchFamily="34" charset="0"/>
                <a:cs typeface="Arial" pitchFamily="34" charset="0"/>
              </a:rPr>
              <a:t>Etc., etc., etc.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027304" y="2438400"/>
            <a:ext cx="65532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399314" cy="1524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SARA: </a:t>
            </a:r>
            <a:r>
              <a:rPr lang="en-US" sz="4000" b="1" dirty="0">
                <a:latin typeface="Arial" pitchFamily="34" charset="0"/>
              </a:rPr>
              <a:t>A Negotiated Compromise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8" r="18328"/>
          <a:stretch/>
        </p:blipFill>
        <p:spPr>
          <a:xfrm>
            <a:off x="-26894" y="1924669"/>
            <a:ext cx="2097741" cy="2871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4718" y="22062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Institutions’ goals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Regulators’ concerns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Accreditors</a:t>
            </a:r>
          </a:p>
        </p:txBody>
      </p:sp>
      <p:pic>
        <p:nvPicPr>
          <p:cNvPr id="10" name="Picture 2" descr="http://2.bp.blogspot.com/-r5D8-dgUtI0/UZty02k7hzI/AAAAAAAAc9A/4n_-ZAvIh9M/s1600/photodune-2714881-give-or-take-keys-showing-compromise-s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7642" r="8417" b="7387"/>
          <a:stretch/>
        </p:blipFill>
        <p:spPr bwMode="auto">
          <a:xfrm>
            <a:off x="5812971" y="3517672"/>
            <a:ext cx="3209394" cy="32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4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itchFamily="34" charset="0"/>
                <a:cs typeface="Arial" pitchFamily="34" charset="0"/>
              </a:rPr>
              <a:t>Presenter</a:t>
            </a:r>
            <a:endParaRPr lang="en-US" sz="4000" b="1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Mary Larson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Director, Student Access Programs and Services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Southern Regional Education Board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acheckglobal.com/media/1485/VERIFIC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8" y="1948543"/>
            <a:ext cx="7032171" cy="38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5617029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SARA &amp; Professional Licensure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948543"/>
            <a:ext cx="6858000" cy="498565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spc="-15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spc="-150" dirty="0">
                <a:latin typeface="Arial" pitchFamily="34" charset="0"/>
                <a:cs typeface="Arial" pitchFamily="34" charset="0"/>
              </a:rPr>
              <a:t>Requirements remain </a:t>
            </a:r>
          </a:p>
          <a:p>
            <a:pPr>
              <a:buNone/>
            </a:pPr>
            <a:r>
              <a:rPr lang="en-US" b="1" spc="-150" dirty="0">
                <a:latin typeface="Arial" pitchFamily="34" charset="0"/>
                <a:cs typeface="Arial" pitchFamily="34" charset="0"/>
              </a:rPr>
              <a:t>Increase focus on student notification</a:t>
            </a:r>
          </a:p>
          <a:p>
            <a:pPr>
              <a:buNone/>
            </a:pP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4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634" y="304800"/>
            <a:ext cx="5800166" cy="1524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4000" b="1" spc="-150" dirty="0">
                <a:latin typeface="Arial" panose="020B0604020202020204" pitchFamily="34" charset="0"/>
                <a:cs typeface="Arial" panose="020B0604020202020204" pitchFamily="34" charset="0"/>
              </a:rPr>
              <a:t>June 30, 2017 </a:t>
            </a:r>
            <a:br>
              <a:rPr lang="en-US" sz="4000" b="1" spc="-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spc="-150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endParaRPr lang="en-US" sz="4000" spc="-1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11578" r="19341"/>
          <a:stretch/>
        </p:blipFill>
        <p:spPr>
          <a:xfrm>
            <a:off x="-1" y="1920033"/>
            <a:ext cx="2124635" cy="28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2917" y="2270125"/>
            <a:ext cx="7019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Non-SARA and SARA institutions – to maintain student coverage - SECRRA institutions will continue to maintain SECRRA and reciprocity with the other SREB states. </a:t>
            </a:r>
          </a:p>
          <a:p>
            <a:pPr marL="342900" lvl="2" indent="-3429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Non-SARA institutions in SREB states will need to seek authorization from </a:t>
            </a:r>
            <a:r>
              <a:rPr lang="en-US" sz="2800" b="1" u="sng" dirty="0"/>
              <a:t>all</a:t>
            </a:r>
            <a:r>
              <a:rPr lang="en-US" sz="2800" b="1" dirty="0"/>
              <a:t> states including the SREB region.</a:t>
            </a:r>
          </a:p>
          <a:p>
            <a:pPr marL="342900" lvl="2" indent="-342900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800" b="1" dirty="0"/>
              <a:t>Start NOW</a:t>
            </a:r>
          </a:p>
        </p:txBody>
      </p:sp>
    </p:spTree>
    <p:extLst>
      <p:ext uri="{BB962C8B-B14F-4D97-AF65-F5344CB8AC3E}">
        <p14:creationId xmlns:p14="http://schemas.microsoft.com/office/powerpoint/2010/main" val="335928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362200"/>
            <a:ext cx="6553200" cy="4038600"/>
          </a:xfrm>
        </p:spPr>
        <p:txBody>
          <a:bodyPr>
            <a:norm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67164"/>
            <a:ext cx="5519057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Questions?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90816"/>
            <a:ext cx="6914146" cy="34383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3471" y="5029200"/>
            <a:ext cx="67382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spc="-150" dirty="0">
                <a:latin typeface="Arial" panose="020B0604020202020204" pitchFamily="34" charset="0"/>
                <a:cs typeface="Arial" pitchFamily="34" charset="0"/>
              </a:rPr>
              <a:t>As always, feel free to contact </a:t>
            </a:r>
            <a:r>
              <a:rPr lang="en-US" sz="2000" b="1" spc="-150" dirty="0">
                <a:latin typeface="Arial" pitchFamily="34" charset="0"/>
                <a:cs typeface="Arial" pitchFamily="34" charset="0"/>
                <a:hlinkClick r:id="rId5"/>
              </a:rPr>
              <a:t>information@nc-sara.org</a:t>
            </a:r>
            <a:r>
              <a:rPr lang="en-US" sz="2000" b="1" spc="-150" dirty="0">
                <a:latin typeface="Arial" pitchFamily="34" charset="0"/>
                <a:cs typeface="Arial" pitchFamily="34" charset="0"/>
              </a:rPr>
              <a:t> with any additional questions or comments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Mary Agnes Larson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Director, Student Access Programs and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mary.larson@sreb.org or SARA@sreb.org</a:t>
            </a:r>
          </a:p>
        </p:txBody>
      </p:sp>
    </p:spTree>
    <p:extLst>
      <p:ext uri="{BB962C8B-B14F-4D97-AF65-F5344CB8AC3E}">
        <p14:creationId xmlns:p14="http://schemas.microsoft.com/office/powerpoint/2010/main" val="307300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RA States Map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t="3294" r="20135" b="20953"/>
          <a:stretch>
            <a:fillRect/>
          </a:stretch>
        </p:blipFill>
        <p:spPr>
          <a:xfrm>
            <a:off x="2445783" y="2209799"/>
            <a:ext cx="6393417" cy="449142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33600" y="457200"/>
            <a:ext cx="5715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Current SARA Landscape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SARA States Map - MHEC non-SARA states.jpg"/>
          <p:cNvPicPr>
            <a:picLocks noChangeAspect="1"/>
          </p:cNvPicPr>
          <p:nvPr/>
        </p:nvPicPr>
        <p:blipFill>
          <a:blip r:embed="rId4" cstate="print"/>
          <a:srcRect t="3268" r="19069"/>
          <a:stretch>
            <a:fillRect/>
          </a:stretch>
        </p:blipFill>
        <p:spPr>
          <a:xfrm>
            <a:off x="2972456" y="1981200"/>
            <a:ext cx="5311049" cy="48006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57400" y="76200"/>
            <a:ext cx="6019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A Closer Look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MHEC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10477" y="8021"/>
            <a:ext cx="62484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itchFamily="34" charset="0"/>
                <a:cs typeface="Arial" pitchFamily="34" charset="0"/>
              </a:rPr>
              <a:t>A Closer Look: NEBHE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ARA States Map - NEBHE non-SARA states.jpg"/>
          <p:cNvPicPr>
            <a:picLocks noChangeAspect="1"/>
          </p:cNvPicPr>
          <p:nvPr/>
        </p:nvPicPr>
        <p:blipFill>
          <a:blip r:embed="rId4" cstate="print"/>
          <a:srcRect t="1455" r="16774"/>
          <a:stretch>
            <a:fillRect/>
          </a:stretch>
        </p:blipFill>
        <p:spPr>
          <a:xfrm>
            <a:off x="3048000" y="2057400"/>
            <a:ext cx="5298845" cy="4588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SARA States Map - WICHE non-SARA states.jpg"/>
          <p:cNvPicPr>
            <a:picLocks noChangeAspect="1"/>
          </p:cNvPicPr>
          <p:nvPr/>
        </p:nvPicPr>
        <p:blipFill>
          <a:blip r:embed="rId4" cstate="print"/>
          <a:srcRect r="13879"/>
          <a:stretch>
            <a:fillRect/>
          </a:stretch>
        </p:blipFill>
        <p:spPr>
          <a:xfrm>
            <a:off x="2789637" y="1975640"/>
            <a:ext cx="5744763" cy="48061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248400" cy="1371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itchFamily="34" charset="0"/>
                <a:cs typeface="Arial" pitchFamily="34" charset="0"/>
              </a:rPr>
              <a:t>A Closer Look: WICHE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1981200"/>
            <a:ext cx="63246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51095" y="152400"/>
            <a:ext cx="5949905" cy="1828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itchFamily="34" charset="0"/>
                <a:cs typeface="Arial" pitchFamily="34" charset="0"/>
              </a:rPr>
              <a:t>A Closer Look: Districts and Territories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SARA States Map - Territories- non-SARA state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t="3333" r="17321"/>
          <a:stretch>
            <a:fillRect/>
          </a:stretch>
        </p:blipFill>
        <p:spPr>
          <a:xfrm>
            <a:off x="2590800" y="2194560"/>
            <a:ext cx="5708695" cy="46634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027304" y="2438400"/>
            <a:ext cx="65532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399314" cy="1524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A Closer Look: SREB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8" r="18328"/>
          <a:stretch/>
        </p:blipFill>
        <p:spPr>
          <a:xfrm>
            <a:off x="-26894" y="1924669"/>
            <a:ext cx="2097741" cy="2871450"/>
          </a:xfrm>
          <a:prstGeom prst="rect">
            <a:avLst/>
          </a:prstGeom>
        </p:spPr>
      </p:pic>
      <p:pic>
        <p:nvPicPr>
          <p:cNvPr id="8" name="Picture 7" descr="SARA States Map - SREB non-SARA states.jpg"/>
          <p:cNvPicPr>
            <a:picLocks noChangeAspect="1"/>
          </p:cNvPicPr>
          <p:nvPr/>
        </p:nvPicPr>
        <p:blipFill>
          <a:blip r:embed="rId5" cstate="print"/>
          <a:srcRect t="3333" r="14861"/>
          <a:stretch>
            <a:fillRect/>
          </a:stretch>
        </p:blipFill>
        <p:spPr>
          <a:xfrm>
            <a:off x="2342036" y="1981200"/>
            <a:ext cx="6070998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419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A9541-00D0-4AA5-869E-CA4B13E6A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634" y="304800"/>
            <a:ext cx="5800166" cy="1524000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3600" b="1" spc="-150" dirty="0">
                <a:latin typeface="Arial" panose="020B0604020202020204" pitchFamily="34" charset="0"/>
                <a:cs typeface="Arial" panose="020B0604020202020204" pitchFamily="34" charset="0"/>
              </a:rPr>
              <a:t>SREB’s Electronic Campus Regional Reciprocity Agreement (SECRRA)</a:t>
            </a:r>
            <a:endParaRPr lang="en-US" sz="3600" spc="-1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11578" r="19341"/>
          <a:stretch/>
        </p:blipFill>
        <p:spPr>
          <a:xfrm>
            <a:off x="-1" y="1920033"/>
            <a:ext cx="2124635" cy="2890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2917" y="2270125"/>
            <a:ext cx="70193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16 SREB states participate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8C1A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Voluntary for states and institutions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8C1A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Institutions participate if state joins</a:t>
            </a:r>
            <a:endParaRPr kumimoji="0" lang="en-US" sz="32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0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Limited to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8C1A3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for-credit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online courses and programs </a:t>
            </a:r>
            <a:r>
              <a:rPr kumimoji="0" lang="en-US" sz="3200" b="1" i="1" u="none" strike="noStrike" kern="1200" cap="none" spc="-15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activated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EC</a:t>
            </a:r>
          </a:p>
          <a:p>
            <a:pPr marL="457200" marR="0" lvl="0" indent="-457200" algn="l" defTabSz="90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regional reciprocity agreement until 2014</a:t>
            </a:r>
          </a:p>
        </p:txBody>
      </p:sp>
    </p:spTree>
    <p:extLst>
      <p:ext uri="{BB962C8B-B14F-4D97-AF65-F5344CB8AC3E}">
        <p14:creationId xmlns:p14="http://schemas.microsoft.com/office/powerpoint/2010/main" val="292482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756A43570304F866CC5C8C51A93C9" ma:contentTypeVersion="0" ma:contentTypeDescription="Create a new document." ma:contentTypeScope="" ma:versionID="7df4ab30548ce1fd0eb28b105abe32e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FCD81-578A-448F-AC4F-798CCE77B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BB09B-EB84-4015-8403-E44A00F23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C13BC7-ED52-44A5-870D-5185768928D0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655</Words>
  <Application>Microsoft Office PowerPoint</Application>
  <PresentationFormat>On-screen Show (4:3)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Arial Rounded MT Bold</vt:lpstr>
      <vt:lpstr>Calibri</vt:lpstr>
      <vt:lpstr>Wingdings</vt:lpstr>
      <vt:lpstr>Office Theme</vt:lpstr>
      <vt:lpstr>8_Office Theme</vt:lpstr>
      <vt:lpstr>9_Office Theme</vt:lpstr>
      <vt:lpstr>11_Office Theme</vt:lpstr>
      <vt:lpstr>12_Office Theme</vt:lpstr>
      <vt:lpstr>14_Office Theme</vt:lpstr>
      <vt:lpstr>17_Office Theme</vt:lpstr>
      <vt:lpstr>PowerPoint Presentation</vt:lpstr>
      <vt:lpstr>Presenter</vt:lpstr>
      <vt:lpstr>PowerPoint Presentation</vt:lpstr>
      <vt:lpstr>PowerPoint Presentation</vt:lpstr>
      <vt:lpstr>A Closer Look: NEBHE</vt:lpstr>
      <vt:lpstr>A Closer Look: WICHE</vt:lpstr>
      <vt:lpstr>A Closer Look: Districts and Territories</vt:lpstr>
      <vt:lpstr>A Closer Look: SREB</vt:lpstr>
      <vt:lpstr> SREB’s Electronic Campus Regional Reciprocity Agreement (SECRRA)</vt:lpstr>
      <vt:lpstr>After June 30, 2017</vt:lpstr>
      <vt:lpstr>SARA Member States</vt:lpstr>
      <vt:lpstr>Participating Institutions</vt:lpstr>
      <vt:lpstr>Participating Institutions</vt:lpstr>
      <vt:lpstr>Participating Institutions</vt:lpstr>
      <vt:lpstr>Financial Status of the Sara Initiative</vt:lpstr>
      <vt:lpstr>What’s Ahead for  SARA?</vt:lpstr>
      <vt:lpstr>Moving from SREB EC to SARA EC</vt:lpstr>
      <vt:lpstr>Now That We’re Past  the “Easy” Stuff…</vt:lpstr>
      <vt:lpstr>SARA: A Negotiated Compromise</vt:lpstr>
      <vt:lpstr>SARA &amp; Professional Licensure</vt:lpstr>
      <vt:lpstr> June 30, 2017  Reminder</vt:lpstr>
      <vt:lpstr>PowerPoint Presentation</vt:lpstr>
    </vt:vector>
  </TitlesOfParts>
  <Company>WICHE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lgreco</dc:creator>
  <cp:lastModifiedBy>mary larson</cp:lastModifiedBy>
  <cp:revision>404</cp:revision>
  <dcterms:created xsi:type="dcterms:W3CDTF">2013-12-02T21:43:07Z</dcterms:created>
  <dcterms:modified xsi:type="dcterms:W3CDTF">2016-10-16T22:01:04Z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0x010100B23756A43570304F866CC5C8C51A93C9</vt:lpwstr>
  </property>
</Properties>
</file>