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6" r:id="rId2"/>
  </p:sldMasterIdLst>
  <p:notesMasterIdLst>
    <p:notesMasterId r:id="rId11"/>
  </p:notesMasterIdLst>
  <p:handoutMasterIdLst>
    <p:handoutMasterId r:id="rId12"/>
  </p:handoutMasterIdLst>
  <p:sldIdLst>
    <p:sldId id="256" r:id="rId3"/>
    <p:sldId id="317" r:id="rId4"/>
    <p:sldId id="346" r:id="rId5"/>
    <p:sldId id="323" r:id="rId6"/>
    <p:sldId id="367" r:id="rId7"/>
    <p:sldId id="369" r:id="rId8"/>
    <p:sldId id="370" r:id="rId9"/>
    <p:sldId id="259" r:id="rId10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83" autoAdjust="0"/>
    <p:restoredTop sz="64422" autoAdjust="0"/>
  </p:normalViewPr>
  <p:slideViewPr>
    <p:cSldViewPr snapToGrid="0">
      <p:cViewPr varScale="1">
        <p:scale>
          <a:sx n="47" d="100"/>
          <a:sy n="47" d="100"/>
        </p:scale>
        <p:origin x="13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381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3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52762-EE46-4828-8E56-86AEFA9CBAF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6E2619-6838-4EEA-81FE-E8D3FB9CE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76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70471-1A54-448C-A9AD-29177E512D0F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5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549F64-6F6E-4D44-A9CF-A3C609403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43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9F64-6F6E-4D44-A9CF-A3C609403A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14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9F64-6F6E-4D44-A9CF-A3C609403A2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453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73895"/>
            <a:ext cx="5486400" cy="4356074"/>
          </a:xfrm>
        </p:spPr>
        <p:txBody>
          <a:bodyPr/>
          <a:lstStyle/>
          <a:p>
            <a:endParaRPr lang="en-US" sz="1600" dirty="0"/>
          </a:p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9F64-6F6E-4D44-A9CF-A3C609403A2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755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9F64-6F6E-4D44-A9CF-A3C609403A2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328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9F64-6F6E-4D44-A9CF-A3C609403A22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490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9F64-6F6E-4D44-A9CF-A3C609403A2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45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9F64-6F6E-4D44-A9CF-A3C609403A22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80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49F64-6F6E-4D44-A9CF-A3C609403A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64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7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78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9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4422071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4476965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4245791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923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083" y="181672"/>
            <a:ext cx="10058400" cy="145075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400"/>
            </a:lvl2pPr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79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363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68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1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87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88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63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03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26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89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4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19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5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17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2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70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0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0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5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1E991D6-6D32-4194-8F7A-03DF8CA65C88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370F758-1A1C-4700-A427-801AB121E26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10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5" Type="http://schemas.openxmlformats.org/officeDocument/2006/relationships/image" Target="../media/image3.gif"/><Relationship Id="rId10" Type="http://schemas.openxmlformats.org/officeDocument/2006/relationships/image" Target="../media/image8.gif"/><Relationship Id="rId4" Type="http://schemas.openxmlformats.org/officeDocument/2006/relationships/image" Target="../media/image2.gif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1229" y="874815"/>
            <a:ext cx="4341341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Sustaining Leadership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1229" y="4379941"/>
            <a:ext cx="4341341" cy="165576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Summit on School Leadership Preparation and Development in Large </a:t>
            </a:r>
            <a:r>
              <a:rPr lang="en-US" b="1" dirty="0" smtClean="0"/>
              <a:t>Districts</a:t>
            </a:r>
          </a:p>
          <a:p>
            <a:r>
              <a:rPr lang="en-US" b="1" dirty="0" smtClean="0"/>
              <a:t>April 26, 2018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358" y="1118345"/>
            <a:ext cx="2511908" cy="25119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820" y="3822810"/>
            <a:ext cx="2498639" cy="249863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815" y="2467745"/>
            <a:ext cx="2558528" cy="255852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2605" y="5176121"/>
            <a:ext cx="2544268" cy="254426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1709" y="3814502"/>
            <a:ext cx="2575004" cy="257500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718" y="-287454"/>
            <a:ext cx="2544268" cy="254426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4613" y="2435987"/>
            <a:ext cx="2567820" cy="256782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917" y="2425160"/>
            <a:ext cx="2610892" cy="261089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8070" y="1016329"/>
            <a:ext cx="2589255" cy="2589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55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677393"/>
          </a:xfrm>
        </p:spPr>
        <p:txBody>
          <a:bodyPr/>
          <a:lstStyle/>
          <a:p>
            <a:r>
              <a:rPr lang="en-US" b="1" dirty="0"/>
              <a:t>W</a:t>
            </a:r>
            <a:r>
              <a:rPr lang="en-US" b="1" dirty="0" smtClean="0"/>
              <a:t>hy?</a:t>
            </a:r>
            <a:endParaRPr lang="en-US" b="1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787" y="979488"/>
            <a:ext cx="4762500" cy="47625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534510"/>
            <a:ext cx="3200400" cy="477069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Leadership matters.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School </a:t>
            </a:r>
            <a:r>
              <a:rPr lang="en-US" sz="1800" dirty="0"/>
              <a:t>leaders account for 25 percent of a school's impact on student </a:t>
            </a:r>
            <a:r>
              <a:rPr lang="en-US" sz="1800" dirty="0" smtClean="0"/>
              <a:t>learning.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R</a:t>
            </a:r>
            <a:r>
              <a:rPr lang="en-US" sz="1800" dirty="0" smtClean="0"/>
              <a:t>esearchers </a:t>
            </a:r>
            <a:r>
              <a:rPr lang="en-US" sz="1800" dirty="0"/>
              <a:t>have not found a case of a struggling school that turned around without a powerful </a:t>
            </a:r>
            <a:r>
              <a:rPr lang="en-US" sz="1800" dirty="0" smtClean="0"/>
              <a:t>leader.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Principal churn or retention issues are problematic.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Effectiveness of leadership preparation programs is not pervasive.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Other:  retirements, growth,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46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7883" y="800100"/>
            <a:ext cx="10058400" cy="13858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What is sustainability?</a:t>
            </a:r>
            <a:br>
              <a:rPr lang="en-US" dirty="0" smtClean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003" y="1991207"/>
            <a:ext cx="9900586" cy="402336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1"/>
                </a:solidFill>
              </a:rPr>
              <a:t>The ability to be sustained, supported, upheld, or confirmed.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1"/>
                </a:solidFill>
              </a:rPr>
              <a:t>A requirement to manage a resource base such that the average quality of life that we ensure ourselves can potentially be shared by all future generations.</a:t>
            </a:r>
            <a:endParaRPr lang="en-US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6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483" y="181672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The Wallace Foundation says: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245" y="2091061"/>
            <a:ext cx="11032554" cy="4766939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8600" dirty="0" smtClean="0">
                <a:solidFill>
                  <a:schemeClr val="tx1"/>
                </a:solidFill>
              </a:rPr>
              <a:t>From the beginning of an initiative (or program) and throughout its life, scale and sustainability are key aspects.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80000"/>
              <a:buNone/>
            </a:pPr>
            <a:endParaRPr lang="en-US" sz="8600" dirty="0" smtClean="0">
              <a:solidFill>
                <a:schemeClr val="tx1"/>
              </a:solidFill>
            </a:endParaRPr>
          </a:p>
          <a:p>
            <a:pPr marL="457200" indent="-457200"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8600" dirty="0" smtClean="0">
                <a:solidFill>
                  <a:schemeClr val="tx1"/>
                </a:solidFill>
              </a:rPr>
              <a:t>Even if you succeed at your change goal, it means little if the resulting program does not spread or live on after the initial success.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80000"/>
              <a:buNone/>
            </a:pPr>
            <a:endParaRPr lang="en-US" sz="8600" dirty="0" smtClean="0">
              <a:solidFill>
                <a:schemeClr val="tx1"/>
              </a:solidFill>
            </a:endParaRPr>
          </a:p>
          <a:p>
            <a:pPr marL="457200" indent="-457200"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8600" dirty="0">
                <a:solidFill>
                  <a:schemeClr val="tx1"/>
                </a:solidFill>
              </a:rPr>
              <a:t>Sustainability involves the long-term staying power of a program</a:t>
            </a:r>
            <a:r>
              <a:rPr lang="en-US" sz="86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80000"/>
              <a:buNone/>
            </a:pPr>
            <a:endParaRPr lang="en-US" sz="8600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accent2">
                  <a:lumMod val="75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8600" dirty="0" smtClean="0">
                <a:solidFill>
                  <a:schemeClr val="tx1"/>
                </a:solidFill>
              </a:rPr>
              <a:t>Sustainability i</a:t>
            </a:r>
            <a:r>
              <a:rPr lang="en-US" sz="8600" dirty="0" smtClean="0">
                <a:solidFill>
                  <a:schemeClr val="tx1"/>
                </a:solidFill>
              </a:rPr>
              <a:t>nvolves </a:t>
            </a:r>
            <a:r>
              <a:rPr lang="en-US" sz="8600" dirty="0" smtClean="0">
                <a:solidFill>
                  <a:schemeClr val="tx1"/>
                </a:solidFill>
              </a:rPr>
              <a:t>changes in people’s behaviors.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80000"/>
              <a:buNone/>
            </a:pPr>
            <a:endParaRPr lang="en-US" sz="2800" b="1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SzPct val="80000"/>
              <a:buNone/>
            </a:pPr>
            <a:r>
              <a:rPr lang="en-US" sz="1800" b="1" dirty="0" smtClean="0">
                <a:latin typeface="+mj-lt"/>
              </a:rPr>
              <a:t/>
            </a:r>
            <a:br>
              <a:rPr lang="en-US" sz="1800" b="1" dirty="0" smtClean="0">
                <a:latin typeface="+mj-lt"/>
              </a:rPr>
            </a:br>
            <a:endParaRPr lang="en-US" sz="250" b="1" dirty="0" smtClean="0">
              <a:latin typeface="+mj-lt"/>
            </a:endParaRPr>
          </a:p>
          <a:p>
            <a:pPr marL="0" lvl="5" indent="0">
              <a:buClr>
                <a:schemeClr val="accent2">
                  <a:lumMod val="75000"/>
                </a:schemeClr>
              </a:buClr>
              <a:buNone/>
            </a:pPr>
            <a:r>
              <a:rPr lang="en-US" sz="2600" dirty="0" smtClean="0">
                <a:latin typeface="+mj-lt"/>
              </a:rPr>
              <a:t/>
            </a:r>
            <a:br>
              <a:rPr lang="en-US" sz="2600" dirty="0" smtClean="0">
                <a:latin typeface="+mj-lt"/>
              </a:rPr>
            </a:br>
            <a:endParaRPr lang="en-US" sz="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987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Before you can sustain, you must have: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083" y="1632429"/>
            <a:ext cx="10427611" cy="402336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Evidence of effectiveness or research-based design to gain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Evidence of high 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Fidelity to the core elements while being flexible and adapting to stakeholder needs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36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Factors that contribute to sustainability: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083" y="1512078"/>
            <a:ext cx="10427611" cy="402336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Hard funds (non-grant)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Partnership(s)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Work embedded in the culture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Evidence of a “champion” for the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Processes, policies, or procedures in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1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Implications: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083" y="1822321"/>
            <a:ext cx="10427611" cy="4023360"/>
          </a:xfrm>
        </p:spPr>
        <p:txBody>
          <a:bodyPr>
            <a:normAutofit lnSpcReduction="10000"/>
          </a:bodyPr>
          <a:lstStyle/>
          <a:p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Planning for sustainability should start at the beginning of a project.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Grant funds may conceive the effort but hard or stable dollars sustain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Partnerships and learning communities are useful to advance and sustain projects/programs.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strategies to address personnel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13408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</a:rPr>
              <a:t>The Wallace Foundation says:</a:t>
            </a:r>
            <a:endParaRPr lang="en-US" sz="3400" b="1" dirty="0">
              <a:solidFill>
                <a:srgbClr val="00206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728439"/>
            <a:ext cx="3200400" cy="490653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To ensure that a program is truly “in the water supply,” attitudes and behaviors need to change.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The goal is to convert “best practice” into “common practice.”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597" y="1103056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1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5478</TotalTime>
  <Words>356</Words>
  <Application>Microsoft Office PowerPoint</Application>
  <PresentationFormat>Widescreen</PresentationFormat>
  <Paragraphs>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Wingdings 2</vt:lpstr>
      <vt:lpstr>HDOfficeLightV0</vt:lpstr>
      <vt:lpstr>Retrospect</vt:lpstr>
      <vt:lpstr>Sustaining Leadership Development</vt:lpstr>
      <vt:lpstr>Why?</vt:lpstr>
      <vt:lpstr>What is sustainability? </vt:lpstr>
      <vt:lpstr>The Wallace Foundation says:</vt:lpstr>
      <vt:lpstr>Before you can sustain, you must have:</vt:lpstr>
      <vt:lpstr>Factors that contribute to sustainability:</vt:lpstr>
      <vt:lpstr>Implications:</vt:lpstr>
      <vt:lpstr>The Wallace Foundation says:</vt:lpstr>
    </vt:vector>
  </TitlesOfParts>
  <Company>Gwinnett County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Roach, Sloan</dc:creator>
  <cp:lastModifiedBy>Pethel, Glenn</cp:lastModifiedBy>
  <cp:revision>230</cp:revision>
  <cp:lastPrinted>2018-04-21T23:40:03Z</cp:lastPrinted>
  <dcterms:created xsi:type="dcterms:W3CDTF">2016-07-26T16:21:36Z</dcterms:created>
  <dcterms:modified xsi:type="dcterms:W3CDTF">2018-04-23T18:22:28Z</dcterms:modified>
</cp:coreProperties>
</file>