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</p:sldMasterIdLst>
  <p:notesMasterIdLst>
    <p:notesMasterId r:id="rId35"/>
  </p:notesMasterIdLst>
  <p:sldIdLst>
    <p:sldId id="256" r:id="rId2"/>
    <p:sldId id="295" r:id="rId3"/>
    <p:sldId id="296" r:id="rId4"/>
    <p:sldId id="305" r:id="rId5"/>
    <p:sldId id="279" r:id="rId6"/>
    <p:sldId id="281" r:id="rId7"/>
    <p:sldId id="306" r:id="rId8"/>
    <p:sldId id="298" r:id="rId9"/>
    <p:sldId id="307" r:id="rId10"/>
    <p:sldId id="297" r:id="rId11"/>
    <p:sldId id="299" r:id="rId12"/>
    <p:sldId id="300" r:id="rId13"/>
    <p:sldId id="301" r:id="rId14"/>
    <p:sldId id="302" r:id="rId15"/>
    <p:sldId id="280" r:id="rId16"/>
    <p:sldId id="258" r:id="rId17"/>
    <p:sldId id="283" r:id="rId18"/>
    <p:sldId id="259" r:id="rId19"/>
    <p:sldId id="282" r:id="rId20"/>
    <p:sldId id="261" r:id="rId21"/>
    <p:sldId id="292" r:id="rId22"/>
    <p:sldId id="284" r:id="rId23"/>
    <p:sldId id="286" r:id="rId24"/>
    <p:sldId id="268" r:id="rId25"/>
    <p:sldId id="274" r:id="rId26"/>
    <p:sldId id="271" r:id="rId27"/>
    <p:sldId id="269" r:id="rId28"/>
    <p:sldId id="276" r:id="rId29"/>
    <p:sldId id="277" r:id="rId30"/>
    <p:sldId id="291" r:id="rId31"/>
    <p:sldId id="308" r:id="rId32"/>
    <p:sldId id="309" r:id="rId33"/>
    <p:sldId id="31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646"/>
  </p:normalViewPr>
  <p:slideViewPr>
    <p:cSldViewPr snapToGrid="0" snapToObjects="1">
      <p:cViewPr varScale="1">
        <p:scale>
          <a:sx n="118" d="100"/>
          <a:sy n="118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9A750-A0BB-AF42-B3CA-BC16CEA1572E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02B29-7BA3-E74A-AECA-3B8407BC9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4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Intro,</a:t>
            </a:r>
            <a:r>
              <a:rPr lang="en-US" baseline="0" dirty="0" smtClean="0"/>
              <a:t> what are you going to talk about, what will follow in the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02B29-7BA3-E74A-AECA-3B8407BC91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73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02B29-7BA3-E74A-AECA-3B8407BC91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02B29-7BA3-E74A-AECA-3B8407BC91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6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Psychiatry,</a:t>
            </a:r>
            <a:r>
              <a:rPr lang="en-US" baseline="0" dirty="0" smtClean="0"/>
              <a:t> psychology, psychiatric social work, psychiatric nursing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02B29-7BA3-E74A-AECA-3B8407BC91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0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role of psychology in Brown v Board of Education </a:t>
            </a:r>
          </a:p>
          <a:p>
            <a:r>
              <a:rPr lang="en-US" dirty="0" smtClean="0"/>
              <a:t>Fisk University TN</a:t>
            </a:r>
          </a:p>
          <a:p>
            <a:r>
              <a:rPr lang="en-US" dirty="0" smtClean="0"/>
              <a:t>Whitney Young </a:t>
            </a:r>
            <a:r>
              <a:rPr lang="mr-IN" dirty="0" smtClean="0"/>
              <a:t>–</a:t>
            </a:r>
            <a:r>
              <a:rPr lang="en-US" dirty="0" smtClean="0"/>
              <a:t> Dean of Social Work Atlanta University, Executive Director National Urban League</a:t>
            </a:r>
          </a:p>
          <a:p>
            <a:r>
              <a:rPr lang="en-US" dirty="0" smtClean="0"/>
              <a:t>Rufus Clement </a:t>
            </a:r>
            <a:r>
              <a:rPr lang="mr-IN" dirty="0" smtClean="0"/>
              <a:t>–</a:t>
            </a:r>
            <a:r>
              <a:rPr lang="en-US" dirty="0" smtClean="0"/>
              <a:t> President, Atlanta University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02B29-7BA3-E74A-AECA-3B8407BC91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22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Florence Beasley, Mental Health Nurse Consultant, Georgia State Health Dept.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Kathleen Black, Psychiatric Nursing Consultant NLN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Virginia Crenshaw, SON, Vanderbilt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Laura Fitzsimmons Chief Nurse, VA Hospital, August and President GSNA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Esther Garrison, Training and Standards branch, NIMH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Dorothy Hall, DON, Oklahoma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Dept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Mental Health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Mrs Mary S Harper, Assistant Chief, Nursing Education, VA Hospital,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Tuskegee,AL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Marie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Haurberg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Area Chief Nurse, Veterans Administration, Atlanta GA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Louise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Holmos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Division of Public Health Nursing, Mississippi State Board of Health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Mabel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Korsell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SON, Emory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Winifred Maher,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Dept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Nursing Education, Louisiana State University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Hilda NYC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Julia Miller, SON, University of Arkansas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Paines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Scott, Educational Director of Nursing,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Geilor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Memorial Hospital, Memphis TN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Halina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Zukowksi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Duke U, Durham NC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02B29-7BA3-E74A-AECA-3B8407BC91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56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Various programs at Bryce and University of Alabama</a:t>
            </a:r>
          </a:p>
          <a:p>
            <a:r>
              <a:rPr lang="en-US" dirty="0" smtClean="0"/>
              <a:t>Shifting affiliations: how this effected the whole state</a:t>
            </a:r>
          </a:p>
          <a:p>
            <a:r>
              <a:rPr lang="en-US" dirty="0" smtClean="0"/>
              <a:t>What money they got from NIMH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02B29-7BA3-E74A-AECA-3B8407BC91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91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02B29-7BA3-E74A-AECA-3B8407BC91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72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BSN Tuskegee</a:t>
            </a:r>
          </a:p>
          <a:p>
            <a:r>
              <a:rPr lang="en-US" dirty="0" smtClean="0"/>
              <a:t>MSN University of Maryland</a:t>
            </a:r>
          </a:p>
          <a:p>
            <a:r>
              <a:rPr lang="en-US" dirty="0" smtClean="0"/>
              <a:t>Qualified psychotherapist</a:t>
            </a:r>
          </a:p>
          <a:p>
            <a:endParaRPr lang="en-US" dirty="0" smtClean="0"/>
          </a:p>
          <a:p>
            <a:r>
              <a:rPr lang="en-US" dirty="0" smtClean="0"/>
              <a:t>ELOISE’S</a:t>
            </a:r>
            <a:r>
              <a:rPr lang="en-US" baseline="0" dirty="0" smtClean="0"/>
              <a:t> ARTICLE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02B29-7BA3-E74A-AECA-3B8407BC91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 any</a:t>
            </a:r>
            <a:r>
              <a:rPr lang="en-US" baseline="0" dirty="0" smtClean="0"/>
              <a:t> of this have an impact?</a:t>
            </a:r>
          </a:p>
          <a:p>
            <a:endParaRPr lang="en-US" baseline="0" dirty="0" smtClean="0"/>
          </a:p>
          <a:p>
            <a:r>
              <a:rPr lang="en-US" dirty="0" smtClean="0"/>
              <a:t>What has changed in theory and practice of psych/mental health nursing? The impact of psychotropic drugs and community mental health on psych nursing put limits on autonomous practice.</a:t>
            </a:r>
          </a:p>
          <a:p>
            <a:r>
              <a:rPr lang="en-US" dirty="0" smtClean="0"/>
              <a:t>The changing nature of practice settings </a:t>
            </a:r>
            <a:r>
              <a:rPr lang="mr-IN" dirty="0" smtClean="0"/>
              <a:t>–</a:t>
            </a:r>
            <a:r>
              <a:rPr lang="en-US" dirty="0" smtClean="0"/>
              <a:t> from hospitals to community.</a:t>
            </a:r>
          </a:p>
          <a:p>
            <a:r>
              <a:rPr lang="en-US" dirty="0" smtClean="0"/>
              <a:t>Mental illness as a crime</a:t>
            </a:r>
            <a:r>
              <a:rPr lang="mr-IN" dirty="0" smtClean="0"/>
              <a:t>–</a:t>
            </a:r>
            <a:r>
              <a:rPr lang="en-US" dirty="0" smtClean="0"/>
              <a:t> complicates nursing practice and educational demands</a:t>
            </a:r>
          </a:p>
          <a:p>
            <a:r>
              <a:rPr lang="en-US" dirty="0" smtClean="0"/>
              <a:t>Increased mental illness or changing diagnoses as social control?</a:t>
            </a:r>
          </a:p>
          <a:p>
            <a:r>
              <a:rPr lang="en-US" dirty="0" smtClean="0"/>
              <a:t>History as essential to understanding why we do what we do, and how regional, culture and politics continue to influence nursing practice. At least with the SREB there was a </a:t>
            </a:r>
            <a:r>
              <a:rPr lang="en-US" dirty="0" err="1" smtClean="0"/>
              <a:t>co-ordinated</a:t>
            </a:r>
            <a:r>
              <a:rPr lang="en-US" dirty="0" smtClean="0"/>
              <a:t> approach and a hub for information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02B29-7BA3-E74A-AECA-3B8407BC91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8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CD19FB2-3AAB-4D03-B13A-2960828C78E3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380229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Developing psychiatric nursing in Southern Universities: Historical Perspectives from the SREB.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Dr Kylie M Smith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Assistant Professor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Andrew W Mellon Faculty Fellow for Nursing &amp; the Humanities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Nell Hodgson Woodruff School of Nursing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Emory University Atlanta 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09" y="240179"/>
            <a:ext cx="6085462" cy="62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9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12" y="258184"/>
            <a:ext cx="5152405" cy="631435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65760" y="258184"/>
            <a:ext cx="4324574" cy="6314356"/>
          </a:xfrm>
        </p:spPr>
        <p:txBody>
          <a:bodyPr>
            <a:normAutofit/>
          </a:bodyPr>
          <a:lstStyle/>
          <a:p>
            <a:endParaRPr lang="en-AU" dirty="0" smtClean="0"/>
          </a:p>
          <a:p>
            <a:endParaRPr lang="en-US" sz="1500" dirty="0"/>
          </a:p>
          <a:p>
            <a:pPr algn="ctr"/>
            <a:endParaRPr lang="en-AU" sz="1600" dirty="0" smtClean="0"/>
          </a:p>
          <a:p>
            <a:pPr algn="ctr"/>
            <a:r>
              <a:rPr lang="en-AU" sz="1600" dirty="0" smtClean="0"/>
              <a:t>Esther </a:t>
            </a:r>
            <a:r>
              <a:rPr lang="en-AU" sz="1600" dirty="0"/>
              <a:t>Garrison, Training and Standards branch, NIMH</a:t>
            </a:r>
            <a:endParaRPr lang="en-US" sz="1600" dirty="0"/>
          </a:p>
          <a:p>
            <a:pPr algn="ctr"/>
            <a:r>
              <a:rPr lang="en-AU" sz="1600" dirty="0" smtClean="0"/>
              <a:t>Kathleen Black, National League for Nursing Education, NYC.</a:t>
            </a:r>
          </a:p>
          <a:p>
            <a:pPr algn="ctr"/>
            <a:r>
              <a:rPr lang="en-AU" sz="1600" dirty="0" smtClean="0"/>
              <a:t>Virginia </a:t>
            </a:r>
            <a:r>
              <a:rPr lang="en-AU" sz="1600" dirty="0"/>
              <a:t>Crenshaw, SON, </a:t>
            </a:r>
            <a:r>
              <a:rPr lang="en-AU" sz="1600" dirty="0" smtClean="0"/>
              <a:t>Vanderbilt.</a:t>
            </a:r>
            <a:endParaRPr lang="en-US" sz="1600" dirty="0"/>
          </a:p>
          <a:p>
            <a:pPr algn="ctr"/>
            <a:r>
              <a:rPr lang="en-AU" sz="1600" dirty="0"/>
              <a:t>Laura </a:t>
            </a:r>
            <a:r>
              <a:rPr lang="en-AU" sz="1600" dirty="0" smtClean="0"/>
              <a:t>Fitzsimmons, </a:t>
            </a:r>
            <a:r>
              <a:rPr lang="en-AU" sz="1600" dirty="0"/>
              <a:t>Chief Nurse, VA Hospital, August and President </a:t>
            </a:r>
            <a:r>
              <a:rPr lang="en-AU" sz="1600" dirty="0" smtClean="0"/>
              <a:t>GSNA</a:t>
            </a:r>
          </a:p>
          <a:p>
            <a:pPr algn="ctr"/>
            <a:r>
              <a:rPr lang="en-AU" sz="1600" dirty="0" smtClean="0"/>
              <a:t>Hildegard Peplau, Director, Graduate Psychiatric Nursing Program, Rutgers University.</a:t>
            </a:r>
            <a:endParaRPr lang="en-US" sz="1600" dirty="0"/>
          </a:p>
          <a:p>
            <a:pPr algn="ctr"/>
            <a:r>
              <a:rPr lang="en-AU" sz="1600" dirty="0" smtClean="0"/>
              <a:t>Mrs </a:t>
            </a:r>
            <a:r>
              <a:rPr lang="en-AU" sz="1600" dirty="0"/>
              <a:t>Mary S Harper, Assistant Chief, Nursing Education, VA Hospital, </a:t>
            </a:r>
            <a:r>
              <a:rPr lang="en-AU" sz="1600" dirty="0" smtClean="0"/>
              <a:t>Tuskegee, Alabama.</a:t>
            </a:r>
          </a:p>
          <a:p>
            <a:pPr algn="ctr"/>
            <a:endParaRPr lang="en-US" sz="1600" dirty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7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73" y="155825"/>
            <a:ext cx="5355247" cy="64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1" y="107576"/>
            <a:ext cx="3212807" cy="6476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07576"/>
            <a:ext cx="6004487" cy="65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and debates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1183341" y="2377440"/>
            <a:ext cx="8673891" cy="38026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1600" dirty="0"/>
              <a:t>What states had the greatest need?</a:t>
            </a:r>
          </a:p>
          <a:p>
            <a:pPr>
              <a:buFont typeface="Wingdings" charset="2"/>
              <a:buChar char="§"/>
            </a:pPr>
            <a:r>
              <a:rPr lang="en-US" sz="1600" dirty="0"/>
              <a:t>Who had the best existing resources, including clinical affiliations?</a:t>
            </a:r>
          </a:p>
          <a:p>
            <a:pPr>
              <a:buFont typeface="Wingdings" charset="2"/>
              <a:buChar char="§"/>
            </a:pPr>
            <a:r>
              <a:rPr lang="en-US" sz="1600" dirty="0"/>
              <a:t>Who had or could have masters programs?</a:t>
            </a:r>
          </a:p>
          <a:p>
            <a:pPr>
              <a:buFont typeface="Wingdings" charset="2"/>
              <a:buChar char="§"/>
            </a:pPr>
            <a:r>
              <a:rPr lang="en-US" sz="1600" dirty="0"/>
              <a:t>Should psychiatric nursing be part of general or specialist educations?</a:t>
            </a:r>
          </a:p>
          <a:p>
            <a:pPr>
              <a:buFont typeface="Wingdings" charset="2"/>
              <a:buChar char="§"/>
            </a:pPr>
            <a:r>
              <a:rPr lang="en-US" sz="1600" dirty="0"/>
              <a:t>What sort of practice ideas and theories should be included</a:t>
            </a:r>
            <a:r>
              <a:rPr lang="en-US" sz="1600" dirty="0" smtClean="0"/>
              <a:t>?</a:t>
            </a:r>
          </a:p>
          <a:p>
            <a:pPr>
              <a:buFont typeface="Wingdings" charset="2"/>
              <a:buChar char="§"/>
            </a:pPr>
            <a:r>
              <a:rPr lang="en-US" sz="1600" dirty="0" smtClean="0"/>
              <a:t>Who was qualified to teach at this level?</a:t>
            </a:r>
          </a:p>
          <a:p>
            <a:pPr>
              <a:buFont typeface="Wingdings" charset="2"/>
              <a:buChar char="§"/>
            </a:pPr>
            <a:r>
              <a:rPr lang="en-US" sz="1600" dirty="0" smtClean="0"/>
              <a:t>How should programs be arranged to meet all levels of need?</a:t>
            </a:r>
          </a:p>
          <a:p>
            <a:pPr>
              <a:buFont typeface="Wingdings" charset="2"/>
              <a:buChar char="§"/>
            </a:pPr>
            <a:r>
              <a:rPr lang="en-US" sz="1600" dirty="0" smtClean="0"/>
              <a:t>Where would the money come from?</a:t>
            </a:r>
            <a:endParaRPr lang="en-US" sz="1600" dirty="0"/>
          </a:p>
          <a:p>
            <a:pPr>
              <a:buFont typeface="Wingdings" charset="2"/>
              <a:buChar char="§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3794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Psychiatry &amp; Nursing in Alabama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0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4" y="893184"/>
            <a:ext cx="10309035" cy="4711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8504" y="5776856"/>
            <a:ext cx="498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Bryce Hospital Tuscaloosa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9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8" y="225911"/>
            <a:ext cx="10058400" cy="684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26" y="555960"/>
            <a:ext cx="8208084" cy="5486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2598" y="6185647"/>
            <a:ext cx="441063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Searcy Hospital Mt Vernon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64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6" y="156238"/>
            <a:ext cx="9824720" cy="65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8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health </a:t>
            </a:r>
            <a:r>
              <a:rPr lang="en-US" dirty="0" err="1" smtClean="0"/>
              <a:t>afer</a:t>
            </a:r>
            <a:r>
              <a:rPr lang="en-US" dirty="0" smtClean="0"/>
              <a:t> WWII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60" y="215151"/>
            <a:ext cx="4818481" cy="637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Tuskegee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58" y="685800"/>
            <a:ext cx="4377485" cy="5486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400" dirty="0"/>
              <a:t>First baccalaureate in Alabama </a:t>
            </a:r>
            <a:r>
              <a:rPr lang="mr-IN" sz="1400" dirty="0"/>
              <a:t>–</a:t>
            </a:r>
            <a:r>
              <a:rPr lang="en-US" sz="1400" dirty="0"/>
              <a:t> 1949</a:t>
            </a:r>
          </a:p>
          <a:p>
            <a:r>
              <a:rPr lang="en-US" sz="1400" dirty="0"/>
              <a:t>Federal funding through VA</a:t>
            </a:r>
          </a:p>
          <a:p>
            <a:r>
              <a:rPr lang="en-US" sz="1400" dirty="0"/>
              <a:t>Affiliations at Crownsville State Hospital Maryland</a:t>
            </a:r>
          </a:p>
          <a:p>
            <a:r>
              <a:rPr lang="en-US" sz="1400" dirty="0"/>
              <a:t>Mental hygiene clinic</a:t>
            </a:r>
          </a:p>
          <a:p>
            <a:r>
              <a:rPr lang="en-US" sz="1400" dirty="0"/>
              <a:t>Highly skilled psychiatrists</a:t>
            </a:r>
          </a:p>
          <a:p>
            <a:r>
              <a:rPr lang="en-US" sz="1400" dirty="0"/>
              <a:t>Desegregated patient and workforce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72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Alabama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50" y="258185"/>
            <a:ext cx="8826053" cy="595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4273" y="6357769"/>
            <a:ext cx="5647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Deans Florence Hixson and Marie </a:t>
            </a:r>
            <a:r>
              <a:rPr lang="en-US" sz="1400" dirty="0" err="1" smtClean="0"/>
              <a:t>O’Koren</a:t>
            </a:r>
            <a:r>
              <a:rPr lang="en-US" sz="1400" dirty="0" smtClean="0"/>
              <a:t> 1967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1251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88" y="457200"/>
            <a:ext cx="3353159" cy="1600197"/>
          </a:xfrm>
        </p:spPr>
        <p:txBody>
          <a:bodyPr/>
          <a:lstStyle/>
          <a:p>
            <a:r>
              <a:rPr lang="en-US" dirty="0" smtClean="0"/>
              <a:t>1958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44245" y="2057398"/>
            <a:ext cx="4432150" cy="3852338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AU" sz="1600" dirty="0" smtClean="0"/>
              <a:t>integrating mental health and psychiatric concepts throughout all of the courses in the curriculum. </a:t>
            </a:r>
          </a:p>
          <a:p>
            <a:pPr marL="285750" indent="-285750">
              <a:buFont typeface="Arial" charset="0"/>
              <a:buChar char="•"/>
            </a:pPr>
            <a:r>
              <a:rPr lang="en-AU" sz="1600" dirty="0" smtClean="0"/>
              <a:t>to </a:t>
            </a:r>
            <a:r>
              <a:rPr lang="en-AU" sz="1600" dirty="0"/>
              <a:t>help both faculty and students in utilising mental health concepts in the teaching and learning processes and in the nursing care of </a:t>
            </a:r>
            <a:r>
              <a:rPr lang="en-AU" sz="1600" dirty="0" smtClean="0"/>
              <a:t>patients</a:t>
            </a:r>
            <a:endParaRPr lang="en-US" sz="1600" dirty="0"/>
          </a:p>
          <a:p>
            <a:endParaRPr lang="en-AU" sz="16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72" y="685800"/>
            <a:ext cx="430225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28" y="137160"/>
            <a:ext cx="5266944" cy="6583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8809" y="6325506"/>
            <a:ext cx="1581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NY Times Sept </a:t>
            </a:r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5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1966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03738" y="1151200"/>
            <a:ext cx="6080125" cy="455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1971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800" dirty="0" smtClean="0"/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Masters in Psychiatric Nursing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 Arthur </a:t>
            </a:r>
            <a:r>
              <a:rPr lang="en-US" sz="1800" dirty="0" err="1" smtClean="0"/>
              <a:t>Ree</a:t>
            </a:r>
            <a:r>
              <a:rPr lang="en-US" sz="1800" dirty="0" smtClean="0"/>
              <a:t> Campbell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Eloise Clarke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Cynthia Rector</a:t>
            </a:r>
            <a:endParaRPr lang="en-US" sz="1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00" y="685800"/>
            <a:ext cx="453740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2616" y="6088828"/>
            <a:ext cx="449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NY Times March 26 1972</a:t>
            </a:r>
          </a:p>
          <a:p>
            <a:pPr algn="r"/>
            <a:r>
              <a:rPr lang="en-US" sz="1200" dirty="0" smtClean="0"/>
              <a:t>Peplau Collection, Schlesinger Library</a:t>
            </a:r>
            <a:endParaRPr lang="en-US" sz="1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1972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34" y="666974"/>
            <a:ext cx="6342679" cy="461503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Wyatt </a:t>
            </a:r>
            <a:r>
              <a:rPr lang="en-US" sz="1600" dirty="0" smtClean="0"/>
              <a:t>v Stickney 1970-2003</a:t>
            </a:r>
            <a:endParaRPr lang="en-US" sz="1600" dirty="0"/>
          </a:p>
          <a:p>
            <a:r>
              <a:rPr lang="en-US" sz="1600" dirty="0" smtClean="0"/>
              <a:t>Lynch v </a:t>
            </a:r>
            <a:r>
              <a:rPr lang="en-US" sz="1600" dirty="0" smtClean="0"/>
              <a:t>Baxley 1974</a:t>
            </a:r>
            <a:endParaRPr lang="en-US" sz="1600" dirty="0" smtClean="0"/>
          </a:p>
          <a:p>
            <a:r>
              <a:rPr lang="en-US" sz="1600" dirty="0" smtClean="0"/>
              <a:t>Human Rights </a:t>
            </a:r>
            <a:r>
              <a:rPr lang="en-US" sz="1600" dirty="0" smtClean="0"/>
              <a:t>Commission</a:t>
            </a:r>
          </a:p>
          <a:p>
            <a:r>
              <a:rPr lang="en-US" sz="1600" dirty="0" smtClean="0"/>
              <a:t>Minimum Standards</a:t>
            </a: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7336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37" y="143066"/>
            <a:ext cx="5417333" cy="64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anxiety riddled age	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22" y="811281"/>
            <a:ext cx="4152452" cy="5465983"/>
          </a:xfr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NIMH 1946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Post war social stability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Are </a:t>
            </a:r>
            <a:r>
              <a:rPr lang="en-US" sz="1600" dirty="0"/>
              <a:t>you always worrying?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Therapeutic culture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Cold War, anti-communism, homophobia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More than half of all hospital beds in psychiatric institutions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39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" y="794273"/>
            <a:ext cx="9474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8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40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11702" r="2532" b="16223"/>
          <a:stretch/>
        </p:blipFill>
        <p:spPr>
          <a:xfrm>
            <a:off x="1624484" y="871694"/>
            <a:ext cx="8686800" cy="47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85" y="1111773"/>
            <a:ext cx="8328648" cy="4689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7769" y="6035040"/>
            <a:ext cx="375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The Snake Pit 1948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0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7" y="457200"/>
            <a:ext cx="4198791" cy="1640541"/>
          </a:xfrm>
        </p:spPr>
        <p:txBody>
          <a:bodyPr/>
          <a:lstStyle/>
          <a:p>
            <a:r>
              <a:rPr lang="en-US" dirty="0" smtClean="0"/>
              <a:t>Talking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971" y="666974"/>
            <a:ext cx="5699361" cy="5505226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441986"/>
            <a:ext cx="3644691" cy="373021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1600" dirty="0" smtClean="0"/>
              <a:t>Argued that nurses could be therapists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1600" dirty="0"/>
              <a:t>Required specialist </a:t>
            </a:r>
            <a:r>
              <a:rPr lang="en-US" sz="1600" dirty="0" smtClean="0"/>
              <a:t>knowledge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1600" dirty="0" smtClean="0"/>
              <a:t>Interpersonal relations and psychodynamic nursing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1600" dirty="0" smtClean="0"/>
              <a:t>How and where should this be taught?</a:t>
            </a:r>
            <a:r>
              <a:rPr lang="en-US" sz="1600" dirty="0"/>
              <a:t> </a:t>
            </a: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1600" dirty="0" smtClean="0"/>
              <a:t>Psychiatric </a:t>
            </a:r>
            <a:r>
              <a:rPr lang="en-US" sz="1600" dirty="0"/>
              <a:t>nursing first graduate clinical specialty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1600" dirty="0"/>
              <a:t>Masters programs by </a:t>
            </a:r>
            <a:r>
              <a:rPr lang="en-US" sz="1600" dirty="0" smtClean="0"/>
              <a:t>1950 in the North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292" y="1154248"/>
            <a:ext cx="3660787" cy="4530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5647" y="5970494"/>
            <a:ext cx="3456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Hildegard Peplau 1950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3863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Mental Health Training and Research Project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Southern Regional Education Board 1949-1970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50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206500"/>
            <a:ext cx="7939732" cy="442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25" y="571537"/>
            <a:ext cx="4190238" cy="5011681"/>
          </a:xfrm>
        </p:spPr>
      </p:pic>
      <p:sp>
        <p:nvSpPr>
          <p:cNvPr id="6" name="TextBox 5"/>
          <p:cNvSpPr txBox="1"/>
          <p:nvPr/>
        </p:nvSpPr>
        <p:spPr>
          <a:xfrm>
            <a:off x="7293684" y="5704898"/>
            <a:ext cx="233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Charles S Johnson</a:t>
            </a:r>
          </a:p>
          <a:p>
            <a:pPr algn="ctr"/>
            <a:r>
              <a:rPr lang="en-US" sz="1400" dirty="0" smtClean="0"/>
              <a:t>Fisk University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94" y="571538"/>
            <a:ext cx="4080363" cy="513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2304" y="5704898"/>
            <a:ext cx="2474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Rufus Clement</a:t>
            </a:r>
          </a:p>
          <a:p>
            <a:pPr algn="ctr"/>
            <a:r>
              <a:rPr lang="en-US" sz="1400" dirty="0" smtClean="0"/>
              <a:t>Atlanta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8131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48" y="741230"/>
            <a:ext cx="8738797" cy="4722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0476" y="5647765"/>
            <a:ext cx="5690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Whitney Young </a:t>
            </a:r>
            <a:endParaRPr lang="en-AU" sz="1400" dirty="0"/>
          </a:p>
          <a:p>
            <a:pPr algn="ctr"/>
            <a:r>
              <a:rPr lang="en-US" sz="1400" dirty="0" smtClean="0"/>
              <a:t>Dean of Social Work Atlanta University</a:t>
            </a:r>
          </a:p>
          <a:p>
            <a:pPr algn="ctr"/>
            <a:r>
              <a:rPr lang="en-US" sz="1400" dirty="0" smtClean="0"/>
              <a:t>Executive President National Urban League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6809479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1586</TotalTime>
  <Words>804</Words>
  <Application>Microsoft Macintosh PowerPoint</Application>
  <PresentationFormat>Widescreen</PresentationFormat>
  <Paragraphs>135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Century Schoolbook</vt:lpstr>
      <vt:lpstr>Mangal</vt:lpstr>
      <vt:lpstr>Wingdings</vt:lpstr>
      <vt:lpstr>Wingdings 2</vt:lpstr>
      <vt:lpstr>Arial</vt:lpstr>
      <vt:lpstr>View</vt:lpstr>
      <vt:lpstr>Developing psychiatric nursing in Southern Universities: Historical Perspectives from the SREB.</vt:lpstr>
      <vt:lpstr>Mental health afer WWII</vt:lpstr>
      <vt:lpstr>An anxiety riddled age </vt:lpstr>
      <vt:lpstr>PowerPoint Presentation</vt:lpstr>
      <vt:lpstr>Talking Therapy</vt:lpstr>
      <vt:lpstr>The Mental Health Training and Research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Issues and debates</vt:lpstr>
      <vt:lpstr>Psychiatry &amp; Nursing in Alabama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Tuskegee</vt:lpstr>
      <vt:lpstr>University of Alabama</vt:lpstr>
      <vt:lpstr>PowerPoint Presentation</vt:lpstr>
      <vt:lpstr>1958</vt:lpstr>
      <vt:lpstr>1963</vt:lpstr>
      <vt:lpstr>1966</vt:lpstr>
      <vt:lpstr>1971</vt:lpstr>
      <vt:lpstr>1972</vt:lpstr>
      <vt:lpstr>PowerPoint Presentation</vt:lpstr>
      <vt:lpstr>So what?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the improvement of patient care: Psychiatric nursing in the South East US after WWII</dc:title>
  <dc:creator>Smith, Kylie M.</dc:creator>
  <cp:lastModifiedBy>Smith, Kylie M.</cp:lastModifiedBy>
  <cp:revision>50</cp:revision>
  <dcterms:created xsi:type="dcterms:W3CDTF">2017-09-04T14:10:04Z</dcterms:created>
  <dcterms:modified xsi:type="dcterms:W3CDTF">2017-11-10T17:07:09Z</dcterms:modified>
</cp:coreProperties>
</file>