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63" r:id="rId3"/>
    <p:sldId id="264" r:id="rId4"/>
    <p:sldId id="265" r:id="rId5"/>
    <p:sldId id="266" r:id="rId6"/>
    <p:sldId id="267" r:id="rId7"/>
    <p:sldId id="259" r:id="rId8"/>
    <p:sldId id="257" r:id="rId9"/>
    <p:sldId id="258" r:id="rId10"/>
    <p:sldId id="261" r:id="rId11"/>
    <p:sldId id="260" r:id="rId12"/>
    <p:sldId id="272" r:id="rId13"/>
    <p:sldId id="262" r:id="rId14"/>
    <p:sldId id="270" r:id="rId15"/>
    <p:sldId id="271" r:id="rId16"/>
    <p:sldId id="268" r:id="rId17"/>
    <p:sldId id="280" r:id="rId18"/>
    <p:sldId id="274" r:id="rId19"/>
    <p:sldId id="275" r:id="rId20"/>
    <p:sldId id="276" r:id="rId21"/>
    <p:sldId id="278" r:id="rId22"/>
    <p:sldId id="277" r:id="rId23"/>
    <p:sldId id="279" r:id="rId24"/>
    <p:sldId id="27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692"/>
    <a:srgbClr val="F2F2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D1FA5A-0E6E-468D-8439-9BC0D2AC967E}" type="datetimeFigureOut">
              <a:rPr lang="en-US" smtClean="0"/>
              <a:t>1/14/2016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21634C-C9EF-434F-860A-89928EF055D6}" type="slidenum">
              <a:rPr lang="en-US" smtClean="0"/>
              <a:t>‹#›</a:t>
            </a:fld>
            <a:endParaRPr lang="en-US"/>
          </a:p>
        </p:txBody>
      </p:sp>
    </p:spTree>
    <p:extLst>
      <p:ext uri="{BB962C8B-B14F-4D97-AF65-F5344CB8AC3E}">
        <p14:creationId xmlns:p14="http://schemas.microsoft.com/office/powerpoint/2010/main" val="137932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1</a:t>
            </a:fld>
            <a:endParaRPr lang="en-US"/>
          </a:p>
        </p:txBody>
      </p:sp>
    </p:spTree>
    <p:extLst>
      <p:ext uri="{BB962C8B-B14F-4D97-AF65-F5344CB8AC3E}">
        <p14:creationId xmlns:p14="http://schemas.microsoft.com/office/powerpoint/2010/main" val="8860541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10</a:t>
            </a:fld>
            <a:endParaRPr lang="en-US"/>
          </a:p>
        </p:txBody>
      </p:sp>
    </p:spTree>
    <p:extLst>
      <p:ext uri="{BB962C8B-B14F-4D97-AF65-F5344CB8AC3E}">
        <p14:creationId xmlns:p14="http://schemas.microsoft.com/office/powerpoint/2010/main" val="42780871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11</a:t>
            </a:fld>
            <a:endParaRPr lang="en-US"/>
          </a:p>
        </p:txBody>
      </p:sp>
    </p:spTree>
    <p:extLst>
      <p:ext uri="{BB962C8B-B14F-4D97-AF65-F5344CB8AC3E}">
        <p14:creationId xmlns:p14="http://schemas.microsoft.com/office/powerpoint/2010/main" val="2210739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12</a:t>
            </a:fld>
            <a:endParaRPr lang="en-US"/>
          </a:p>
        </p:txBody>
      </p:sp>
    </p:spTree>
    <p:extLst>
      <p:ext uri="{BB962C8B-B14F-4D97-AF65-F5344CB8AC3E}">
        <p14:creationId xmlns:p14="http://schemas.microsoft.com/office/powerpoint/2010/main" val="24567823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13</a:t>
            </a:fld>
            <a:endParaRPr lang="en-US"/>
          </a:p>
        </p:txBody>
      </p:sp>
    </p:spTree>
    <p:extLst>
      <p:ext uri="{BB962C8B-B14F-4D97-AF65-F5344CB8AC3E}">
        <p14:creationId xmlns:p14="http://schemas.microsoft.com/office/powerpoint/2010/main" val="28447396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14</a:t>
            </a:fld>
            <a:endParaRPr lang="en-US"/>
          </a:p>
        </p:txBody>
      </p:sp>
    </p:spTree>
    <p:extLst>
      <p:ext uri="{BB962C8B-B14F-4D97-AF65-F5344CB8AC3E}">
        <p14:creationId xmlns:p14="http://schemas.microsoft.com/office/powerpoint/2010/main" val="3457530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15</a:t>
            </a:fld>
            <a:endParaRPr lang="en-US"/>
          </a:p>
        </p:txBody>
      </p:sp>
    </p:spTree>
    <p:extLst>
      <p:ext uri="{BB962C8B-B14F-4D97-AF65-F5344CB8AC3E}">
        <p14:creationId xmlns:p14="http://schemas.microsoft.com/office/powerpoint/2010/main" val="24044297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16</a:t>
            </a:fld>
            <a:endParaRPr lang="en-US"/>
          </a:p>
        </p:txBody>
      </p:sp>
    </p:spTree>
    <p:extLst>
      <p:ext uri="{BB962C8B-B14F-4D97-AF65-F5344CB8AC3E}">
        <p14:creationId xmlns:p14="http://schemas.microsoft.com/office/powerpoint/2010/main" val="8511929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17</a:t>
            </a:fld>
            <a:endParaRPr lang="en-US"/>
          </a:p>
        </p:txBody>
      </p:sp>
    </p:spTree>
    <p:extLst>
      <p:ext uri="{BB962C8B-B14F-4D97-AF65-F5344CB8AC3E}">
        <p14:creationId xmlns:p14="http://schemas.microsoft.com/office/powerpoint/2010/main" val="33331075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21634C-C9EF-434F-860A-89928EF055D6}" type="slidenum">
              <a:rPr lang="en-US" smtClean="0"/>
              <a:t>18</a:t>
            </a:fld>
            <a:endParaRPr lang="en-US"/>
          </a:p>
        </p:txBody>
      </p:sp>
    </p:spTree>
    <p:extLst>
      <p:ext uri="{BB962C8B-B14F-4D97-AF65-F5344CB8AC3E}">
        <p14:creationId xmlns:p14="http://schemas.microsoft.com/office/powerpoint/2010/main" val="14546641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19</a:t>
            </a:fld>
            <a:endParaRPr lang="en-US"/>
          </a:p>
        </p:txBody>
      </p:sp>
    </p:spTree>
    <p:extLst>
      <p:ext uri="{BB962C8B-B14F-4D97-AF65-F5344CB8AC3E}">
        <p14:creationId xmlns:p14="http://schemas.microsoft.com/office/powerpoint/2010/main" val="2436533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2</a:t>
            </a:fld>
            <a:endParaRPr lang="en-US"/>
          </a:p>
        </p:txBody>
      </p:sp>
    </p:spTree>
    <p:extLst>
      <p:ext uri="{BB962C8B-B14F-4D97-AF65-F5344CB8AC3E}">
        <p14:creationId xmlns:p14="http://schemas.microsoft.com/office/powerpoint/2010/main" val="23936825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20</a:t>
            </a:fld>
            <a:endParaRPr lang="en-US"/>
          </a:p>
        </p:txBody>
      </p:sp>
    </p:spTree>
    <p:extLst>
      <p:ext uri="{BB962C8B-B14F-4D97-AF65-F5344CB8AC3E}">
        <p14:creationId xmlns:p14="http://schemas.microsoft.com/office/powerpoint/2010/main" val="34498194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21</a:t>
            </a:fld>
            <a:endParaRPr lang="en-US"/>
          </a:p>
        </p:txBody>
      </p:sp>
    </p:spTree>
    <p:extLst>
      <p:ext uri="{BB962C8B-B14F-4D97-AF65-F5344CB8AC3E}">
        <p14:creationId xmlns:p14="http://schemas.microsoft.com/office/powerpoint/2010/main" val="13645629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22</a:t>
            </a:fld>
            <a:endParaRPr lang="en-US"/>
          </a:p>
        </p:txBody>
      </p:sp>
    </p:spTree>
    <p:extLst>
      <p:ext uri="{BB962C8B-B14F-4D97-AF65-F5344CB8AC3E}">
        <p14:creationId xmlns:p14="http://schemas.microsoft.com/office/powerpoint/2010/main" val="42054877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23</a:t>
            </a:fld>
            <a:endParaRPr lang="en-US"/>
          </a:p>
        </p:txBody>
      </p:sp>
    </p:spTree>
    <p:extLst>
      <p:ext uri="{BB962C8B-B14F-4D97-AF65-F5344CB8AC3E}">
        <p14:creationId xmlns:p14="http://schemas.microsoft.com/office/powerpoint/2010/main" val="30161073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24</a:t>
            </a:fld>
            <a:endParaRPr lang="en-US"/>
          </a:p>
        </p:txBody>
      </p:sp>
    </p:spTree>
    <p:extLst>
      <p:ext uri="{BB962C8B-B14F-4D97-AF65-F5344CB8AC3E}">
        <p14:creationId xmlns:p14="http://schemas.microsoft.com/office/powerpoint/2010/main" val="3886652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21634C-C9EF-434F-860A-89928EF055D6}" type="slidenum">
              <a:rPr lang="en-US" smtClean="0"/>
              <a:t>3</a:t>
            </a:fld>
            <a:endParaRPr lang="en-US"/>
          </a:p>
        </p:txBody>
      </p:sp>
    </p:spTree>
    <p:extLst>
      <p:ext uri="{BB962C8B-B14F-4D97-AF65-F5344CB8AC3E}">
        <p14:creationId xmlns:p14="http://schemas.microsoft.com/office/powerpoint/2010/main" val="3976268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4</a:t>
            </a:fld>
            <a:endParaRPr lang="en-US"/>
          </a:p>
        </p:txBody>
      </p:sp>
    </p:spTree>
    <p:extLst>
      <p:ext uri="{BB962C8B-B14F-4D97-AF65-F5344CB8AC3E}">
        <p14:creationId xmlns:p14="http://schemas.microsoft.com/office/powerpoint/2010/main" val="1409767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5</a:t>
            </a:fld>
            <a:endParaRPr lang="en-US"/>
          </a:p>
        </p:txBody>
      </p:sp>
    </p:spTree>
    <p:extLst>
      <p:ext uri="{BB962C8B-B14F-4D97-AF65-F5344CB8AC3E}">
        <p14:creationId xmlns:p14="http://schemas.microsoft.com/office/powerpoint/2010/main" val="4203571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6</a:t>
            </a:fld>
            <a:endParaRPr lang="en-US"/>
          </a:p>
        </p:txBody>
      </p:sp>
    </p:spTree>
    <p:extLst>
      <p:ext uri="{BB962C8B-B14F-4D97-AF65-F5344CB8AC3E}">
        <p14:creationId xmlns:p14="http://schemas.microsoft.com/office/powerpoint/2010/main" val="2846799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7</a:t>
            </a:fld>
            <a:endParaRPr lang="en-US"/>
          </a:p>
        </p:txBody>
      </p:sp>
    </p:spTree>
    <p:extLst>
      <p:ext uri="{BB962C8B-B14F-4D97-AF65-F5344CB8AC3E}">
        <p14:creationId xmlns:p14="http://schemas.microsoft.com/office/powerpoint/2010/main" val="2402380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8</a:t>
            </a:fld>
            <a:endParaRPr lang="en-US"/>
          </a:p>
        </p:txBody>
      </p:sp>
    </p:spTree>
    <p:extLst>
      <p:ext uri="{BB962C8B-B14F-4D97-AF65-F5344CB8AC3E}">
        <p14:creationId xmlns:p14="http://schemas.microsoft.com/office/powerpoint/2010/main" val="1456195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21634C-C9EF-434F-860A-89928EF055D6}" type="slidenum">
              <a:rPr lang="en-US" smtClean="0"/>
              <a:t>9</a:t>
            </a:fld>
            <a:endParaRPr lang="en-US"/>
          </a:p>
        </p:txBody>
      </p:sp>
    </p:spTree>
    <p:extLst>
      <p:ext uri="{BB962C8B-B14F-4D97-AF65-F5344CB8AC3E}">
        <p14:creationId xmlns:p14="http://schemas.microsoft.com/office/powerpoint/2010/main" val="3545303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75D383-1364-4ED2-BDA4-2EE2A08E1817}"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F46F86-16C7-4CD7-8D05-A15A72606F6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75D383-1364-4ED2-BDA4-2EE2A08E1817}"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F46F86-16C7-4CD7-8D05-A15A72606F6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75D383-1364-4ED2-BDA4-2EE2A08E1817}"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F46F86-16C7-4CD7-8D05-A15A72606F6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75D383-1364-4ED2-BDA4-2EE2A08E1817}"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F46F86-16C7-4CD7-8D05-A15A72606F6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75D383-1364-4ED2-BDA4-2EE2A08E1817}"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F46F86-16C7-4CD7-8D05-A15A72606F6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75D383-1364-4ED2-BDA4-2EE2A08E1817}"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F46F86-16C7-4CD7-8D05-A15A72606F6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75D383-1364-4ED2-BDA4-2EE2A08E1817}" type="datetimeFigureOut">
              <a:rPr lang="en-US" smtClean="0"/>
              <a:t>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F46F86-16C7-4CD7-8D05-A15A72606F6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75D383-1364-4ED2-BDA4-2EE2A08E1817}" type="datetimeFigureOut">
              <a:rPr lang="en-US" smtClean="0"/>
              <a:t>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F46F86-16C7-4CD7-8D05-A15A72606F6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5D383-1364-4ED2-BDA4-2EE2A08E1817}" type="datetimeFigureOut">
              <a:rPr lang="en-US" smtClean="0"/>
              <a:t>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F46F86-16C7-4CD7-8D05-A15A72606F6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75D383-1364-4ED2-BDA4-2EE2A08E1817}"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F46F86-16C7-4CD7-8D05-A15A72606F6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75D383-1364-4ED2-BDA4-2EE2A08E1817}"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F46F86-16C7-4CD7-8D05-A15A72606F6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69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75D383-1364-4ED2-BDA4-2EE2A08E1817}" type="datetimeFigureOut">
              <a:rPr lang="en-US" smtClean="0"/>
              <a:t>1/14/2016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F46F86-16C7-4CD7-8D05-A15A72606F6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vDka_SqKfN0"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MK1KCcwy20k"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lcweb2.loc.gov/cgi-bin/query/r?ammem/calbkbib:@field(NUMBER+@band(calbk+126))"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lcweb2.loc.gov/cgi-bin/query/r?ammem/calbkbib:@field(NUMBER+@band(calbk+075))"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lcweb2.loc.gov/ammem/cbhtml/cbhome.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loc.gov/pictures/resource/cph.3a38144/"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8000" b="1" dirty="0" smtClean="0"/>
              <a:t>Immigration</a:t>
            </a: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r>
              <a:rPr lang="en-US" sz="4400" b="1" dirty="0" smtClean="0">
                <a:solidFill>
                  <a:srgbClr val="00B050"/>
                </a:solidFill>
              </a:rPr>
              <a:t>Annotating</a:t>
            </a:r>
          </a:p>
          <a:p>
            <a:r>
              <a:rPr lang="en-US" sz="4400" b="1" dirty="0" smtClean="0">
                <a:solidFill>
                  <a:srgbClr val="00B050"/>
                </a:solidFill>
              </a:rPr>
              <a:t>Compare and Contrast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are the two pictures different?</a:t>
            </a:r>
            <a:endParaRPr lang="en-US" sz="4000" dirty="0"/>
          </a:p>
        </p:txBody>
      </p:sp>
      <p:sp>
        <p:nvSpPr>
          <p:cNvPr id="3" name="Text Placeholder 2"/>
          <p:cNvSpPr>
            <a:spLocks noGrp="1"/>
          </p:cNvSpPr>
          <p:nvPr>
            <p:ph type="body" idx="1"/>
          </p:nvPr>
        </p:nvSpPr>
        <p:spPr/>
        <p:txBody>
          <a:bodyPr>
            <a:normAutofit fontScale="25000" lnSpcReduction="20000"/>
          </a:bodyPr>
          <a:lstStyle/>
          <a:p>
            <a:pPr algn="r"/>
            <a:endParaRPr lang="en-US" sz="2800" dirty="0" smtClean="0"/>
          </a:p>
          <a:p>
            <a:pPr algn="ctr"/>
            <a:r>
              <a:rPr lang="en-US" sz="9600" dirty="0" smtClean="0"/>
              <a:t>                 Ellis Island </a:t>
            </a:r>
            <a:r>
              <a:rPr lang="en-US" sz="4400" dirty="0" smtClean="0"/>
              <a:t>	</a:t>
            </a:r>
            <a:r>
              <a:rPr lang="en-US" dirty="0" smtClean="0"/>
              <a:t>		</a:t>
            </a:r>
            <a:endParaRPr lang="en-US" dirty="0"/>
          </a:p>
        </p:txBody>
      </p:sp>
      <p:sp>
        <p:nvSpPr>
          <p:cNvPr id="5" name="Text Placeholder 4"/>
          <p:cNvSpPr>
            <a:spLocks noGrp="1"/>
          </p:cNvSpPr>
          <p:nvPr>
            <p:ph type="body" sz="quarter" idx="3"/>
          </p:nvPr>
        </p:nvSpPr>
        <p:spPr>
          <a:xfrm>
            <a:off x="4645025" y="1535113"/>
            <a:ext cx="4041775" cy="522287"/>
          </a:xfrm>
        </p:spPr>
        <p:txBody>
          <a:bodyPr/>
          <a:lstStyle/>
          <a:p>
            <a:pPr algn="ctr"/>
            <a:r>
              <a:rPr lang="en-US" dirty="0" smtClean="0"/>
              <a:t>Angel Island</a:t>
            </a:r>
            <a:endParaRPr lang="en-US" dirty="0"/>
          </a:p>
        </p:txBody>
      </p:sp>
      <p:pic>
        <p:nvPicPr>
          <p:cNvPr id="8" name="Content Placeholder 7" descr="angel island.jpg"/>
          <p:cNvPicPr>
            <a:picLocks noGrp="1" noChangeAspect="1"/>
          </p:cNvPicPr>
          <p:nvPr>
            <p:ph sz="quarter" idx="4"/>
          </p:nvPr>
        </p:nvPicPr>
        <p:blipFill>
          <a:blip r:embed="rId3" cstate="print"/>
          <a:stretch>
            <a:fillRect/>
          </a:stretch>
        </p:blipFill>
        <p:spPr>
          <a:xfrm>
            <a:off x="4876801" y="2286000"/>
            <a:ext cx="4114032" cy="4038600"/>
          </a:xfrm>
        </p:spPr>
      </p:pic>
      <p:pic>
        <p:nvPicPr>
          <p:cNvPr id="13" name="Content Placeholder 12" descr="ei3.jpg"/>
          <p:cNvPicPr>
            <a:picLocks noGrp="1" noChangeAspect="1"/>
          </p:cNvPicPr>
          <p:nvPr>
            <p:ph sz="half" idx="2"/>
          </p:nvPr>
        </p:nvPicPr>
        <p:blipFill>
          <a:blip r:embed="rId4" cstate="print"/>
          <a:stretch>
            <a:fillRect/>
          </a:stretch>
        </p:blipFill>
        <p:spPr>
          <a:xfrm>
            <a:off x="152400" y="2286000"/>
            <a:ext cx="4675267" cy="41148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Background Information</a:t>
            </a:r>
            <a:endParaRPr lang="en-US" dirty="0"/>
          </a:p>
        </p:txBody>
      </p:sp>
      <p:sp>
        <p:nvSpPr>
          <p:cNvPr id="9" name="Subtitle 8"/>
          <p:cNvSpPr>
            <a:spLocks noGrp="1"/>
          </p:cNvSpPr>
          <p:nvPr>
            <p:ph type="subTitle" idx="1"/>
          </p:nvPr>
        </p:nvSpPr>
        <p:spPr>
          <a:xfrm>
            <a:off x="228600" y="3886200"/>
            <a:ext cx="8534400" cy="1752600"/>
          </a:xfrm>
        </p:spPr>
        <p:txBody>
          <a:bodyPr/>
          <a:lstStyle/>
          <a:p>
            <a:r>
              <a:rPr lang="en-US" b="1" dirty="0" smtClean="0">
                <a:solidFill>
                  <a:srgbClr val="00B050"/>
                </a:solidFill>
              </a:rPr>
              <a:t>Angel and Ellis Island video</a:t>
            </a:r>
            <a:endParaRPr lang="en-US" b="1" dirty="0" smtClean="0">
              <a:solidFill>
                <a:srgbClr val="00B050"/>
              </a:solidFill>
              <a:hlinkClick r:id="rId3"/>
            </a:endParaRPr>
          </a:p>
          <a:p>
            <a:endParaRPr lang="en-US" dirty="0" smtClean="0">
              <a:hlinkClick r:id="rId3"/>
            </a:endParaRPr>
          </a:p>
          <a:p>
            <a:r>
              <a:rPr lang="en-US" dirty="0" smtClean="0">
                <a:hlinkClick r:id="rId3"/>
              </a:rPr>
              <a:t>https://www.youtube.com/watch?v=vDka_SqKfN0</a:t>
            </a:r>
            <a:r>
              <a:rPr lang="en-US" dirty="0" smtClean="0"/>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Oval 6"/>
          <p:cNvSpPr>
            <a:spLocks noChangeArrowheads="1"/>
          </p:cNvSpPr>
          <p:nvPr/>
        </p:nvSpPr>
        <p:spPr bwMode="auto">
          <a:xfrm>
            <a:off x="1066800" y="533400"/>
            <a:ext cx="4505325" cy="5029200"/>
          </a:xfrm>
          <a:prstGeom prst="ellips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85" name="Oval 5"/>
          <p:cNvSpPr>
            <a:spLocks noChangeArrowheads="1"/>
          </p:cNvSpPr>
          <p:nvPr/>
        </p:nvSpPr>
        <p:spPr bwMode="auto">
          <a:xfrm>
            <a:off x="3505200" y="609600"/>
            <a:ext cx="4343400" cy="5029200"/>
          </a:xfrm>
          <a:prstGeom prst="ellips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87"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7652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TextBox 11"/>
          <p:cNvSpPr txBox="1"/>
          <p:nvPr/>
        </p:nvSpPr>
        <p:spPr>
          <a:xfrm>
            <a:off x="2438400" y="762000"/>
            <a:ext cx="1524000" cy="369332"/>
          </a:xfrm>
          <a:prstGeom prst="rect">
            <a:avLst/>
          </a:prstGeom>
          <a:noFill/>
        </p:spPr>
        <p:txBody>
          <a:bodyPr wrap="square" rtlCol="0">
            <a:spAutoFit/>
          </a:bodyPr>
          <a:lstStyle/>
          <a:p>
            <a:r>
              <a:rPr lang="en-US" dirty="0" smtClean="0"/>
              <a:t>Ellis Island</a:t>
            </a:r>
            <a:endParaRPr lang="en-US" dirty="0"/>
          </a:p>
        </p:txBody>
      </p:sp>
      <p:sp>
        <p:nvSpPr>
          <p:cNvPr id="13" name="TextBox 12"/>
          <p:cNvSpPr txBox="1"/>
          <p:nvPr/>
        </p:nvSpPr>
        <p:spPr>
          <a:xfrm>
            <a:off x="4953000" y="838200"/>
            <a:ext cx="1371600" cy="369332"/>
          </a:xfrm>
          <a:prstGeom prst="rect">
            <a:avLst/>
          </a:prstGeom>
          <a:noFill/>
        </p:spPr>
        <p:txBody>
          <a:bodyPr wrap="square" rtlCol="0">
            <a:spAutoFit/>
          </a:bodyPr>
          <a:lstStyle/>
          <a:p>
            <a:r>
              <a:rPr lang="en-US" dirty="0" smtClean="0"/>
              <a:t>Angel Island</a:t>
            </a:r>
            <a:endParaRPr lang="en-US" dirty="0"/>
          </a:p>
        </p:txBody>
      </p:sp>
      <p:sp>
        <p:nvSpPr>
          <p:cNvPr id="14" name="TextBox 13"/>
          <p:cNvSpPr txBox="1"/>
          <p:nvPr/>
        </p:nvSpPr>
        <p:spPr>
          <a:xfrm>
            <a:off x="2133600" y="5867400"/>
            <a:ext cx="4724400" cy="707886"/>
          </a:xfrm>
          <a:prstGeom prst="rect">
            <a:avLst/>
          </a:prstGeom>
          <a:noFill/>
        </p:spPr>
        <p:txBody>
          <a:bodyPr wrap="square" rtlCol="0">
            <a:spAutoFit/>
          </a:bodyPr>
          <a:lstStyle/>
          <a:p>
            <a:pPr algn="ctr"/>
            <a:r>
              <a:rPr lang="en-US" sz="4000" dirty="0" smtClean="0"/>
              <a:t>VENN DIAGRAM</a:t>
            </a:r>
            <a:endParaRPr lang="en-US" sz="4000" dirty="0"/>
          </a:p>
        </p:txBody>
      </p:sp>
      <p:sp>
        <p:nvSpPr>
          <p:cNvPr id="15" name="TextBox 14"/>
          <p:cNvSpPr txBox="1"/>
          <p:nvPr/>
        </p:nvSpPr>
        <p:spPr>
          <a:xfrm>
            <a:off x="1524000" y="1447800"/>
            <a:ext cx="2057400" cy="1754326"/>
          </a:xfrm>
          <a:prstGeom prst="rect">
            <a:avLst/>
          </a:prstGeom>
          <a:noFill/>
        </p:spPr>
        <p:txBody>
          <a:bodyPr wrap="square" rtlCol="0">
            <a:spAutoFit/>
          </a:bodyPr>
          <a:lstStyle/>
          <a:p>
            <a:r>
              <a:rPr lang="en-US" dirty="0" smtClean="0"/>
              <a:t>-Came from Europe</a:t>
            </a:r>
          </a:p>
          <a:p>
            <a:endParaRPr lang="en-US" dirty="0" smtClean="0"/>
          </a:p>
          <a:p>
            <a:r>
              <a:rPr lang="en-US" dirty="0" smtClean="0"/>
              <a:t>-On the East Coast</a:t>
            </a:r>
          </a:p>
          <a:p>
            <a:endParaRPr lang="en-US" dirty="0"/>
          </a:p>
          <a:p>
            <a:r>
              <a:rPr lang="en-US" dirty="0" smtClean="0"/>
              <a:t>-22 million entered through Ellis Island</a:t>
            </a:r>
            <a:endParaRPr lang="en-US" dirty="0"/>
          </a:p>
        </p:txBody>
      </p:sp>
      <p:sp>
        <p:nvSpPr>
          <p:cNvPr id="16" name="TextBox 15"/>
          <p:cNvSpPr txBox="1"/>
          <p:nvPr/>
        </p:nvSpPr>
        <p:spPr>
          <a:xfrm>
            <a:off x="5562600" y="1447800"/>
            <a:ext cx="1981200" cy="2308324"/>
          </a:xfrm>
          <a:prstGeom prst="rect">
            <a:avLst/>
          </a:prstGeom>
          <a:noFill/>
        </p:spPr>
        <p:txBody>
          <a:bodyPr wrap="square" rtlCol="0">
            <a:spAutoFit/>
          </a:bodyPr>
          <a:lstStyle/>
          <a:p>
            <a:r>
              <a:rPr lang="en-US" dirty="0" smtClean="0"/>
              <a:t>-Came from Asia</a:t>
            </a:r>
          </a:p>
          <a:p>
            <a:endParaRPr lang="en-US" dirty="0" smtClean="0"/>
          </a:p>
          <a:p>
            <a:r>
              <a:rPr lang="en-US" dirty="0" smtClean="0"/>
              <a:t>-On the West Coast</a:t>
            </a:r>
          </a:p>
          <a:p>
            <a:endParaRPr lang="en-US" dirty="0"/>
          </a:p>
          <a:p>
            <a:r>
              <a:rPr lang="en-US" dirty="0" smtClean="0"/>
              <a:t> - 1 million came    from Asia</a:t>
            </a:r>
          </a:p>
          <a:p>
            <a:endParaRPr lang="en-US" dirty="0"/>
          </a:p>
          <a:p>
            <a:r>
              <a:rPr lang="en-US" dirty="0" smtClean="0"/>
              <a:t>  </a:t>
            </a:r>
            <a:endParaRPr lang="en-US" dirty="0"/>
          </a:p>
        </p:txBody>
      </p:sp>
      <p:sp>
        <p:nvSpPr>
          <p:cNvPr id="17" name="TextBox 16"/>
          <p:cNvSpPr txBox="1"/>
          <p:nvPr/>
        </p:nvSpPr>
        <p:spPr>
          <a:xfrm>
            <a:off x="3810000" y="1676400"/>
            <a:ext cx="1524000" cy="2031325"/>
          </a:xfrm>
          <a:prstGeom prst="rect">
            <a:avLst/>
          </a:prstGeom>
          <a:noFill/>
        </p:spPr>
        <p:txBody>
          <a:bodyPr wrap="square" rtlCol="0">
            <a:spAutoFit/>
          </a:bodyPr>
          <a:lstStyle/>
          <a:p>
            <a:r>
              <a:rPr lang="en-US" sz="1400" dirty="0" smtClean="0"/>
              <a:t>-Both were main points of entry into the United States</a:t>
            </a:r>
          </a:p>
          <a:p>
            <a:endParaRPr lang="en-US" sz="1400" dirty="0" smtClean="0"/>
          </a:p>
          <a:p>
            <a:r>
              <a:rPr lang="en-US" sz="1400" dirty="0" smtClean="0"/>
              <a:t>-Both had inspection/</a:t>
            </a:r>
          </a:p>
          <a:p>
            <a:r>
              <a:rPr lang="en-US" sz="1400" dirty="0" smtClean="0"/>
              <a:t>Interrogation process</a:t>
            </a:r>
            <a:endParaRPr lang="en-US"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Texts</a:t>
            </a:r>
            <a:endParaRPr lang="en-US" dirty="0"/>
          </a:p>
        </p:txBody>
      </p:sp>
      <p:sp>
        <p:nvSpPr>
          <p:cNvPr id="3" name="Content Placeholder 2"/>
          <p:cNvSpPr>
            <a:spLocks noGrp="1"/>
          </p:cNvSpPr>
          <p:nvPr>
            <p:ph idx="1"/>
          </p:nvPr>
        </p:nvSpPr>
        <p:spPr/>
        <p:txBody>
          <a:bodyPr/>
          <a:lstStyle/>
          <a:p>
            <a:pPr marL="514350" indent="-514350" algn="ctr">
              <a:buAutoNum type="arabicPeriod"/>
            </a:pPr>
            <a:r>
              <a:rPr lang="en-US" dirty="0" smtClean="0"/>
              <a:t>History of Ellis Island</a:t>
            </a:r>
          </a:p>
          <a:p>
            <a:pPr marL="514350" indent="-514350" algn="ctr">
              <a:buNone/>
            </a:pPr>
            <a:r>
              <a:rPr lang="en-US" dirty="0" smtClean="0"/>
              <a:t>2. History of Angel Island</a:t>
            </a:r>
          </a:p>
          <a:p>
            <a:pPr marL="514350" indent="-514350" algn="ctr">
              <a:buNone/>
            </a:pPr>
            <a:endParaRPr lang="en-US" dirty="0" smtClean="0"/>
          </a:p>
          <a:p>
            <a:pPr marL="514350" indent="-514350" algn="ctr">
              <a:buNone/>
            </a:pPr>
            <a:r>
              <a:rPr lang="en-US" sz="2800" b="1" dirty="0" smtClean="0">
                <a:solidFill>
                  <a:srgbClr val="00B050"/>
                </a:solidFill>
              </a:rPr>
              <a:t>Closely read each text and annotate</a:t>
            </a:r>
          </a:p>
          <a:p>
            <a:pPr marL="514350" indent="-514350" algn="ct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57200" y="762000"/>
            <a:ext cx="5105400" cy="5562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352800" y="762000"/>
            <a:ext cx="5105400" cy="5562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371600" y="228600"/>
            <a:ext cx="6324600" cy="523220"/>
          </a:xfrm>
          <a:prstGeom prst="rect">
            <a:avLst/>
          </a:prstGeom>
          <a:noFill/>
        </p:spPr>
        <p:txBody>
          <a:bodyPr wrap="square" rtlCol="0">
            <a:spAutoFit/>
          </a:bodyPr>
          <a:lstStyle/>
          <a:p>
            <a:pPr algn="ctr"/>
            <a:r>
              <a:rPr lang="en-US" sz="2800" dirty="0" smtClean="0"/>
              <a:t>Compare and Contrast</a:t>
            </a:r>
            <a:endParaRPr lang="en-US" sz="2800" dirty="0"/>
          </a:p>
        </p:txBody>
      </p:sp>
      <p:sp>
        <p:nvSpPr>
          <p:cNvPr id="9" name="TextBox 8"/>
          <p:cNvSpPr txBox="1"/>
          <p:nvPr/>
        </p:nvSpPr>
        <p:spPr>
          <a:xfrm>
            <a:off x="2133600" y="990600"/>
            <a:ext cx="1752600" cy="276999"/>
          </a:xfrm>
          <a:prstGeom prst="rect">
            <a:avLst/>
          </a:prstGeom>
          <a:noFill/>
        </p:spPr>
        <p:txBody>
          <a:bodyPr wrap="square" rtlCol="0">
            <a:spAutoFit/>
          </a:bodyPr>
          <a:lstStyle/>
          <a:p>
            <a:r>
              <a:rPr lang="en-US" sz="1200" dirty="0" smtClean="0"/>
              <a:t>History of Ellis Island</a:t>
            </a:r>
            <a:endParaRPr lang="en-US" sz="1200" dirty="0"/>
          </a:p>
        </p:txBody>
      </p:sp>
      <p:sp>
        <p:nvSpPr>
          <p:cNvPr id="10" name="TextBox 9"/>
          <p:cNvSpPr txBox="1"/>
          <p:nvPr/>
        </p:nvSpPr>
        <p:spPr>
          <a:xfrm>
            <a:off x="4953000" y="914400"/>
            <a:ext cx="1752600" cy="276999"/>
          </a:xfrm>
          <a:prstGeom prst="rect">
            <a:avLst/>
          </a:prstGeom>
          <a:noFill/>
        </p:spPr>
        <p:txBody>
          <a:bodyPr wrap="square" rtlCol="0">
            <a:spAutoFit/>
          </a:bodyPr>
          <a:lstStyle/>
          <a:p>
            <a:r>
              <a:rPr lang="en-US" sz="1200" dirty="0" smtClean="0"/>
              <a:t>History of Angel Island</a:t>
            </a:r>
            <a:endParaRPr lang="en-US" sz="1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Remaining Questions</a:t>
            </a:r>
            <a:endParaRPr lang="en-US" dirty="0"/>
          </a:p>
        </p:txBody>
      </p:sp>
      <p:sp>
        <p:nvSpPr>
          <p:cNvPr id="3" name="Subtitle 2"/>
          <p:cNvSpPr>
            <a:spLocks noGrp="1"/>
          </p:cNvSpPr>
          <p:nvPr>
            <p:ph type="subTitle" idx="1"/>
          </p:nvPr>
        </p:nvSpPr>
        <p:spPr>
          <a:xfrm>
            <a:off x="1219200" y="3886200"/>
            <a:ext cx="6553200" cy="1752600"/>
          </a:xfrm>
        </p:spPr>
        <p:txBody>
          <a:bodyPr>
            <a:normAutofit fontScale="92500" lnSpcReduction="10000"/>
          </a:bodyPr>
          <a:lstStyle/>
          <a:p>
            <a:r>
              <a:rPr lang="en-US" b="1" dirty="0" smtClean="0">
                <a:solidFill>
                  <a:srgbClr val="00B050"/>
                </a:solidFill>
              </a:rPr>
              <a:t>After examining the photographs, watching the video, and reading the history’s, what unanswered questions do you still have. </a:t>
            </a:r>
            <a:endParaRPr lang="en-US" b="1" dirty="0">
              <a:solidFill>
                <a:srgbClr val="00B05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Summary</a:t>
            </a:r>
            <a:endParaRPr lang="en-US" dirty="0"/>
          </a:p>
        </p:txBody>
      </p:sp>
      <p:sp>
        <p:nvSpPr>
          <p:cNvPr id="8" name="Content Placeholder 7"/>
          <p:cNvSpPr>
            <a:spLocks noGrp="1"/>
          </p:cNvSpPr>
          <p:nvPr>
            <p:ph idx="1"/>
          </p:nvPr>
        </p:nvSpPr>
        <p:spPr/>
        <p:txBody>
          <a:bodyPr/>
          <a:lstStyle/>
          <a:p>
            <a:pPr marL="0" indent="0" algn="ctr">
              <a:spcBef>
                <a:spcPts val="0"/>
              </a:spcBef>
              <a:buNone/>
            </a:pPr>
            <a:r>
              <a:rPr lang="en-US" dirty="0" smtClean="0"/>
              <a:t>In a minimum of two paragraphs of 5 to 7 sentences each, summarize the similarities and differences between Angel and Ellis Islands, using the photographs, your notes from the video, and the texts.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8800" dirty="0" smtClean="0"/>
              <a:t>Point of View</a:t>
            </a:r>
            <a:endParaRPr lang="en-US" sz="8800"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447801"/>
            <a:ext cx="7772400" cy="1219199"/>
          </a:xfrm>
        </p:spPr>
        <p:txBody>
          <a:bodyPr>
            <a:normAutofit/>
          </a:bodyPr>
          <a:lstStyle/>
          <a:p>
            <a:pPr algn="l"/>
            <a:r>
              <a:rPr lang="en-US" sz="5400" dirty="0" smtClean="0"/>
              <a:t>Point of View</a:t>
            </a:r>
            <a:endParaRPr lang="en-US" sz="5400" dirty="0"/>
          </a:p>
        </p:txBody>
      </p:sp>
      <p:sp>
        <p:nvSpPr>
          <p:cNvPr id="5" name="Subtitle 4"/>
          <p:cNvSpPr>
            <a:spLocks noGrp="1"/>
          </p:cNvSpPr>
          <p:nvPr>
            <p:ph type="subTitle" idx="1"/>
          </p:nvPr>
        </p:nvSpPr>
        <p:spPr>
          <a:xfrm>
            <a:off x="685800" y="2971800"/>
            <a:ext cx="7924800" cy="2667000"/>
          </a:xfrm>
        </p:spPr>
        <p:txBody>
          <a:bodyPr>
            <a:normAutofit fontScale="32500" lnSpcReduction="20000"/>
          </a:bodyPr>
          <a:lstStyle/>
          <a:p>
            <a:pPr algn="l"/>
            <a:r>
              <a:rPr lang="en-US" sz="7400" b="1" dirty="0" smtClean="0">
                <a:solidFill>
                  <a:srgbClr val="00B050"/>
                </a:solidFill>
              </a:rPr>
              <a:t>The author’s point of view reveals the author’s beliefs, personal judgments or attitudes toward a certain subject.</a:t>
            </a:r>
            <a:r>
              <a:rPr lang="en-US" sz="7400" u="sng" dirty="0" smtClean="0"/>
              <a:t> </a:t>
            </a:r>
          </a:p>
          <a:p>
            <a:pPr algn="l"/>
            <a:endParaRPr lang="en-US" sz="7400" b="1" u="sng" dirty="0" smtClean="0">
              <a:solidFill>
                <a:srgbClr val="00B050"/>
              </a:solidFill>
            </a:endParaRPr>
          </a:p>
          <a:p>
            <a:pPr algn="l"/>
            <a:r>
              <a:rPr lang="en-US" sz="7400" b="1" u="sng" dirty="0" smtClean="0">
                <a:solidFill>
                  <a:srgbClr val="00B050"/>
                </a:solidFill>
              </a:rPr>
              <a:t>Questions</a:t>
            </a:r>
          </a:p>
          <a:p>
            <a:pPr algn="l"/>
            <a:r>
              <a:rPr lang="en-US" sz="7400" b="1" dirty="0" smtClean="0">
                <a:solidFill>
                  <a:srgbClr val="00B050"/>
                </a:solidFill>
              </a:rPr>
              <a:t>What is the authors attitude toward the event?</a:t>
            </a:r>
          </a:p>
          <a:p>
            <a:pPr algn="l"/>
            <a:r>
              <a:rPr lang="en-US" sz="7400" b="1" dirty="0" smtClean="0">
                <a:solidFill>
                  <a:srgbClr val="00B050"/>
                </a:solidFill>
              </a:rPr>
              <a:t>What is the authors </a:t>
            </a:r>
            <a:r>
              <a:rPr lang="en-US" sz="7400" b="1" u="sng" dirty="0" smtClean="0">
                <a:solidFill>
                  <a:srgbClr val="00B050"/>
                </a:solidFill>
              </a:rPr>
              <a:t>bias</a:t>
            </a:r>
            <a:r>
              <a:rPr lang="en-US" sz="7400" b="1" dirty="0" smtClean="0">
                <a:solidFill>
                  <a:srgbClr val="00B050"/>
                </a:solidFill>
              </a:rPr>
              <a:t>? (prejudice in favor of or against)</a:t>
            </a:r>
          </a:p>
          <a:p>
            <a:pPr algn="l"/>
            <a:r>
              <a:rPr lang="en-US" sz="7400" b="1" dirty="0" smtClean="0">
                <a:solidFill>
                  <a:srgbClr val="00B050"/>
                </a:solidFill>
              </a:rPr>
              <a:t>What is the authors background? </a:t>
            </a:r>
          </a:p>
          <a:p>
            <a:endParaRPr lang="en-US" sz="7400" b="1" dirty="0" smtClean="0">
              <a:solidFill>
                <a:srgbClr val="00B050"/>
              </a:solidFill>
            </a:endParaRPr>
          </a:p>
          <a:p>
            <a:endParaRPr lang="en-US" b="1" dirty="0" smtClean="0">
              <a:solidFill>
                <a:srgbClr val="00B050"/>
              </a:solidFill>
            </a:endParaRPr>
          </a:p>
          <a:p>
            <a:endParaRPr lang="en-US" b="1" dirty="0" smtClean="0">
              <a:solidFill>
                <a:srgbClr val="00B050"/>
              </a:solidFill>
            </a:endParaRPr>
          </a:p>
          <a:p>
            <a:endParaRPr lang="en-US" b="1" dirty="0">
              <a:solidFill>
                <a:srgbClr val="00B05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2130425"/>
            <a:ext cx="8534400" cy="1470025"/>
          </a:xfrm>
        </p:spPr>
        <p:txBody>
          <a:bodyPr>
            <a:normAutofit/>
          </a:bodyPr>
          <a:lstStyle/>
          <a:p>
            <a:pPr algn="l"/>
            <a:r>
              <a:rPr lang="en-US" sz="3800" dirty="0" smtClean="0"/>
              <a:t>Explicit and Implicit Meaning in the text</a:t>
            </a:r>
            <a:endParaRPr lang="en-US" sz="3800" dirty="0"/>
          </a:p>
        </p:txBody>
      </p:sp>
      <p:sp>
        <p:nvSpPr>
          <p:cNvPr id="5" name="Subtitle 4"/>
          <p:cNvSpPr>
            <a:spLocks noGrp="1"/>
          </p:cNvSpPr>
          <p:nvPr>
            <p:ph type="subTitle" idx="1"/>
          </p:nvPr>
        </p:nvSpPr>
        <p:spPr>
          <a:xfrm>
            <a:off x="457200" y="3886200"/>
            <a:ext cx="8382000" cy="1752600"/>
          </a:xfrm>
        </p:spPr>
        <p:txBody>
          <a:bodyPr>
            <a:normAutofit/>
          </a:bodyPr>
          <a:lstStyle/>
          <a:p>
            <a:r>
              <a:rPr lang="en-US" sz="2800" dirty="0" smtClean="0">
                <a:hlinkClick r:id="rId3"/>
              </a:rPr>
              <a:t>https://www.youtube.com/watch?v=MK1KCcwy20k</a:t>
            </a:r>
            <a:endParaRPr lang="en-US" sz="2800" dirty="0" smtClean="0"/>
          </a:p>
          <a:p>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Annotation Review</a:t>
            </a:r>
            <a:br>
              <a:rPr lang="en-US" dirty="0" smtClean="0"/>
            </a:br>
            <a:endParaRPr lang="en-US" dirty="0"/>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pPr>
              <a:buNone/>
            </a:pPr>
            <a:r>
              <a:rPr lang="en-US" dirty="0" smtClean="0"/>
              <a:t>1. Scan the text and circle vocabulary and </a:t>
            </a:r>
            <a:r>
              <a:rPr lang="en-US" sz="6000" dirty="0" smtClean="0"/>
              <a:t>* </a:t>
            </a:r>
            <a:r>
              <a:rPr lang="en-US" dirty="0" smtClean="0"/>
              <a:t>unknown words.</a:t>
            </a:r>
          </a:p>
          <a:p>
            <a:pPr>
              <a:buNone/>
            </a:pPr>
            <a:r>
              <a:rPr lang="en-US" dirty="0" smtClean="0"/>
              <a:t>2. Write definitions in the margins.</a:t>
            </a:r>
          </a:p>
          <a:p>
            <a:pPr>
              <a:buNone/>
            </a:pPr>
            <a:r>
              <a:rPr lang="en-US" dirty="0" smtClean="0"/>
              <a:t>3. Read the Text</a:t>
            </a:r>
          </a:p>
          <a:p>
            <a:pPr>
              <a:buNone/>
            </a:pPr>
            <a:r>
              <a:rPr lang="en-US" dirty="0" smtClean="0"/>
              <a:t>4. Underline key points and important details.</a:t>
            </a:r>
          </a:p>
          <a:p>
            <a:pPr>
              <a:buNone/>
            </a:pPr>
            <a:r>
              <a:rPr lang="en-US" dirty="0" smtClean="0"/>
              <a:t>5. Use a </a:t>
            </a:r>
            <a:r>
              <a:rPr lang="en-US" sz="5400" dirty="0" smtClean="0"/>
              <a:t>?</a:t>
            </a:r>
            <a:r>
              <a:rPr lang="en-US" dirty="0" smtClean="0"/>
              <a:t> for questions during reading, write your questions in the margins.</a:t>
            </a:r>
          </a:p>
          <a:p>
            <a:pPr>
              <a:buNone/>
            </a:pPr>
            <a:r>
              <a:rPr lang="en-US" dirty="0" smtClean="0"/>
              <a:t>6. Use an</a:t>
            </a:r>
            <a:r>
              <a:rPr lang="en-US" sz="5400" dirty="0" smtClean="0"/>
              <a:t> ! </a:t>
            </a:r>
            <a:r>
              <a:rPr lang="en-US" dirty="0" smtClean="0"/>
              <a:t>for things that surprised you, make a note.</a:t>
            </a:r>
          </a:p>
          <a:p>
            <a:pPr>
              <a:buNone/>
            </a:pPr>
            <a:r>
              <a:rPr lang="en-US" dirty="0" smtClean="0"/>
              <a:t>7. Use an               to show connections, TS-TT-TW-TM</a:t>
            </a:r>
          </a:p>
          <a:p>
            <a:endParaRPr lang="en-US" dirty="0"/>
          </a:p>
        </p:txBody>
      </p:sp>
      <p:sp>
        <p:nvSpPr>
          <p:cNvPr id="4" name="Right Arrow 3"/>
          <p:cNvSpPr/>
          <p:nvPr/>
        </p:nvSpPr>
        <p:spPr>
          <a:xfrm>
            <a:off x="1981200" y="56388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534400" cy="792162"/>
          </a:xfrm>
        </p:spPr>
        <p:txBody>
          <a:bodyPr>
            <a:normAutofit fontScale="90000"/>
          </a:bodyPr>
          <a:lstStyle/>
          <a:p>
            <a:pPr algn="l"/>
            <a:r>
              <a:rPr lang="en-US" sz="1300" dirty="0" smtClean="0"/>
              <a:t/>
            </a:r>
            <a:br>
              <a:rPr lang="en-US" sz="1300" dirty="0" smtClean="0"/>
            </a:br>
            <a:r>
              <a:rPr lang="en-US" sz="1300" dirty="0" smtClean="0"/>
              <a:t>        </a:t>
            </a:r>
            <a:r>
              <a:rPr lang="en-US" sz="1300" i="1" dirty="0" smtClean="0"/>
              <a:t>Excerpt from     </a:t>
            </a:r>
            <a:r>
              <a:rPr lang="en-US" sz="2700" dirty="0" smtClean="0"/>
              <a:t>Mary Cone Describes the Chinaman in California</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715000"/>
          </a:xfrm>
        </p:spPr>
        <p:txBody>
          <a:bodyPr>
            <a:normAutofit fontScale="32500" lnSpcReduction="20000"/>
          </a:bodyPr>
          <a:lstStyle/>
          <a:p>
            <a:pPr marL="0" indent="0">
              <a:lnSpc>
                <a:spcPts val="2200"/>
              </a:lnSpc>
              <a:spcBef>
                <a:spcPts val="0"/>
              </a:spcBef>
              <a:buNone/>
            </a:pPr>
            <a:r>
              <a:rPr lang="en-US" dirty="0"/>
              <a:t> </a:t>
            </a:r>
            <a:r>
              <a:rPr lang="en-US" sz="6200" dirty="0" smtClean="0"/>
              <a:t>JOHN </a:t>
            </a:r>
            <a:r>
              <a:rPr lang="en-US" sz="6200" dirty="0"/>
              <a:t>CHINAMAN is too important an institution in California to be dismissed with a mere passing notice. There is no question connected with the development and present condition of the State to which the writer gave more patient and unprejudiced attention than to this. What has been the result of the immense emigration from "Central Flowery Kingdom" upon the material interests of the Pacific coast? Have these almond-eyed laborers been a help or a </a:t>
            </a:r>
            <a:r>
              <a:rPr lang="en-US" sz="6200" dirty="0" err="1"/>
              <a:t>hinderance</a:t>
            </a:r>
            <a:r>
              <a:rPr lang="en-US" sz="6200" dirty="0"/>
              <a:t>? Truthful answers to these questions were sought for with diligence, and every means of gaining accurate information called into requisition. Personal observation and competent testimony were arranged side by side and compared. Among intelligent men there seemed to be no great difference of opinion as to the beneficial results of their labors as railroad builders, as miners, as gardeners, as agriculturists, and as assistants in manufacturing establishments.</a:t>
            </a:r>
          </a:p>
          <a:p>
            <a:pPr marL="0" indent="0">
              <a:lnSpc>
                <a:spcPts val="2200"/>
              </a:lnSpc>
              <a:spcBef>
                <a:spcPts val="0"/>
              </a:spcBef>
              <a:buNone/>
            </a:pPr>
            <a:r>
              <a:rPr lang="en-US" sz="6200" dirty="0"/>
              <a:t> </a:t>
            </a:r>
            <a:r>
              <a:rPr lang="en-US" sz="6200" dirty="0" smtClean="0"/>
              <a:t>As </a:t>
            </a:r>
            <a:r>
              <a:rPr lang="en-US" sz="6200" dirty="0"/>
              <a:t>to their employment in any of these capacities, the verdict was almost always in their favor. That without their help in these directions the natural wealth of California could not have reached its present development in a quarter of a century to come, was generally admitted. . . </a:t>
            </a:r>
            <a:r>
              <a:rPr lang="en-US" sz="6200" dirty="0" smtClean="0"/>
              <a:t>.</a:t>
            </a:r>
          </a:p>
          <a:p>
            <a:pPr marL="0" indent="0">
              <a:lnSpc>
                <a:spcPts val="2200"/>
              </a:lnSpc>
              <a:spcBef>
                <a:spcPts val="0"/>
              </a:spcBef>
              <a:buNone/>
            </a:pPr>
            <a:r>
              <a:rPr lang="en-US" sz="4300" i="1" dirty="0"/>
              <a:t>Mary Cone, a resident of Marietta, Ohio, spent two years in California. In 1876, she published</a:t>
            </a:r>
            <a:r>
              <a:rPr lang="en-US" sz="4300" dirty="0"/>
              <a:t> </a:t>
            </a:r>
            <a:r>
              <a:rPr lang="en-US" sz="4300" u="sng" dirty="0">
                <a:hlinkClick r:id="rId3"/>
              </a:rPr>
              <a:t>Two Years in California</a:t>
            </a:r>
            <a:r>
              <a:rPr lang="en-US" sz="4300" i="1" dirty="0"/>
              <a:t>, a book she wrote to describe her experiences</a:t>
            </a:r>
            <a:r>
              <a:rPr lang="en-US" sz="3700" i="1" dirty="0"/>
              <a:t>.</a:t>
            </a:r>
            <a:endParaRPr lang="en-US" sz="3700" dirty="0"/>
          </a:p>
          <a:p>
            <a:pPr marL="0" indent="0">
              <a:lnSpc>
                <a:spcPts val="2000"/>
              </a:lnSpc>
              <a:spcBef>
                <a:spcPts val="0"/>
              </a:spcBef>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Analyze Text 1</a:t>
            </a:r>
            <a:endParaRPr lang="en-US" dirty="0"/>
          </a:p>
        </p:txBody>
      </p:sp>
      <p:sp>
        <p:nvSpPr>
          <p:cNvPr id="3" name="Content Placeholder 2"/>
          <p:cNvSpPr>
            <a:spLocks noGrp="1"/>
          </p:cNvSpPr>
          <p:nvPr>
            <p:ph idx="1"/>
          </p:nvPr>
        </p:nvSpPr>
        <p:spPr/>
        <p:txBody>
          <a:bodyPr>
            <a:normAutofit lnSpcReduction="10000"/>
          </a:bodyPr>
          <a:lstStyle/>
          <a:p>
            <a:r>
              <a:rPr lang="en-US" b="1" dirty="0" smtClean="0"/>
              <a:t>What is the author’s point of view?</a:t>
            </a:r>
            <a:endParaRPr lang="en-US" dirty="0" smtClean="0"/>
          </a:p>
          <a:p>
            <a:pPr>
              <a:buNone/>
            </a:pPr>
            <a:r>
              <a:rPr lang="en-US" dirty="0" smtClean="0"/>
              <a:t>  </a:t>
            </a:r>
          </a:p>
          <a:p>
            <a:pPr>
              <a:buNone/>
            </a:pPr>
            <a:r>
              <a:rPr lang="en-US" b="1" dirty="0" smtClean="0"/>
              <a:t> </a:t>
            </a:r>
            <a:endParaRPr lang="en-US" dirty="0" smtClean="0"/>
          </a:p>
          <a:p>
            <a:r>
              <a:rPr lang="en-US" b="1" dirty="0" smtClean="0"/>
              <a:t>Explicit evidence</a:t>
            </a:r>
            <a:endParaRPr lang="en-US" dirty="0" smtClean="0"/>
          </a:p>
          <a:p>
            <a:pPr>
              <a:buNone/>
            </a:pPr>
            <a:r>
              <a:rPr lang="en-US" dirty="0" smtClean="0"/>
              <a:t> </a:t>
            </a:r>
          </a:p>
          <a:p>
            <a:pPr>
              <a:buNone/>
            </a:pPr>
            <a:endParaRPr lang="en-US" dirty="0" smtClean="0"/>
          </a:p>
          <a:p>
            <a:r>
              <a:rPr lang="en-US" b="1" dirty="0" smtClean="0"/>
              <a:t>Implicit evidence</a:t>
            </a:r>
            <a:endParaRPr lang="en-US" dirty="0" smtClean="0"/>
          </a:p>
          <a:p>
            <a:pPr>
              <a:buNone/>
            </a:pPr>
            <a:r>
              <a:rPr lang="en-US" b="1" dirty="0" smtClean="0"/>
              <a:t> </a:t>
            </a:r>
            <a:endParaRPr lang="en-US" dirty="0" smtClean="0"/>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838200"/>
          </a:xfrm>
        </p:spPr>
        <p:txBody>
          <a:bodyPr>
            <a:normAutofit fontScale="90000"/>
          </a:bodyPr>
          <a:lstStyle/>
          <a:p>
            <a:r>
              <a:rPr lang="en-US" dirty="0"/>
              <a:t> </a:t>
            </a:r>
            <a:br>
              <a:rPr lang="en-US" dirty="0"/>
            </a:br>
            <a:r>
              <a:rPr lang="en-US" sz="1300" i="1" dirty="0"/>
              <a:t>E</a:t>
            </a:r>
            <a:r>
              <a:rPr lang="en-US" sz="1300" i="1" dirty="0" smtClean="0"/>
              <a:t>xcerpt from </a:t>
            </a:r>
            <a:r>
              <a:rPr lang="en-US" sz="3100" dirty="0" smtClean="0"/>
              <a:t>Hinton </a:t>
            </a:r>
            <a:r>
              <a:rPr lang="en-US" sz="3100" dirty="0"/>
              <a:t>Rowan Helper on Chinese Immigration</a:t>
            </a:r>
            <a:r>
              <a:rPr lang="en-US" dirty="0"/>
              <a:t/>
            </a:r>
            <a:br>
              <a:rPr lang="en-US" dirty="0"/>
            </a:br>
            <a:endParaRPr lang="en-US" dirty="0"/>
          </a:p>
        </p:txBody>
      </p:sp>
      <p:sp>
        <p:nvSpPr>
          <p:cNvPr id="3" name="Content Placeholder 2"/>
          <p:cNvSpPr>
            <a:spLocks noGrp="1"/>
          </p:cNvSpPr>
          <p:nvPr>
            <p:ph idx="1"/>
          </p:nvPr>
        </p:nvSpPr>
        <p:spPr>
          <a:xfrm>
            <a:off x="152400" y="762000"/>
            <a:ext cx="8839200" cy="6096000"/>
          </a:xfrm>
        </p:spPr>
        <p:txBody>
          <a:bodyPr>
            <a:normAutofit fontScale="92500"/>
          </a:bodyPr>
          <a:lstStyle/>
          <a:p>
            <a:pPr marL="0" indent="0">
              <a:lnSpc>
                <a:spcPts val="1800"/>
              </a:lnSpc>
              <a:spcBef>
                <a:spcPts val="0"/>
              </a:spcBef>
              <a:buNone/>
            </a:pPr>
            <a:r>
              <a:rPr lang="en-US" sz="1700" dirty="0"/>
              <a:t>Is this Chinese immigration desirable? I think not; and, contrary to the expressed opinions of many of the public prints throughout the country, contend that it ought not to be encouraged. It is not desirable, because it is not useful; or, if useful at all, it is so only to themselves--not to us. No reciprocal or mutual benefits are conferred. In what capacity do they contribute to the advancement of American interests? Are they engaged in any thing that adds to the general wealth and importance of the country? Will they discard their clannish prepossessions, assimilate with us, buy of us, and respect us? Are they not so full of duplicity, prevarication and pagan prejudices, and so enervated and lazy, that it is impossible for them to make true or estimable citizens? I wish their advocates would answer me these questions; if they will do it satisfactorily, I will interrogate them no further. Under the existing laws of our government, they, as well as all other foreigners, are permitted to work the mines in California as long as they please, and as much as they please, without paying any thing for the privilege, except a small tax to the State. Even this has but recently been imposed, and half the time is either evaded or neglected. The general government, though it has sacrificed so much blood and treasure in acquiring California, is now so liberal that it refuses to enact a law imposing a tax upon foreign miners; and as a matter of course, it receives no revenue whatever from this source. . . they are ready to take all they can get from us, but are not willing to give any thing in return. They did not aid in the acquisition or settlement of California, and they do not intend to make it their future home. They will not become permanent citizens, nor identify their lives and interests with the country. They neither build nor buy, nor invest capital in any way that conduces to the advantage of any one but themselves. They have thousands of good-for-nothing gewgaws and worthless articles of virtue for sale, and our people are foolish enough to buy them; but their knowledge of the laws of reciprocity is so limited, that they never feel in any need of American </a:t>
            </a:r>
            <a:r>
              <a:rPr lang="en-US" sz="1700" dirty="0" smtClean="0"/>
              <a:t>commodities.</a:t>
            </a:r>
          </a:p>
          <a:p>
            <a:pPr marL="0" indent="0">
              <a:lnSpc>
                <a:spcPts val="1800"/>
              </a:lnSpc>
              <a:spcBef>
                <a:spcPts val="0"/>
              </a:spcBef>
              <a:buNone/>
            </a:pPr>
            <a:endParaRPr lang="en-US" sz="1600" dirty="0"/>
          </a:p>
          <a:p>
            <a:pPr marL="0" indent="0">
              <a:lnSpc>
                <a:spcPts val="1800"/>
              </a:lnSpc>
              <a:spcBef>
                <a:spcPts val="0"/>
              </a:spcBef>
              <a:buNone/>
            </a:pPr>
            <a:endParaRPr lang="en-US" sz="1300" i="1" dirty="0" smtClean="0"/>
          </a:p>
          <a:p>
            <a:pPr marL="0" indent="0">
              <a:lnSpc>
                <a:spcPts val="1800"/>
              </a:lnSpc>
              <a:spcBef>
                <a:spcPts val="0"/>
              </a:spcBef>
              <a:buNone/>
            </a:pPr>
            <a:r>
              <a:rPr lang="en-US" sz="1300" i="1" dirty="0" smtClean="0"/>
              <a:t>Hinton </a:t>
            </a:r>
            <a:r>
              <a:rPr lang="en-US" sz="1300" i="1" dirty="0"/>
              <a:t>Rowan Helper was from North Carolina. In the 1850s, he became controversial in the South because of his opposition to slavery, especially in his book </a:t>
            </a:r>
            <a:r>
              <a:rPr lang="en-US" sz="1300" b="1" i="1" dirty="0"/>
              <a:t>The Impending Crisis</a:t>
            </a:r>
            <a:r>
              <a:rPr lang="en-US" sz="1300" i="1" dirty="0"/>
              <a:t>. In another book,</a:t>
            </a:r>
            <a:r>
              <a:rPr lang="en-US" sz="1300" dirty="0"/>
              <a:t> </a:t>
            </a:r>
            <a:r>
              <a:rPr lang="en-US" sz="1300" u="sng" dirty="0">
                <a:hlinkClick r:id="rId3"/>
              </a:rPr>
              <a:t>The Land of Gold</a:t>
            </a:r>
            <a:r>
              <a:rPr lang="en-US" sz="1300" i="1" dirty="0"/>
              <a:t>, from</a:t>
            </a:r>
            <a:r>
              <a:rPr lang="en-US" sz="1300" dirty="0"/>
              <a:t> </a:t>
            </a:r>
            <a:r>
              <a:rPr lang="en-US" sz="1300" u="sng" dirty="0">
                <a:hlinkClick r:id="rId4"/>
              </a:rPr>
              <a:t>California As I Saw It, 1849-1900</a:t>
            </a:r>
            <a:r>
              <a:rPr lang="en-US" sz="1300" i="1" dirty="0"/>
              <a:t>, Helper set forth his views on Chinese immigration. </a:t>
            </a:r>
            <a:endParaRPr lang="en-US" sz="1300" dirty="0"/>
          </a:p>
          <a:p>
            <a:pPr marL="0" indent="0">
              <a:lnSpc>
                <a:spcPts val="1800"/>
              </a:lnSpc>
              <a:spcBef>
                <a:spcPts val="0"/>
              </a:spcBef>
              <a:buNone/>
            </a:pPr>
            <a:endParaRPr lang="en-US"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Analyze Text 2</a:t>
            </a:r>
            <a:endParaRPr lang="en-US" dirty="0"/>
          </a:p>
        </p:txBody>
      </p:sp>
      <p:sp>
        <p:nvSpPr>
          <p:cNvPr id="3" name="Content Placeholder 2"/>
          <p:cNvSpPr>
            <a:spLocks noGrp="1"/>
          </p:cNvSpPr>
          <p:nvPr>
            <p:ph idx="1"/>
          </p:nvPr>
        </p:nvSpPr>
        <p:spPr/>
        <p:txBody>
          <a:bodyPr>
            <a:normAutofit lnSpcReduction="10000"/>
          </a:bodyPr>
          <a:lstStyle/>
          <a:p>
            <a:r>
              <a:rPr lang="en-US" b="1" dirty="0"/>
              <a:t>What is the author’s point of view?</a:t>
            </a:r>
            <a:endParaRPr lang="en-US" dirty="0"/>
          </a:p>
          <a:p>
            <a:pPr>
              <a:buNone/>
            </a:pPr>
            <a:r>
              <a:rPr lang="en-US" dirty="0"/>
              <a:t>  </a:t>
            </a:r>
          </a:p>
          <a:p>
            <a:pPr>
              <a:buNone/>
            </a:pPr>
            <a:r>
              <a:rPr lang="en-US" b="1" dirty="0"/>
              <a:t> </a:t>
            </a:r>
            <a:endParaRPr lang="en-US" dirty="0"/>
          </a:p>
          <a:p>
            <a:r>
              <a:rPr lang="en-US" b="1" dirty="0"/>
              <a:t>Explicit evidence</a:t>
            </a:r>
            <a:endParaRPr lang="en-US" dirty="0"/>
          </a:p>
          <a:p>
            <a:pPr>
              <a:buNone/>
            </a:pPr>
            <a:r>
              <a:rPr lang="en-US" dirty="0"/>
              <a:t> </a:t>
            </a:r>
            <a:endParaRPr lang="en-US" dirty="0" smtClean="0"/>
          </a:p>
          <a:p>
            <a:pPr>
              <a:buNone/>
            </a:pPr>
            <a:endParaRPr lang="en-US" dirty="0"/>
          </a:p>
          <a:p>
            <a:r>
              <a:rPr lang="en-US" b="1" dirty="0"/>
              <a:t>Implicit evidence</a:t>
            </a:r>
            <a:endParaRPr lang="en-US" dirty="0"/>
          </a:p>
          <a:p>
            <a:pPr>
              <a:buNone/>
            </a:pPr>
            <a:r>
              <a:rPr lang="en-US" b="1" dirty="0"/>
              <a:t> </a:t>
            </a:r>
            <a:endParaRPr lang="en-US" dirty="0"/>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dirty="0" smtClean="0">
                <a:hlinkClick r:id="rId3"/>
              </a:rPr>
              <a:t>http://loc.gov/pictures/resource/cph.3a38144/</a:t>
            </a:r>
            <a:endParaRPr lang="en-US" dirty="0" smtClean="0"/>
          </a:p>
          <a:p>
            <a:r>
              <a:rPr lang="en-US" dirty="0" smtClean="0"/>
              <a:t>http://www.aiisf.org/education/station-history</a:t>
            </a:r>
          </a:p>
          <a:p>
            <a:r>
              <a:rPr lang="en-US" dirty="0" smtClean="0"/>
              <a:t>http://www.history.com/topics/ellis-island</a:t>
            </a:r>
          </a:p>
          <a:p>
            <a:r>
              <a:rPr lang="en-US" dirty="0" smtClean="0"/>
              <a:t>https</a:t>
            </a:r>
            <a:r>
              <a:rPr lang="en-US" dirty="0"/>
              <a:t>://www.google.com</a:t>
            </a:r>
          </a:p>
          <a:p>
            <a:r>
              <a:rPr lang="en-US" dirty="0" err="1" smtClean="0"/>
              <a:t>Scriabine</a:t>
            </a:r>
            <a:r>
              <a:rPr lang="en-US" dirty="0" smtClean="0"/>
              <a:t>, Christine </a:t>
            </a:r>
            <a:r>
              <a:rPr lang="en-US" dirty="0" err="1" smtClean="0"/>
              <a:t>Brendel</a:t>
            </a:r>
            <a:r>
              <a:rPr lang="en-US" dirty="0" smtClean="0"/>
              <a:t>. </a:t>
            </a:r>
            <a:r>
              <a:rPr lang="en-US" i="1" dirty="0" smtClean="0"/>
              <a:t>Immigrants to a Growing Nation 1800-1880</a:t>
            </a:r>
            <a:r>
              <a:rPr lang="en-US" dirty="0" smtClean="0"/>
              <a:t>. </a:t>
            </a:r>
            <a:r>
              <a:rPr lang="en-US" dirty="0" err="1" smtClean="0"/>
              <a:t>Amawalk</a:t>
            </a:r>
            <a:r>
              <a:rPr lang="en-US" dirty="0" smtClean="0"/>
              <a:t>, N.Y.: Jackdaw Publications, 2002. Print.</a:t>
            </a:r>
          </a:p>
          <a:p>
            <a:r>
              <a:rPr lang="en-US" dirty="0" smtClean="0"/>
              <a:t>www.nps.gov</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28600" y="1143000"/>
            <a:ext cx="8763000" cy="5562600"/>
          </a:xfrm>
        </p:spPr>
        <p:txBody>
          <a:bodyPr>
            <a:normAutofit fontScale="40000" lnSpcReduction="20000"/>
          </a:bodyPr>
          <a:lstStyle/>
          <a:p>
            <a:pPr marL="0" indent="0">
              <a:lnSpc>
                <a:spcPct val="120000"/>
              </a:lnSpc>
              <a:spcBef>
                <a:spcPts val="0"/>
              </a:spcBef>
              <a:buNone/>
            </a:pPr>
            <a:r>
              <a:rPr lang="en-US" sz="5300" dirty="0"/>
              <a:t>Immigrants, people who have migrated to the United States from other countries, have always been a part of the American scene, but in some periods more people have come than in others. Total immigration to the American colonies was about 450,000 people. The first wave took place in the 17</a:t>
            </a:r>
            <a:r>
              <a:rPr lang="en-US" sz="5300" baseline="30000" dirty="0"/>
              <a:t>th</a:t>
            </a:r>
            <a:r>
              <a:rPr lang="en-US" sz="5300" dirty="0"/>
              <a:t> century (the 1600s) and was composed of emigrants from England who sought to acquire land and build a better life. From 1700 to 1775, there was an extraordinary increase in population – from about 300,000 to 2,500,000. Some of this increase came from an influx of people, both free and enslaved, into the flourishing colonies. The largest single group of immigrants did not come voluntarily; they were slaves from Africa who arrived in chains. </a:t>
            </a:r>
          </a:p>
          <a:p>
            <a:pPr marL="0" indent="0">
              <a:lnSpc>
                <a:spcPct val="120000"/>
              </a:lnSpc>
              <a:spcBef>
                <a:spcPts val="0"/>
              </a:spcBef>
              <a:buNone/>
            </a:pPr>
            <a:r>
              <a:rPr lang="en-US" sz="5300" dirty="0"/>
              <a:t>Many German, English, and Scotch-Irish immigrants who arrived in the colonies and the new United States also arrived unfree. Lacking money to pay their passage or that of their families, men and women signed contracts with ship captains that sold their labor and their freedom over a period of years (usually seven) in return for the cost of the trip. Once the ship arrived in the new world, the captain would sell the contracts, called indentures, to American farmers and merchants. </a:t>
            </a:r>
          </a:p>
          <a:p>
            <a:pPr>
              <a:buNone/>
            </a:pPr>
            <a:endParaRPr lang="en-US" dirty="0"/>
          </a:p>
        </p:txBody>
      </p:sp>
      <p:sp>
        <p:nvSpPr>
          <p:cNvPr id="7" name="Title 6"/>
          <p:cNvSpPr>
            <a:spLocks noGrp="1"/>
          </p:cNvSpPr>
          <p:nvPr>
            <p:ph type="title"/>
          </p:nvPr>
        </p:nvSpPr>
        <p:spPr>
          <a:xfrm>
            <a:off x="457200" y="67938"/>
            <a:ext cx="8229600" cy="1107996"/>
          </a:xfrm>
          <a:prstGeom prst="rect">
            <a:avLst/>
          </a:prstGeom>
        </p:spPr>
        <p:txBody>
          <a:bodyPr wrap="square">
            <a:spAutoFit/>
          </a:bodyPr>
          <a:lstStyle/>
          <a:p>
            <a:r>
              <a:rPr lang="en-US" i="1" dirty="0" smtClean="0"/>
              <a:t>Annotation Guided Practice</a:t>
            </a:r>
            <a:r>
              <a:rPr lang="en-US" sz="1100" i="1" dirty="0" smtClean="0"/>
              <a:t/>
            </a:r>
            <a:br>
              <a:rPr lang="en-US" sz="1100" i="1" dirty="0" smtClean="0"/>
            </a:br>
            <a:r>
              <a:rPr lang="en-US" sz="1100" i="1" dirty="0" smtClean="0"/>
              <a:t>Excerpt </a:t>
            </a:r>
            <a:r>
              <a:rPr lang="en-US" sz="1100" i="1" dirty="0"/>
              <a:t>from: </a:t>
            </a:r>
            <a:r>
              <a:rPr lang="en-US" sz="1100" dirty="0" smtClean="0"/>
              <a:t>Jackdaws 620-Broadsheet 1</a:t>
            </a:r>
            <a:br>
              <a:rPr lang="en-US" sz="1100" dirty="0" smtClean="0"/>
            </a:br>
            <a:r>
              <a:rPr lang="en-US" sz="1100" dirty="0" smtClean="0"/>
              <a:t>Introduction </a:t>
            </a:r>
            <a:r>
              <a:rPr lang="en-US" sz="1100" dirty="0"/>
              <a:t>to immigration </a:t>
            </a:r>
            <a:r>
              <a:rPr lang="en-US" sz="1100" dirty="0" smtClean="0"/>
              <a:t>1800-1880</a:t>
            </a:r>
            <a:endParaRPr lang="en-US" sz="1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Annotate with a partner</a:t>
            </a:r>
            <a:br>
              <a:rPr lang="en-US" dirty="0" smtClean="0"/>
            </a:br>
            <a:r>
              <a:rPr lang="en-US" sz="1200" i="1" dirty="0" smtClean="0"/>
              <a:t>Excerpt from: </a:t>
            </a:r>
            <a:r>
              <a:rPr lang="en-US" sz="1200" dirty="0" smtClean="0"/>
              <a:t>Jackdaws 620-Broadsheet 1</a:t>
            </a:r>
            <a:br>
              <a:rPr lang="en-US" sz="1200" dirty="0" smtClean="0"/>
            </a:br>
            <a:r>
              <a:rPr lang="en-US" sz="1200" dirty="0" smtClean="0"/>
              <a:t>Introduction to immigration 1800-1880</a:t>
            </a:r>
            <a:endParaRPr lang="en-US" sz="1200" dirty="0"/>
          </a:p>
        </p:txBody>
      </p:sp>
      <p:sp>
        <p:nvSpPr>
          <p:cNvPr id="3" name="Content Placeholder 2"/>
          <p:cNvSpPr>
            <a:spLocks noGrp="1"/>
          </p:cNvSpPr>
          <p:nvPr>
            <p:ph idx="1"/>
          </p:nvPr>
        </p:nvSpPr>
        <p:spPr>
          <a:xfrm>
            <a:off x="228600" y="1447800"/>
            <a:ext cx="8686800" cy="5257800"/>
          </a:xfrm>
        </p:spPr>
        <p:txBody>
          <a:bodyPr>
            <a:normAutofit fontScale="47500" lnSpcReduction="20000"/>
          </a:bodyPr>
          <a:lstStyle/>
          <a:p>
            <a:pPr marL="0" indent="0">
              <a:lnSpc>
                <a:spcPct val="120000"/>
              </a:lnSpc>
              <a:spcBef>
                <a:spcPts val="0"/>
              </a:spcBef>
              <a:buNone/>
            </a:pPr>
            <a:r>
              <a:rPr lang="en-US" sz="4600" dirty="0"/>
              <a:t>Immigration was governed by both push and pull factors. The primary factors that pulled people towards the New World, especially the United States, were the availability of land, increased economic opportunities, higher wages, and greater personal and religious freedom . . . The single most important factor pushing people out of Europe was a growth in population. This sudden surplus of people led to displacement of people from rural areas to the growth of cities . . . Aside from the general factors that prompted emigration across Europe; there were particular situations that led to heavy emigration from particular places at specific times. The Irish potato famine of the 1840s led to a mass migration of people that preceded the urbanization and industrialization of the country, but followed dramatic population growth and the commercialization of agriculture. The Revolution of 1848 led to a wave of German immigrants, and the persecution of Jews in Czarist Russia swept millions of Jews onto American Shores.</a:t>
            </a:r>
          </a:p>
          <a:p>
            <a:pPr marL="0" indent="0">
              <a:spcBef>
                <a:spcPts val="0"/>
              </a:spcBef>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401762"/>
          </a:xfrm>
        </p:spPr>
        <p:txBody>
          <a:bodyPr>
            <a:normAutofit fontScale="90000"/>
          </a:bodyPr>
          <a:lstStyle/>
          <a:p>
            <a:r>
              <a:rPr lang="en-US" dirty="0" smtClean="0"/>
              <a:t>Text Dependant Questions</a:t>
            </a:r>
            <a:br>
              <a:rPr lang="en-US" dirty="0" smtClean="0"/>
            </a:br>
            <a:r>
              <a:rPr lang="en-US" dirty="0" smtClean="0"/>
              <a:t> </a:t>
            </a:r>
            <a:r>
              <a:rPr lang="en-US" sz="2200" b="1" baseline="0" dirty="0" smtClean="0">
                <a:solidFill>
                  <a:srgbClr val="00B050"/>
                </a:solidFill>
                <a:latin typeface="Calibri"/>
              </a:rPr>
              <a:t>asks a question that can only be answered by referring back to the text</a:t>
            </a:r>
            <a:r>
              <a:rPr lang="en-US" sz="2200" b="1" dirty="0" smtClean="0">
                <a:solidFill>
                  <a:srgbClr val="00B050"/>
                </a:solidFill>
                <a:latin typeface="Calibri"/>
              </a:rPr>
              <a:t> </a:t>
            </a:r>
            <a:r>
              <a:rPr lang="en-US" sz="2200" b="1" baseline="0" dirty="0" smtClean="0">
                <a:solidFill>
                  <a:srgbClr val="00B050"/>
                </a:solidFill>
                <a:latin typeface="Calibri"/>
              </a:rPr>
              <a:t>being read.</a:t>
            </a:r>
            <a:endParaRPr lang="en-US" sz="2200" b="1" dirty="0">
              <a:solidFill>
                <a:srgbClr val="00B050"/>
              </a:solidFill>
            </a:endParaRPr>
          </a:p>
        </p:txBody>
      </p:sp>
      <p:sp>
        <p:nvSpPr>
          <p:cNvPr id="3" name="Content Placeholder 2"/>
          <p:cNvSpPr>
            <a:spLocks noGrp="1"/>
          </p:cNvSpPr>
          <p:nvPr>
            <p:ph idx="1"/>
          </p:nvPr>
        </p:nvSpPr>
        <p:spPr>
          <a:xfrm>
            <a:off x="457200" y="2362200"/>
            <a:ext cx="8229600" cy="3763963"/>
          </a:xfrm>
        </p:spPr>
        <p:txBody>
          <a:bodyPr>
            <a:normAutofit lnSpcReduction="10000"/>
          </a:bodyPr>
          <a:lstStyle/>
          <a:p>
            <a:pPr marL="514350" indent="-514350">
              <a:buAutoNum type="arabicPeriod"/>
            </a:pPr>
            <a:r>
              <a:rPr lang="en-US" dirty="0" smtClean="0"/>
              <a:t>Some immigrants arrived to the new United States </a:t>
            </a:r>
            <a:r>
              <a:rPr lang="en-US" u="sng" dirty="0" smtClean="0"/>
              <a:t>unfree. </a:t>
            </a:r>
            <a:r>
              <a:rPr lang="en-US" dirty="0" smtClean="0"/>
              <a:t>Identify the four groups listed in the text and describe why they were unfree.</a:t>
            </a:r>
          </a:p>
          <a:p>
            <a:pPr marL="514350" indent="-514350">
              <a:buAutoNum type="arabicPeriod"/>
            </a:pPr>
            <a:endParaRPr lang="en-US" dirty="0"/>
          </a:p>
          <a:p>
            <a:pPr marL="514350" indent="-514350">
              <a:buAutoNum type="arabicPeriod"/>
            </a:pPr>
            <a:endParaRPr lang="en-US" dirty="0" smtClean="0"/>
          </a:p>
          <a:p>
            <a:pPr marL="514350" indent="-514350">
              <a:buAutoNum type="arabicPeriod"/>
            </a:pPr>
            <a:r>
              <a:rPr lang="en-US" dirty="0" smtClean="0"/>
              <a:t>Describe push and pull factors and explain how they lead to immigration/emigration.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Compare and Contrast</a:t>
            </a:r>
            <a:endParaRPr lang="en-US" dirty="0"/>
          </a:p>
        </p:txBody>
      </p:sp>
      <p:sp>
        <p:nvSpPr>
          <p:cNvPr id="5" name="Subtitle 4"/>
          <p:cNvSpPr>
            <a:spLocks noGrp="1"/>
          </p:cNvSpPr>
          <p:nvPr>
            <p:ph type="subTitle" idx="1"/>
          </p:nvPr>
        </p:nvSpPr>
        <p:spPr/>
        <p:txBody>
          <a:bodyPr/>
          <a:lstStyle/>
          <a:p>
            <a:r>
              <a:rPr lang="en-US" b="1" dirty="0" smtClean="0"/>
              <a:t/>
            </a:r>
            <a:br>
              <a:rPr lang="en-US" b="1" dirty="0" smtClean="0"/>
            </a:br>
            <a:r>
              <a:rPr lang="en-US" b="1" dirty="0" smtClean="0">
                <a:solidFill>
                  <a:srgbClr val="00B050"/>
                </a:solidFill>
              </a:rPr>
              <a:t>Ellis Island and Angel Island</a:t>
            </a:r>
            <a:endParaRPr lang="en-US" dirty="0">
              <a:solidFill>
                <a:srgbClr val="00B05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993900"/>
          </a:xfrm>
        </p:spPr>
        <p:txBody>
          <a:bodyPr>
            <a:normAutofit/>
          </a:bodyPr>
          <a:lstStyle/>
          <a:p>
            <a:r>
              <a:rPr lang="en-US" cap="none" dirty="0" smtClean="0">
                <a:solidFill>
                  <a:srgbClr val="00B050"/>
                </a:solidFill>
              </a:rPr>
              <a:t>Identify how two or more things are alike.</a:t>
            </a:r>
            <a:r>
              <a:rPr lang="en-US" dirty="0" smtClean="0"/>
              <a:t/>
            </a:r>
            <a:br>
              <a:rPr lang="en-US" dirty="0" smtClean="0"/>
            </a:br>
            <a:endParaRPr lang="en-US" dirty="0"/>
          </a:p>
        </p:txBody>
      </p:sp>
      <p:sp>
        <p:nvSpPr>
          <p:cNvPr id="3" name="Text Placeholder 2"/>
          <p:cNvSpPr>
            <a:spLocks noGrp="1"/>
          </p:cNvSpPr>
          <p:nvPr>
            <p:ph type="body" idx="1"/>
          </p:nvPr>
        </p:nvSpPr>
        <p:spPr/>
        <p:txBody>
          <a:bodyPr/>
          <a:lstStyle/>
          <a:p>
            <a:r>
              <a:rPr lang="en-US" sz="8800" b="1" dirty="0" smtClean="0">
                <a:solidFill>
                  <a:schemeClr val="tx1"/>
                </a:solidFill>
              </a:rPr>
              <a:t>Compare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2400" y="274638"/>
            <a:ext cx="8839200" cy="1143000"/>
          </a:xfrm>
        </p:spPr>
        <p:txBody>
          <a:bodyPr>
            <a:normAutofit fontScale="90000"/>
          </a:bodyPr>
          <a:lstStyle/>
          <a:p>
            <a:r>
              <a:rPr lang="en-US" b="1" dirty="0" smtClean="0"/>
              <a:t/>
            </a:r>
            <a:br>
              <a:rPr lang="en-US" b="1" dirty="0" smtClean="0"/>
            </a:br>
            <a:r>
              <a:rPr lang="en-US" dirty="0" smtClean="0"/>
              <a:t>How are the two pictures similar?</a:t>
            </a:r>
            <a:r>
              <a:rPr lang="en-US" b="1" dirty="0" smtClean="0"/>
              <a:t/>
            </a:r>
            <a:br>
              <a:rPr lang="en-US" b="1" dirty="0" smtClean="0"/>
            </a:br>
            <a:endParaRPr lang="en-US" dirty="0"/>
          </a:p>
        </p:txBody>
      </p:sp>
      <p:sp>
        <p:nvSpPr>
          <p:cNvPr id="12" name="Text Placeholder 11"/>
          <p:cNvSpPr>
            <a:spLocks noGrp="1"/>
          </p:cNvSpPr>
          <p:nvPr>
            <p:ph type="body" idx="1"/>
          </p:nvPr>
        </p:nvSpPr>
        <p:spPr>
          <a:xfrm>
            <a:off x="457200" y="1535113"/>
            <a:ext cx="4040188" cy="446087"/>
          </a:xfrm>
        </p:spPr>
        <p:txBody>
          <a:bodyPr>
            <a:normAutofit lnSpcReduction="10000"/>
          </a:bodyPr>
          <a:lstStyle/>
          <a:p>
            <a:pPr algn="ctr"/>
            <a:r>
              <a:rPr lang="en-US" dirty="0" smtClean="0"/>
              <a:t>Ellis Island early 1900s </a:t>
            </a:r>
            <a:endParaRPr lang="en-US" dirty="0"/>
          </a:p>
        </p:txBody>
      </p:sp>
      <p:pic>
        <p:nvPicPr>
          <p:cNvPr id="16" name="Content Placeholder 15" descr="ellis island.jpg"/>
          <p:cNvPicPr>
            <a:picLocks noGrp="1" noChangeAspect="1"/>
          </p:cNvPicPr>
          <p:nvPr>
            <p:ph sz="half" idx="2"/>
          </p:nvPr>
        </p:nvPicPr>
        <p:blipFill>
          <a:blip r:embed="rId3" cstate="print"/>
          <a:stretch>
            <a:fillRect/>
          </a:stretch>
        </p:blipFill>
        <p:spPr>
          <a:xfrm>
            <a:off x="161842" y="2209800"/>
            <a:ext cx="4335546" cy="3733800"/>
          </a:xfrm>
        </p:spPr>
      </p:pic>
      <p:sp>
        <p:nvSpPr>
          <p:cNvPr id="14" name="Text Placeholder 13"/>
          <p:cNvSpPr>
            <a:spLocks noGrp="1"/>
          </p:cNvSpPr>
          <p:nvPr>
            <p:ph type="body" sz="quarter" idx="3"/>
          </p:nvPr>
        </p:nvSpPr>
        <p:spPr>
          <a:xfrm>
            <a:off x="4645025" y="1535113"/>
            <a:ext cx="4041775" cy="369887"/>
          </a:xfrm>
        </p:spPr>
        <p:txBody>
          <a:bodyPr>
            <a:noAutofit/>
          </a:bodyPr>
          <a:lstStyle/>
          <a:p>
            <a:pPr algn="ctr"/>
            <a:r>
              <a:rPr lang="en-US" dirty="0" smtClean="0"/>
              <a:t>Angel Island 1926</a:t>
            </a:r>
            <a:endParaRPr lang="en-US" dirty="0"/>
          </a:p>
        </p:txBody>
      </p:sp>
      <p:pic>
        <p:nvPicPr>
          <p:cNvPr id="17" name="Content Placeholder 16" descr="AngelIsland_4.jpg"/>
          <p:cNvPicPr>
            <a:picLocks noGrp="1" noChangeAspect="1"/>
          </p:cNvPicPr>
          <p:nvPr>
            <p:ph sz="quarter" idx="4"/>
          </p:nvPr>
        </p:nvPicPr>
        <p:blipFill>
          <a:blip r:embed="rId4" cstate="print"/>
          <a:stretch>
            <a:fillRect/>
          </a:stretch>
        </p:blipFill>
        <p:spPr>
          <a:xfrm>
            <a:off x="4582641" y="2286000"/>
            <a:ext cx="4412391" cy="365760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8800" b="1" dirty="0" smtClean="0">
                <a:latin typeface="+mn-lt"/>
              </a:rPr>
              <a:t>Contrast</a:t>
            </a:r>
            <a:endParaRPr lang="en-US" sz="8800" b="1" dirty="0">
              <a:latin typeface="+mn-lt"/>
            </a:endParaRPr>
          </a:p>
        </p:txBody>
      </p:sp>
      <p:sp>
        <p:nvSpPr>
          <p:cNvPr id="4" name="Subtitle 3"/>
          <p:cNvSpPr>
            <a:spLocks noGrp="1"/>
          </p:cNvSpPr>
          <p:nvPr>
            <p:ph type="subTitle" idx="1"/>
          </p:nvPr>
        </p:nvSpPr>
        <p:spPr>
          <a:xfrm>
            <a:off x="762000" y="3886200"/>
            <a:ext cx="7010400" cy="1752600"/>
          </a:xfrm>
        </p:spPr>
        <p:txBody>
          <a:bodyPr>
            <a:normAutofit/>
          </a:bodyPr>
          <a:lstStyle/>
          <a:p>
            <a:pPr algn="l"/>
            <a:r>
              <a:rPr lang="en-US" sz="4000" b="1" dirty="0" smtClean="0">
                <a:solidFill>
                  <a:srgbClr val="00B050"/>
                </a:solidFill>
                <a:latin typeface="+mj-lt"/>
              </a:rPr>
              <a:t>Identify how two or more things are different.</a:t>
            </a:r>
            <a:endParaRPr lang="en-US" sz="4000" b="1" dirty="0">
              <a:solidFill>
                <a:srgbClr val="00B050"/>
              </a:solidFill>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4388</TotalTime>
  <Words>1335</Words>
  <Application>Microsoft Office PowerPoint</Application>
  <PresentationFormat>On-screen Show (4:3)</PresentationFormat>
  <Paragraphs>139</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Office Theme</vt:lpstr>
      <vt:lpstr>Immigration </vt:lpstr>
      <vt:lpstr>Annotation Review </vt:lpstr>
      <vt:lpstr>Annotation Guided Practice Excerpt from: Jackdaws 620-Broadsheet 1 Introduction to immigration 1800-1880</vt:lpstr>
      <vt:lpstr>Annotate with a partner Excerpt from: Jackdaws 620-Broadsheet 1 Introduction to immigration 1800-1880</vt:lpstr>
      <vt:lpstr>Text Dependant Questions  asks a question that can only be answered by referring back to the text being read.</vt:lpstr>
      <vt:lpstr>Compare and Contrast</vt:lpstr>
      <vt:lpstr>Identify how two or more things are alike. </vt:lpstr>
      <vt:lpstr> How are the two pictures similar? </vt:lpstr>
      <vt:lpstr>Contrast</vt:lpstr>
      <vt:lpstr>How are the two pictures different?</vt:lpstr>
      <vt:lpstr>Background Information</vt:lpstr>
      <vt:lpstr>PowerPoint Presentation</vt:lpstr>
      <vt:lpstr>Reading Texts</vt:lpstr>
      <vt:lpstr>PowerPoint Presentation</vt:lpstr>
      <vt:lpstr>Remaining Questions</vt:lpstr>
      <vt:lpstr>Summary</vt:lpstr>
      <vt:lpstr>Point of View</vt:lpstr>
      <vt:lpstr>Point of View</vt:lpstr>
      <vt:lpstr>Explicit and Implicit Meaning in the text</vt:lpstr>
      <vt:lpstr>         Excerpt from     Mary Cone Describes the Chinaman in California </vt:lpstr>
      <vt:lpstr>Analyze Text 1</vt:lpstr>
      <vt:lpstr>  Excerpt from Hinton Rowan Helper on Chinese Immigration </vt:lpstr>
      <vt:lpstr>Analyze Text 2</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Ports of Entry: Ellis Island and Angel Island</dc:title>
  <dc:creator>Terri Coulter</dc:creator>
  <cp:lastModifiedBy>George Johnson</cp:lastModifiedBy>
  <cp:revision>137</cp:revision>
  <dcterms:created xsi:type="dcterms:W3CDTF">2015-12-28T22:02:47Z</dcterms:created>
  <dcterms:modified xsi:type="dcterms:W3CDTF">2016-01-14T18:54:53Z</dcterms:modified>
</cp:coreProperties>
</file>