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271" r:id="rId5"/>
    <p:sldId id="273" r:id="rId6"/>
    <p:sldId id="289" r:id="rId7"/>
    <p:sldId id="290" r:id="rId8"/>
    <p:sldId id="295" r:id="rId9"/>
    <p:sldId id="291" r:id="rId10"/>
    <p:sldId id="292" r:id="rId11"/>
    <p:sldId id="296" r:id="rId12"/>
    <p:sldId id="293" r:id="rId13"/>
    <p:sldId id="294" r:id="rId14"/>
    <p:sldId id="274" r:id="rId15"/>
    <p:sldId id="286" r:id="rId16"/>
    <p:sldId id="288" r:id="rId17"/>
    <p:sldId id="287" r:id="rId18"/>
    <p:sldId id="272" r:id="rId19"/>
    <p:sldId id="276" r:id="rId20"/>
    <p:sldId id="277" r:id="rId21"/>
    <p:sldId id="275" r:id="rId22"/>
    <p:sldId id="278" r:id="rId23"/>
    <p:sldId id="279" r:id="rId24"/>
    <p:sldId id="282" r:id="rId25"/>
    <p:sldId id="280" r:id="rId26"/>
    <p:sldId id="283" r:id="rId27"/>
    <p:sldId id="284" r:id="rId28"/>
    <p:sldId id="281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0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36" d="100"/>
          <a:sy n="36" d="100"/>
        </p:scale>
        <p:origin x="-279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B8FC7-EDB5-6441-ABB3-97B09799B736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Presentation Title / Presenter First Name Last Name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32D3B-6679-6E4C-8046-AD927E34B2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4279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31F8B4-F2B1-2648-94C8-2468A1D905C7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Presentation Title / Presenter First Name Last Name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1F52B-E6F8-E042-8CDF-7487D4221E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6727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 / Presenter First Name Last Name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81F52B-E6F8-E042-8CDF-7487D4221E1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440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5D5040"/>
                </a:solidFill>
                <a:latin typeface="Arial"/>
              </a:rPr>
              <a:t>Presentation Title / Presenter First Name Last Name</a:t>
            </a:r>
            <a:endParaRPr lang="en-US" dirty="0">
              <a:solidFill>
                <a:srgbClr val="5D5040"/>
              </a:solid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81F52B-E6F8-E042-8CDF-7487D4221E1E}" type="slidenum">
              <a:rPr lang="en-US" smtClean="0">
                <a:solidFill>
                  <a:srgbClr val="5D5040"/>
                </a:solidFill>
                <a:latin typeface="Arial"/>
              </a:rPr>
              <a:pPr/>
              <a:t>5</a:t>
            </a:fld>
            <a:endParaRPr lang="en-US" dirty="0">
              <a:solidFill>
                <a:srgbClr val="5D504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2597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 / Presenter First Name Last Name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81F52B-E6F8-E042-8CDF-7487D4221E1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053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 / Presenter First Name Last Name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81F52B-E6F8-E042-8CDF-7487D4221E1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178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5D5040"/>
                </a:solidFill>
                <a:latin typeface="Arial"/>
              </a:rPr>
              <a:t>Presentation Title / Presenter First Name Last Name</a:t>
            </a:r>
            <a:endParaRPr lang="en-US" dirty="0">
              <a:solidFill>
                <a:srgbClr val="5D5040"/>
              </a:solid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81F52B-E6F8-E042-8CDF-7487D4221E1E}" type="slidenum">
              <a:rPr lang="en-US" smtClean="0">
                <a:solidFill>
                  <a:srgbClr val="5D5040"/>
                </a:solidFill>
                <a:latin typeface="Arial"/>
              </a:rPr>
              <a:pPr/>
              <a:t>8</a:t>
            </a:fld>
            <a:endParaRPr lang="en-US" dirty="0">
              <a:solidFill>
                <a:srgbClr val="5D504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7645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 / Presenter First Name Last Name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81F52B-E6F8-E042-8CDF-7487D4221E1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317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 / Presenter First Name Last Name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81F52B-E6F8-E042-8CDF-7487D4221E1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341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 / Presenter First Name Last Name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81F52B-E6F8-E042-8CDF-7487D4221E1E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989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5694"/>
                </a:solidFill>
                <a:latin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/>
                </a:solidFill>
                <a:latin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3282" y="6323220"/>
            <a:ext cx="3852078" cy="38042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/>
                </a:solidFill>
                <a:latin typeface="Georgia"/>
              </a:defRPr>
            </a:lvl1pPr>
          </a:lstStyle>
          <a:p>
            <a:r>
              <a:rPr lang="en-US" dirty="0"/>
              <a:t>Name of Presentation / Presenter First Last Name</a:t>
            </a:r>
          </a:p>
        </p:txBody>
      </p:sp>
    </p:spTree>
    <p:extLst>
      <p:ext uri="{BB962C8B-B14F-4D97-AF65-F5344CB8AC3E}">
        <p14:creationId xmlns:p14="http://schemas.microsoft.com/office/powerpoint/2010/main" val="7974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175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159" y="685800"/>
            <a:ext cx="6000750" cy="2971801"/>
          </a:xfrm>
        </p:spPr>
        <p:txBody>
          <a:bodyPr anchor="b">
            <a:normAutofit/>
          </a:bodyPr>
          <a:lstStyle>
            <a:lvl1pPr algn="l">
              <a:defRPr sz="36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3843868"/>
            <a:ext cx="48006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575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6171009" y="8467"/>
            <a:ext cx="28575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581128" y="91546"/>
            <a:ext cx="4560491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426869" y="228600"/>
            <a:ext cx="371475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501878" y="32279"/>
            <a:ext cx="3639742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884070" y="609602"/>
            <a:ext cx="325754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944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2006600"/>
            <a:ext cx="6400801" cy="2281600"/>
          </a:xfrm>
        </p:spPr>
        <p:txBody>
          <a:bodyPr anchor="b">
            <a:normAutofit/>
          </a:bodyPr>
          <a:lstStyle>
            <a:lvl1pPr algn="l">
              <a:defRPr sz="27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495800"/>
            <a:ext cx="64008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4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09" y="1447800"/>
            <a:ext cx="4514850" cy="11430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1759" y="914400"/>
            <a:ext cx="2460731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109" y="2777067"/>
            <a:ext cx="451604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55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3282" y="6323220"/>
            <a:ext cx="3852078" cy="38042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Georgia"/>
              </a:defRPr>
            </a:lvl1pPr>
          </a:lstStyle>
          <a:p>
            <a:r>
              <a:rPr lang="en-US" dirty="0">
                <a:solidFill>
                  <a:schemeClr val="accent3"/>
                </a:solidFill>
              </a:rPr>
              <a:t>Name of Presentation / Presenter First Last Name</a:t>
            </a:r>
          </a:p>
        </p:txBody>
      </p:sp>
    </p:spTree>
    <p:extLst>
      <p:ext uri="{BB962C8B-B14F-4D97-AF65-F5344CB8AC3E}">
        <p14:creationId xmlns:p14="http://schemas.microsoft.com/office/powerpoint/2010/main" val="302757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sz="3200" kern="1200">
          <a:solidFill>
            <a:schemeClr val="accent6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–"/>
        <a:defRPr sz="2800" kern="1200">
          <a:solidFill>
            <a:schemeClr val="accent6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sz="2400" kern="1200">
          <a:solidFill>
            <a:schemeClr val="accent6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–"/>
        <a:defRPr sz="2000" kern="1200">
          <a:solidFill>
            <a:schemeClr val="accent6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»"/>
        <a:defRPr sz="2000" kern="1200">
          <a:solidFill>
            <a:schemeClr val="accent6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eorge.johnson@sreb.or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dugger@camden.k12.ga.us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Leading and Observing for </a:t>
            </a:r>
            <a:br>
              <a:rPr lang="en-US" dirty="0"/>
            </a:br>
            <a:r>
              <a:rPr lang="en-US" dirty="0"/>
              <a:t>Instructional Shifts in Literacy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George Johnson, Southern Regional Education Board</a:t>
            </a:r>
          </a:p>
          <a:p>
            <a:r>
              <a:rPr lang="en-US">
                <a:hlinkClick r:id="rId3"/>
              </a:rPr>
              <a:t>george.johnson@sreb.org</a:t>
            </a:r>
            <a:endParaRPr lang="en-US"/>
          </a:p>
          <a:p>
            <a:endParaRPr lang="en-US"/>
          </a:p>
          <a:p>
            <a:r>
              <a:rPr lang="en-US"/>
              <a:t>Dr. Gail Dugger, Assistant Principal</a:t>
            </a:r>
          </a:p>
          <a:p>
            <a:r>
              <a:rPr lang="en-US"/>
              <a:t>St Marys Middle School, Camden County, Georgia</a:t>
            </a:r>
          </a:p>
          <a:p>
            <a:r>
              <a:rPr lang="en-US">
                <a:hlinkClick r:id="rId4"/>
              </a:rPr>
              <a:t>gdugger@camden.k12.ga.us</a:t>
            </a:r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291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-40006" y="6248208"/>
            <a:ext cx="9144000" cy="621029"/>
          </a:xfrm>
        </p:spPr>
        <p:txBody>
          <a:bodyPr>
            <a:noAutofit/>
          </a:bodyPr>
          <a:lstStyle/>
          <a:p>
            <a:pPr algn="ctr"/>
            <a:r>
              <a:rPr lang="en-US" sz="1600" dirty="0">
                <a:latin typeface="Georgia" panose="02040502050405020303" pitchFamily="18" charset="0"/>
              </a:rPr>
              <a:t>Georgia Milestones EOG Comparisons: Percentage Students Proficient and Distinguished </a:t>
            </a:r>
            <a:br>
              <a:rPr lang="en-US" sz="1600" dirty="0">
                <a:latin typeface="Georgia" panose="02040502050405020303" pitchFamily="18" charset="0"/>
              </a:rPr>
            </a:br>
            <a:r>
              <a:rPr lang="en-US" sz="1600" dirty="0">
                <a:latin typeface="Georgia" panose="02040502050405020303" pitchFamily="18" charset="0"/>
              </a:rPr>
              <a:t>2015 to 2016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307583"/>
              </p:ext>
            </p:extLst>
          </p:nvPr>
        </p:nvGraphicFramePr>
        <p:xfrm>
          <a:off x="0" y="2"/>
          <a:ext cx="9144000" cy="62482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9380">
                  <a:extLst>
                    <a:ext uri="{9D8B030D-6E8A-4147-A177-3AD203B41FA5}">
                      <a16:colId xmlns:a16="http://schemas.microsoft.com/office/drawing/2014/main" val="348301737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76832413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380665805"/>
                    </a:ext>
                  </a:extLst>
                </a:gridCol>
                <a:gridCol w="1708510">
                  <a:extLst>
                    <a:ext uri="{9D8B030D-6E8A-4147-A177-3AD203B41FA5}">
                      <a16:colId xmlns:a16="http://schemas.microsoft.com/office/drawing/2014/main" val="3003503145"/>
                    </a:ext>
                  </a:extLst>
                </a:gridCol>
                <a:gridCol w="1708510">
                  <a:extLst>
                    <a:ext uri="{9D8B030D-6E8A-4147-A177-3AD203B41FA5}">
                      <a16:colId xmlns:a16="http://schemas.microsoft.com/office/drawing/2014/main" val="3298638338"/>
                    </a:ext>
                  </a:extLst>
                </a:gridCol>
              </a:tblGrid>
              <a:tr h="9129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Grade/Subject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2015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2016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Gain Year-Year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Gain Cohort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18690598"/>
                  </a:ext>
                </a:extLst>
              </a:tr>
              <a:tr h="4446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ELA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205445"/>
                  </a:ext>
                </a:extLst>
              </a:tr>
              <a:tr h="444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6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39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44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Georgia" panose="02040502050405020303" pitchFamily="18" charset="0"/>
                        </a:rPr>
                        <a:t>+5</a:t>
                      </a:r>
                      <a:endParaRPr lang="en-US" sz="1800" b="1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--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281907840"/>
                  </a:ext>
                </a:extLst>
              </a:tr>
              <a:tr h="444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7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38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40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Georgia" panose="02040502050405020303" pitchFamily="18" charset="0"/>
                        </a:rPr>
                        <a:t>+2</a:t>
                      </a:r>
                      <a:endParaRPr lang="en-US" sz="1800" b="1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Georgia" panose="02040502050405020303" pitchFamily="18" charset="0"/>
                        </a:rPr>
                        <a:t>+1</a:t>
                      </a:r>
                      <a:endParaRPr lang="en-US" sz="1800" b="1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164658624"/>
                  </a:ext>
                </a:extLst>
              </a:tr>
              <a:tr h="444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8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43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48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Georgia" panose="02040502050405020303" pitchFamily="18" charset="0"/>
                        </a:rPr>
                        <a:t>+5</a:t>
                      </a:r>
                      <a:endParaRPr lang="en-US" sz="1800" b="1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Georgia" panose="02040502050405020303" pitchFamily="18" charset="0"/>
                        </a:rPr>
                        <a:t>+10</a:t>
                      </a:r>
                      <a:endParaRPr lang="en-US" sz="1800" b="1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20301645"/>
                  </a:ext>
                </a:extLst>
              </a:tr>
              <a:tr h="4446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Science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320015"/>
                  </a:ext>
                </a:extLst>
              </a:tr>
              <a:tr h="444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6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39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40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Georgia" panose="02040502050405020303" pitchFamily="18" charset="0"/>
                        </a:rPr>
                        <a:t>+1</a:t>
                      </a:r>
                      <a:endParaRPr lang="en-US" sz="1800" b="1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--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63346977"/>
                  </a:ext>
                </a:extLst>
              </a:tr>
              <a:tr h="444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7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44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47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Georgia" panose="02040502050405020303" pitchFamily="18" charset="0"/>
                        </a:rPr>
                        <a:t>+3</a:t>
                      </a:r>
                      <a:endParaRPr lang="en-US" sz="1800" b="1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Georgia" panose="02040502050405020303" pitchFamily="18" charset="0"/>
                        </a:rPr>
                        <a:t>+8</a:t>
                      </a:r>
                      <a:endParaRPr lang="en-US" sz="1800" b="1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78585192"/>
                  </a:ext>
                </a:extLst>
              </a:tr>
              <a:tr h="444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8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40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34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-6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-10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66707844"/>
                  </a:ext>
                </a:extLst>
              </a:tr>
              <a:tr h="4446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Social Studies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697139"/>
                  </a:ext>
                </a:extLst>
              </a:tr>
              <a:tr h="444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6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39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44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Georgia" panose="02040502050405020303" pitchFamily="18" charset="0"/>
                        </a:rPr>
                        <a:t>+5</a:t>
                      </a:r>
                      <a:endParaRPr lang="en-US" sz="1800" b="1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--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262311253"/>
                  </a:ext>
                </a:extLst>
              </a:tr>
              <a:tr h="444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7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44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50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Georgia" panose="02040502050405020303" pitchFamily="18" charset="0"/>
                        </a:rPr>
                        <a:t>+6</a:t>
                      </a:r>
                      <a:endParaRPr lang="en-US" sz="1800" b="1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Georgia" panose="02040502050405020303" pitchFamily="18" charset="0"/>
                        </a:rPr>
                        <a:t>+11</a:t>
                      </a:r>
                      <a:endParaRPr lang="en-US" sz="1800" b="1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082582656"/>
                  </a:ext>
                </a:extLst>
              </a:tr>
              <a:tr h="444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8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28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eorgia" panose="02040502050405020303" pitchFamily="18" charset="0"/>
                        </a:rPr>
                        <a:t>37</a:t>
                      </a:r>
                      <a:endParaRPr lang="en-US" sz="18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Georgia" panose="02040502050405020303" pitchFamily="18" charset="0"/>
                        </a:rPr>
                        <a:t>+9</a:t>
                      </a:r>
                      <a:endParaRPr lang="en-US" sz="1800" b="1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-7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035206602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3143250" y="1590771"/>
            <a:ext cx="1428750" cy="297180"/>
          </a:xfrm>
          <a:prstGeom prst="straightConnector1">
            <a:avLst/>
          </a:prstGeom>
          <a:ln>
            <a:solidFill>
              <a:srgbClr val="FF0000">
                <a:alpha val="60000"/>
              </a:srgbClr>
            </a:solidFill>
            <a:tailEnd type="triangle"/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183256" y="2049874"/>
            <a:ext cx="1428750" cy="297180"/>
          </a:xfrm>
          <a:prstGeom prst="straightConnector1">
            <a:avLst/>
          </a:prstGeom>
          <a:ln>
            <a:solidFill>
              <a:srgbClr val="FF0000">
                <a:alpha val="60000"/>
              </a:srgbClr>
            </a:solidFill>
            <a:tailEnd type="triangle"/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183256" y="3386573"/>
            <a:ext cx="1428750" cy="297180"/>
          </a:xfrm>
          <a:prstGeom prst="straightConnector1">
            <a:avLst/>
          </a:prstGeom>
          <a:ln>
            <a:solidFill>
              <a:srgbClr val="FF0000">
                <a:alpha val="60000"/>
              </a:srgbClr>
            </a:solidFill>
            <a:tailEnd type="triangle"/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183256" y="3831051"/>
            <a:ext cx="1428750" cy="297180"/>
          </a:xfrm>
          <a:prstGeom prst="straightConnector1">
            <a:avLst/>
          </a:prstGeom>
          <a:ln>
            <a:solidFill>
              <a:srgbClr val="FF0000">
                <a:alpha val="60000"/>
              </a:srgbClr>
            </a:solidFill>
            <a:tailEnd type="triangle"/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183256" y="5182704"/>
            <a:ext cx="1428750" cy="297180"/>
          </a:xfrm>
          <a:prstGeom prst="straightConnector1">
            <a:avLst/>
          </a:prstGeom>
          <a:ln>
            <a:solidFill>
              <a:srgbClr val="FF0000">
                <a:alpha val="60000"/>
              </a:srgbClr>
            </a:solidFill>
            <a:tailEnd type="triangle"/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183256" y="5627182"/>
            <a:ext cx="1428750" cy="297180"/>
          </a:xfrm>
          <a:prstGeom prst="straightConnector1">
            <a:avLst/>
          </a:prstGeom>
          <a:ln>
            <a:solidFill>
              <a:srgbClr val="FF0000">
                <a:alpha val="60000"/>
              </a:srgbClr>
            </a:solidFill>
            <a:tailEnd type="triangle"/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35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Georgia" panose="02040502050405020303" pitchFamily="18" charset="0"/>
              </a:rPr>
              <a:t>How do you know it’s working?</a:t>
            </a:r>
            <a:br>
              <a:rPr lang="en-US" dirty="0">
                <a:latin typeface="Georgia" panose="02040502050405020303" pitchFamily="18" charset="0"/>
              </a:rPr>
            </a:b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0070C0"/>
                </a:solidFill>
                <a:latin typeface="Georgia" panose="02040502050405020303" pitchFamily="18" charset="0"/>
              </a:rPr>
              <a:t>(Regularly and Continuously)</a:t>
            </a:r>
          </a:p>
          <a:p>
            <a:r>
              <a:rPr lang="en-US" dirty="0">
                <a:latin typeface="Georgia" panose="02040502050405020303" pitchFamily="18" charset="0"/>
              </a:rPr>
              <a:t>Pre- and Post-assessments in writing?</a:t>
            </a:r>
          </a:p>
          <a:p>
            <a:r>
              <a:rPr lang="en-US" dirty="0">
                <a:latin typeface="Georgia" panose="02040502050405020303" pitchFamily="18" charset="0"/>
              </a:rPr>
              <a:t>Standardized Testing?</a:t>
            </a:r>
          </a:p>
          <a:p>
            <a:r>
              <a:rPr lang="en-US" dirty="0">
                <a:latin typeface="Georgia" panose="02040502050405020303" pitchFamily="18" charset="0"/>
              </a:rPr>
              <a:t>Teacher Surveys?</a:t>
            </a: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</a:endParaRPr>
          </a:p>
          <a:p>
            <a:r>
              <a:rPr lang="en-US" dirty="0">
                <a:latin typeface="Georgia" panose="02040502050405020303" pitchFamily="18" charset="0"/>
              </a:rPr>
              <a:t>Observe </a:t>
            </a:r>
            <a:r>
              <a:rPr lang="en-US" b="1" dirty="0">
                <a:solidFill>
                  <a:srgbClr val="FF0000"/>
                </a:solidFill>
                <a:latin typeface="Georgia" panose="02040502050405020303" pitchFamily="18" charset="0"/>
              </a:rPr>
              <a:t>Student</a:t>
            </a:r>
            <a:r>
              <a:rPr lang="en-US" dirty="0">
                <a:latin typeface="Georgia" panose="02040502050405020303" pitchFamily="18" charset="0"/>
              </a:rPr>
              <a:t> and </a:t>
            </a:r>
            <a:r>
              <a:rPr lang="en-US" b="1" dirty="0">
                <a:solidFill>
                  <a:srgbClr val="FF0000"/>
                </a:solidFill>
                <a:latin typeface="Georgia" panose="02040502050405020303" pitchFamily="18" charset="0"/>
              </a:rPr>
              <a:t>Teacher Behaviors </a:t>
            </a:r>
            <a:r>
              <a:rPr lang="en-US" dirty="0">
                <a:latin typeface="Georgia" panose="02040502050405020303" pitchFamily="18" charset="0"/>
              </a:rPr>
              <a:t>in the classroom to identify the shifts in literacy instruction?</a:t>
            </a:r>
          </a:p>
        </p:txBody>
      </p:sp>
    </p:spTree>
    <p:extLst>
      <p:ext uri="{BB962C8B-B14F-4D97-AF65-F5344CB8AC3E}">
        <p14:creationId xmlns:p14="http://schemas.microsoft.com/office/powerpoint/2010/main" val="375842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latin typeface="Georgia" panose="02040502050405020303" pitchFamily="18" charset="0"/>
              </a:rPr>
              <a:t>3 Questions you expect teachers to answer when they teach a lesson: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843" y="1600200"/>
            <a:ext cx="8724275" cy="495050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What do you want the students to____?</a:t>
            </a:r>
          </a:p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                                                                    </a:t>
            </a:r>
            <a:r>
              <a:rPr lang="en-US" sz="2400" b="1" dirty="0">
                <a:solidFill>
                  <a:srgbClr val="FF0000"/>
                </a:solidFill>
                <a:latin typeface="Georgia" panose="02040502050405020303" pitchFamily="18" charset="0"/>
              </a:rPr>
              <a:t>learn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2. What are the students doing to show that they are _____?</a:t>
            </a:r>
          </a:p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                </a:t>
            </a:r>
            <a:r>
              <a:rPr lang="en-US" sz="2400" b="1" dirty="0">
                <a:solidFill>
                  <a:srgbClr val="FF0000"/>
                </a:solidFill>
                <a:latin typeface="Georgia" panose="02040502050405020303" pitchFamily="18" charset="0"/>
              </a:rPr>
              <a:t>learning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3. How do you know that the students have__?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</a:t>
            </a:r>
            <a:r>
              <a:rPr lang="en-US" sz="2400" b="1" dirty="0">
                <a:solidFill>
                  <a:srgbClr val="FF0000"/>
                </a:solidFill>
                <a:latin typeface="Georgia" panose="02040502050405020303" pitchFamily="18" charset="0"/>
              </a:rPr>
              <a:t>learned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77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How do teachers move…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862" y="1600200"/>
            <a:ext cx="8724276" cy="5055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From: </a:t>
            </a:r>
          </a:p>
          <a:p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</a:rPr>
              <a:t>The teacher: </a:t>
            </a:r>
            <a:r>
              <a:rPr lang="en-US" dirty="0">
                <a:latin typeface="Georgia" panose="02040502050405020303" pitchFamily="18" charset="0"/>
              </a:rPr>
              <a:t>Provides written questions from teacher/text to demonstrate understanding.</a:t>
            </a:r>
          </a:p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 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To:</a:t>
            </a:r>
          </a:p>
          <a:p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</a:rPr>
              <a:t>The teacher: </a:t>
            </a:r>
            <a:r>
              <a:rPr lang="en-US" dirty="0">
                <a:latin typeface="Georgia" panose="02040502050405020303" pitchFamily="18" charset="0"/>
              </a:rPr>
              <a:t>Allows students the opportunity to apply the </a:t>
            </a:r>
            <a:r>
              <a:rPr lang="en-US" b="1" u="sng" dirty="0">
                <a:latin typeface="Georgia" panose="02040502050405020303" pitchFamily="18" charset="0"/>
              </a:rPr>
              <a:t>appropriate literacy strategies</a:t>
            </a:r>
            <a:r>
              <a:rPr lang="en-US" dirty="0">
                <a:latin typeface="Georgia" panose="02040502050405020303" pitchFamily="18" charset="0"/>
              </a:rPr>
              <a:t> to learn content and successfully complete the assignment.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36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How do students move…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813" y="1600200"/>
            <a:ext cx="8401987" cy="48455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From: </a:t>
            </a:r>
          </a:p>
          <a:p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</a:rPr>
              <a:t>The students: </a:t>
            </a:r>
            <a:r>
              <a:rPr lang="en-US" dirty="0">
                <a:latin typeface="Georgia" panose="02040502050405020303" pitchFamily="18" charset="0"/>
              </a:rPr>
              <a:t>Respond to </a:t>
            </a:r>
            <a:r>
              <a:rPr lang="en-US" b="1" u="sng" dirty="0">
                <a:latin typeface="Georgia" panose="02040502050405020303" pitchFamily="18" charset="0"/>
              </a:rPr>
              <a:t>teacher’s questioning</a:t>
            </a:r>
            <a:r>
              <a:rPr lang="en-US" dirty="0">
                <a:latin typeface="Georgia" panose="02040502050405020303" pitchFamily="18" charset="0"/>
              </a:rPr>
              <a:t>; memorize facts; copy notes.</a:t>
            </a:r>
          </a:p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 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To:</a:t>
            </a:r>
          </a:p>
          <a:p>
            <a:pPr fontAlgn="base"/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</a:rPr>
              <a:t>The students: </a:t>
            </a:r>
            <a:r>
              <a:rPr lang="en-US" dirty="0">
                <a:latin typeface="Georgia" panose="02040502050405020303" pitchFamily="18" charset="0"/>
              </a:rPr>
              <a:t>Generate </a:t>
            </a:r>
            <a:r>
              <a:rPr lang="en-US" b="1" u="sng" dirty="0">
                <a:latin typeface="Georgia" panose="02040502050405020303" pitchFamily="18" charset="0"/>
              </a:rPr>
              <a:t>higher-order questions </a:t>
            </a:r>
            <a:r>
              <a:rPr lang="en-US" dirty="0">
                <a:latin typeface="Georgia" panose="02040502050405020303" pitchFamily="18" charset="0"/>
              </a:rPr>
              <a:t>as part of the collaborative learning process leading towards completion of the assignment.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29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833" y="273050"/>
            <a:ext cx="8889167" cy="731291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Georgia" panose="02040502050405020303" pitchFamily="18" charset="0"/>
              </a:rPr>
              <a:t>Essential Behaviors When Using LDC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254833" y="1169234"/>
            <a:ext cx="8889167" cy="511164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Essential Planning for Literacy-Based Instruction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Preparing for the Task: Launching the Assignment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The Reading Process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Transition to Writing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The Writing Process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Using Rubrics as Instructional Tools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Using Rubrics for PLC Collaboration Around Student Work</a:t>
            </a:r>
          </a:p>
          <a:p>
            <a:endParaRPr lang="en-US" sz="2800" dirty="0">
              <a:latin typeface="Georgia" panose="02040502050405020303" pitchFamily="18" charset="0"/>
            </a:endParaRPr>
          </a:p>
          <a:p>
            <a:pPr algn="r"/>
            <a:r>
              <a:rPr lang="en-US" sz="2400" dirty="0">
                <a:solidFill>
                  <a:srgbClr val="FF0000"/>
                </a:solidFill>
                <a:latin typeface="Georgia" panose="02040502050405020303" pitchFamily="18" charset="0"/>
              </a:rPr>
              <a:t>(page 2)</a:t>
            </a:r>
          </a:p>
        </p:txBody>
      </p:sp>
    </p:spTree>
    <p:extLst>
      <p:ext uri="{BB962C8B-B14F-4D97-AF65-F5344CB8AC3E}">
        <p14:creationId xmlns:p14="http://schemas.microsoft.com/office/powerpoint/2010/main" val="358971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Powerful Practices: </a:t>
            </a:r>
            <a:br>
              <a:rPr lang="en-US" b="1" dirty="0">
                <a:latin typeface="Georgia" panose="02040502050405020303" pitchFamily="18" charset="0"/>
              </a:rPr>
            </a:br>
            <a:r>
              <a:rPr lang="en-US" b="1" dirty="0">
                <a:latin typeface="Georgia" panose="02040502050405020303" pitchFamily="18" charset="0"/>
              </a:rPr>
              <a:t>A Primer for School Leaders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843" y="1600200"/>
            <a:ext cx="8649324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>
                <a:latin typeface="Georgia" panose="02040502050405020303" pitchFamily="18" charset="0"/>
              </a:rPr>
              <a:t>Planning is an essential component in the design of all literacy instruction, especially for LDC. </a:t>
            </a:r>
            <a:r>
              <a:rPr lang="en-US" sz="2800" b="1" dirty="0">
                <a:solidFill>
                  <a:srgbClr val="FF0000"/>
                </a:solidFill>
                <a:latin typeface="Georgia" panose="02040502050405020303" pitchFamily="18" charset="0"/>
              </a:rPr>
              <a:t>(page 3)</a:t>
            </a: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Essential Classroom Behavior #1: Planning</a:t>
            </a:r>
          </a:p>
          <a:p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LDC Performance Indicator (left column)</a:t>
            </a:r>
          </a:p>
          <a:p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Document</a:t>
            </a:r>
            <a:r>
              <a:rPr lang="en-US" sz="2800" b="1" dirty="0">
                <a:solidFill>
                  <a:srgbClr val="FF0000"/>
                </a:solidFill>
                <a:latin typeface="Georgia" panose="02040502050405020303" pitchFamily="18" charset="0"/>
              </a:rPr>
              <a:t>*</a:t>
            </a:r>
          </a:p>
          <a:p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Teachers</a:t>
            </a:r>
          </a:p>
          <a:p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Criteria for Quality Assignments</a:t>
            </a:r>
          </a:p>
          <a:p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Artifacts</a:t>
            </a:r>
            <a:r>
              <a:rPr lang="en-US" sz="2800" b="1" dirty="0">
                <a:solidFill>
                  <a:srgbClr val="FF0000"/>
                </a:solidFill>
                <a:latin typeface="Georgia" panose="02040502050405020303" pitchFamily="18" charset="0"/>
              </a:rPr>
              <a:t>*</a:t>
            </a:r>
            <a:endParaRPr lang="en-US" sz="28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Details </a:t>
            </a:r>
            <a:r>
              <a:rPr lang="en-US" sz="2800" b="1" dirty="0">
                <a:solidFill>
                  <a:srgbClr val="FF0000"/>
                </a:solidFill>
                <a:latin typeface="Georgia" panose="02040502050405020303" pitchFamily="18" charset="0"/>
              </a:rPr>
              <a:t>(page 4)</a:t>
            </a:r>
          </a:p>
        </p:txBody>
      </p:sp>
    </p:spTree>
    <p:extLst>
      <p:ext uri="{BB962C8B-B14F-4D97-AF65-F5344CB8AC3E}">
        <p14:creationId xmlns:p14="http://schemas.microsoft.com/office/powerpoint/2010/main" val="24054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961915"/>
              </p:ext>
            </p:extLst>
          </p:nvPr>
        </p:nvGraphicFramePr>
        <p:xfrm>
          <a:off x="0" y="49786"/>
          <a:ext cx="9144000" cy="66840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9489">
                  <a:extLst>
                    <a:ext uri="{9D8B030D-6E8A-4147-A177-3AD203B41FA5}">
                      <a16:colId xmlns:a16="http://schemas.microsoft.com/office/drawing/2014/main" val="4104745700"/>
                    </a:ext>
                  </a:extLst>
                </a:gridCol>
                <a:gridCol w="2583780">
                  <a:extLst>
                    <a:ext uri="{9D8B030D-6E8A-4147-A177-3AD203B41FA5}">
                      <a16:colId xmlns:a16="http://schemas.microsoft.com/office/drawing/2014/main" val="3876987995"/>
                    </a:ext>
                  </a:extLst>
                </a:gridCol>
                <a:gridCol w="3176226">
                  <a:extLst>
                    <a:ext uri="{9D8B030D-6E8A-4147-A177-3AD203B41FA5}">
                      <a16:colId xmlns:a16="http://schemas.microsoft.com/office/drawing/2014/main" val="1895196464"/>
                    </a:ext>
                  </a:extLst>
                </a:gridCol>
                <a:gridCol w="2604505">
                  <a:extLst>
                    <a:ext uri="{9D8B030D-6E8A-4147-A177-3AD203B41FA5}">
                      <a16:colId xmlns:a16="http://schemas.microsoft.com/office/drawing/2014/main" val="2898711141"/>
                    </a:ext>
                  </a:extLst>
                </a:gridCol>
              </a:tblGrid>
              <a:tr h="170756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Topic: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643185"/>
                  </a:ext>
                </a:extLst>
              </a:tr>
              <a:tr h="192108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Critical Focus Question: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063568"/>
                  </a:ext>
                </a:extLst>
              </a:tr>
              <a:tr h="478054">
                <a:tc gridSpan="4">
                  <a:txBody>
                    <a:bodyPr/>
                    <a:lstStyle/>
                    <a:p>
                      <a:pPr marL="45720" marR="4572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Prompt: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020750"/>
                  </a:ext>
                </a:extLst>
              </a:tr>
              <a:tr h="1149327">
                <a:tc gridSpan="4">
                  <a:txBody>
                    <a:bodyPr/>
                    <a:lstStyle/>
                    <a:p>
                      <a:pPr marL="45720" marR="4572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Standards for Literacy and Content:</a:t>
                      </a:r>
                    </a:p>
                    <a:p>
                      <a:pPr marL="45720" marR="4572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</a:p>
                    <a:p>
                      <a:pPr marL="45720" marR="4572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</a:p>
                    <a:p>
                      <a:pPr marL="45720" marR="4572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</a:p>
                    <a:p>
                      <a:pPr marL="45720" marR="4572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166970"/>
                  </a:ext>
                </a:extLst>
              </a:tr>
              <a:tr h="311807">
                <a:tc gridSpan="4">
                  <a:txBody>
                    <a:bodyPr/>
                    <a:lstStyle/>
                    <a:p>
                      <a:pPr marL="45720" marR="4572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Reading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487031"/>
                  </a:ext>
                </a:extLst>
              </a:tr>
              <a:tr h="1707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Pacing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Instruction (prompt)   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Student Work (product)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Assessment (scoring guide)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extLst>
                  <a:ext uri="{0D108BD9-81ED-4DB2-BD59-A6C34878D82A}">
                    <a16:rowId xmlns:a16="http://schemas.microsoft.com/office/drawing/2014/main" val="749742041"/>
                  </a:ext>
                </a:extLst>
              </a:tr>
              <a:tr h="3415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extLst>
                  <a:ext uri="{0D108BD9-81ED-4DB2-BD59-A6C34878D82A}">
                    <a16:rowId xmlns:a16="http://schemas.microsoft.com/office/drawing/2014/main" val="3719302178"/>
                  </a:ext>
                </a:extLst>
              </a:tr>
              <a:tr h="3415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extLst>
                  <a:ext uri="{0D108BD9-81ED-4DB2-BD59-A6C34878D82A}">
                    <a16:rowId xmlns:a16="http://schemas.microsoft.com/office/drawing/2014/main" val="184859537"/>
                  </a:ext>
                </a:extLst>
              </a:tr>
              <a:tr h="3415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extLst>
                  <a:ext uri="{0D108BD9-81ED-4DB2-BD59-A6C34878D82A}">
                    <a16:rowId xmlns:a16="http://schemas.microsoft.com/office/drawing/2014/main" val="2655959621"/>
                  </a:ext>
                </a:extLst>
              </a:tr>
              <a:tr h="3415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extLst>
                  <a:ext uri="{0D108BD9-81ED-4DB2-BD59-A6C34878D82A}">
                    <a16:rowId xmlns:a16="http://schemas.microsoft.com/office/drawing/2014/main" val="741487843"/>
                  </a:ext>
                </a:extLst>
              </a:tr>
              <a:tr h="3415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extLst>
                  <a:ext uri="{0D108BD9-81ED-4DB2-BD59-A6C34878D82A}">
                    <a16:rowId xmlns:a16="http://schemas.microsoft.com/office/drawing/2014/main" val="3753435403"/>
                  </a:ext>
                </a:extLst>
              </a:tr>
              <a:tr h="2087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Writing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246672"/>
                  </a:ext>
                </a:extLst>
              </a:tr>
              <a:tr h="1707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Pacing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Instruction (prompt)   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Student Work (product)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Assessment (scoring guide)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extLst>
                  <a:ext uri="{0D108BD9-81ED-4DB2-BD59-A6C34878D82A}">
                    <a16:rowId xmlns:a16="http://schemas.microsoft.com/office/drawing/2014/main" val="1738373058"/>
                  </a:ext>
                </a:extLst>
              </a:tr>
              <a:tr h="3783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extLst>
                  <a:ext uri="{0D108BD9-81ED-4DB2-BD59-A6C34878D82A}">
                    <a16:rowId xmlns:a16="http://schemas.microsoft.com/office/drawing/2014/main" val="3514851121"/>
                  </a:ext>
                </a:extLst>
              </a:tr>
              <a:tr h="3415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extLst>
                  <a:ext uri="{0D108BD9-81ED-4DB2-BD59-A6C34878D82A}">
                    <a16:rowId xmlns:a16="http://schemas.microsoft.com/office/drawing/2014/main" val="995733364"/>
                  </a:ext>
                </a:extLst>
              </a:tr>
              <a:tr h="3415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extLst>
                  <a:ext uri="{0D108BD9-81ED-4DB2-BD59-A6C34878D82A}">
                    <a16:rowId xmlns:a16="http://schemas.microsoft.com/office/drawing/2014/main" val="3279720415"/>
                  </a:ext>
                </a:extLst>
              </a:tr>
              <a:tr h="35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Page 12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7" marR="57137" marT="0" marB="0"/>
                </a:tc>
                <a:extLst>
                  <a:ext uri="{0D108BD9-81ED-4DB2-BD59-A6C34878D82A}">
                    <a16:rowId xmlns:a16="http://schemas.microsoft.com/office/drawing/2014/main" val="381377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498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Powerful Practices: </a:t>
            </a:r>
            <a:br>
              <a:rPr lang="en-US" b="1" dirty="0">
                <a:latin typeface="Georgia" panose="02040502050405020303" pitchFamily="18" charset="0"/>
              </a:rPr>
            </a:br>
            <a:r>
              <a:rPr lang="en-US" b="1" dirty="0">
                <a:latin typeface="Georgia" panose="02040502050405020303" pitchFamily="18" charset="0"/>
              </a:rPr>
              <a:t>A Primer for School Leaders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549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tx1"/>
                </a:solidFill>
                <a:latin typeface="Georgia" panose="02040502050405020303" pitchFamily="18" charset="0"/>
              </a:rPr>
              <a:t>Essential Classroom Behaviors #2-7</a:t>
            </a:r>
            <a:endParaRPr lang="en-US" dirty="0"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Georgia" panose="02040502050405020303" pitchFamily="18" charset="0"/>
              </a:rPr>
              <a:t>Organization of the Behaviors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(pages 6-11)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LDC Performance Indicator </a:t>
            </a:r>
          </a:p>
          <a:p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“What does it look like?” </a:t>
            </a:r>
            <a:r>
              <a:rPr lang="en-US" sz="2800" dirty="0">
                <a:solidFill>
                  <a:schemeClr val="tx1"/>
                </a:solidFill>
                <a:latin typeface="Georgia" panose="02040502050405020303" pitchFamily="18" charset="0"/>
              </a:rPr>
              <a:t>Components</a:t>
            </a:r>
            <a:r>
              <a:rPr lang="en-US" sz="2800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  <a:latin typeface="Georgia" panose="02040502050405020303" pitchFamily="18" charset="0"/>
              </a:rPr>
              <a:t>      </a:t>
            </a: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(page 6, The Reading Process):</a:t>
            </a:r>
          </a:p>
          <a:p>
            <a:pPr marL="0" indent="0">
              <a:buNone/>
            </a:pPr>
            <a:endParaRPr lang="en-US" sz="28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Document</a:t>
            </a:r>
            <a:r>
              <a:rPr lang="en-US" sz="2800" b="1" dirty="0">
                <a:solidFill>
                  <a:srgbClr val="FF0000"/>
                </a:solidFill>
                <a:latin typeface="Georgia" panose="02040502050405020303" pitchFamily="18" charset="0"/>
              </a:rPr>
              <a:t>*</a:t>
            </a: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Teachers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Students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>
                <a:solidFill>
                  <a:schemeClr val="tx1"/>
                </a:solidFill>
                <a:latin typeface="Georgia" panose="02040502050405020303" pitchFamily="18" charset="0"/>
              </a:rPr>
              <a:t>Artifacts</a:t>
            </a:r>
            <a:r>
              <a:rPr lang="en-US" sz="2800" b="1">
                <a:solidFill>
                  <a:srgbClr val="FF0000"/>
                </a:solidFill>
                <a:latin typeface="Georgia" panose="02040502050405020303" pitchFamily="18" charset="0"/>
              </a:rPr>
              <a:t> *</a:t>
            </a:r>
            <a:endParaRPr lang="en-US" sz="28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Details/Explanation</a:t>
            </a:r>
          </a:p>
        </p:txBody>
      </p:sp>
    </p:spTree>
    <p:extLst>
      <p:ext uri="{BB962C8B-B14F-4D97-AF65-F5344CB8AC3E}">
        <p14:creationId xmlns:p14="http://schemas.microsoft.com/office/powerpoint/2010/main" val="207121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23" y="274638"/>
            <a:ext cx="8634334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b="1" dirty="0">
                <a:latin typeface="Georgia" panose="02040502050405020303" pitchFamily="18" charset="0"/>
              </a:rPr>
              <a:t>Rubric for LDC Powerful Practices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23" y="1600200"/>
            <a:ext cx="8634334" cy="496549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The rubric must:</a:t>
            </a:r>
          </a:p>
          <a:p>
            <a:pPr marL="514350" indent="-514350"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Reflect the most important components of effective implementation of the LDC Framework</a:t>
            </a:r>
          </a:p>
          <a:p>
            <a:pPr marL="514350" indent="-514350"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Represent a continuum of performance that identifies the instructional shifts for literacy in the classroom</a:t>
            </a:r>
          </a:p>
          <a:p>
            <a:pPr marL="514350" indent="-514350"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Be a practical tool for teachers, trainers, coaches and school leaders</a:t>
            </a:r>
          </a:p>
          <a:p>
            <a:pPr marL="514350" indent="-514350">
              <a:buFont typeface="Arial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Mirror elements of  traditional observation tools</a:t>
            </a:r>
          </a:p>
          <a:p>
            <a:pPr marL="514350" indent="-514350"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Be a growth indicator, not an evaluation tool</a:t>
            </a:r>
          </a:p>
          <a:p>
            <a:pPr marL="514350" indent="-514350">
              <a:buFont typeface="Arial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Be user friendly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08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eorgia" panose="02040502050405020303" pitchFamily="18" charset="0"/>
              </a:rPr>
              <a:t>Goals of LDC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1849067"/>
            <a:ext cx="641252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00005D"/>
                </a:solidFill>
                <a:latin typeface="Georgia" panose="02040502050405020303" pitchFamily="18" charset="0"/>
              </a:rPr>
              <a:t>To engage students in reading, comprehending, analyzing, interpreting, and responding to complex texts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00005D"/>
                </a:solidFill>
                <a:latin typeface="Georgia" panose="02040502050405020303" pitchFamily="18" charset="0"/>
              </a:rPr>
              <a:t>To align assignments to the College and Career Readiness Standards and to promote collaboration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00005D"/>
                </a:solidFill>
                <a:latin typeface="Georgia" panose="02040502050405020303" pitchFamily="18" charset="0"/>
              </a:rPr>
              <a:t>To help teachers personalize learning so that every student can master the CCRS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00005D"/>
                </a:solidFill>
                <a:latin typeface="Georgia" panose="02040502050405020303" pitchFamily="18" charset="0"/>
              </a:rPr>
              <a:t>To ensure that all students can be college and career ready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00005D"/>
                </a:solidFill>
                <a:latin typeface="Georgia" panose="02040502050405020303" pitchFamily="18" charset="0"/>
              </a:rPr>
              <a:t>To improve literacy instruction in all classes</a:t>
            </a:r>
          </a:p>
        </p:txBody>
      </p:sp>
      <p:pic>
        <p:nvPicPr>
          <p:cNvPr id="7" name="Picture 3" descr="C:\Users\Lynda\AppData\Local\Microsoft\Windows\Temporary Internet Files\Content.IE5\4NX8BQHC\MP900448720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592331" y="3044397"/>
            <a:ext cx="4457947" cy="1903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69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Rubric Indicators</a:t>
            </a:r>
            <a:br>
              <a:rPr lang="en-US" dirty="0">
                <a:latin typeface="Georgia" panose="02040502050405020303" pitchFamily="18" charset="0"/>
              </a:rPr>
            </a:br>
            <a:r>
              <a:rPr lang="en-US" sz="2700" dirty="0">
                <a:solidFill>
                  <a:srgbClr val="FF0000"/>
                </a:solidFill>
                <a:latin typeface="Georgia" panose="02040502050405020303" pitchFamily="18" charset="0"/>
              </a:rPr>
              <a:t>page 13</a:t>
            </a:r>
            <a:endParaRPr lang="en-US" sz="2700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863" y="1600200"/>
            <a:ext cx="8649324" cy="50104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>
                <a:latin typeface="Georgia" panose="02040502050405020303" pitchFamily="18" charset="0"/>
              </a:rPr>
              <a:t>Planning:</a:t>
            </a:r>
          </a:p>
          <a:p>
            <a:pPr marL="0" indent="0">
              <a:buNone/>
            </a:pPr>
            <a:r>
              <a:rPr lang="en-US" sz="2800" dirty="0">
                <a:latin typeface="Georgia" panose="02040502050405020303" pitchFamily="18" charset="0"/>
              </a:rPr>
              <a:t>      A </a:t>
            </a:r>
            <a:r>
              <a:rPr lang="en-US" sz="2800" b="1" u="sng" dirty="0">
                <a:latin typeface="Georgia" panose="02040502050405020303" pitchFamily="18" charset="0"/>
              </a:rPr>
              <a:t>literacy-based assignment</a:t>
            </a:r>
            <a:r>
              <a:rPr lang="en-US" sz="2800" b="1" dirty="0">
                <a:latin typeface="Georgia" panose="02040502050405020303" pitchFamily="18" charset="0"/>
              </a:rPr>
              <a:t> </a:t>
            </a:r>
            <a:r>
              <a:rPr lang="en-US" sz="2800" dirty="0">
                <a:latin typeface="Georgia" panose="02040502050405020303" pitchFamily="18" charset="0"/>
              </a:rPr>
              <a:t>which includes an authentic written product reflecting evidence from reading complex texts that are challenging and appropriate to course content.</a:t>
            </a:r>
          </a:p>
          <a:p>
            <a:pPr marL="0" indent="0">
              <a:buNone/>
            </a:pPr>
            <a:endParaRPr lang="en-US" sz="28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Georgia" panose="02040502050405020303" pitchFamily="18" charset="0"/>
              </a:rPr>
              <a:t>Descriptors:</a:t>
            </a:r>
          </a:p>
          <a:p>
            <a:r>
              <a:rPr lang="en-US" sz="2800" b="1" u="sng" dirty="0">
                <a:latin typeface="Georgia" panose="02040502050405020303" pitchFamily="18" charset="0"/>
              </a:rPr>
              <a:t>Grade level text(s)</a:t>
            </a:r>
            <a:r>
              <a:rPr lang="en-US" sz="2800" dirty="0">
                <a:latin typeface="Georgia" panose="02040502050405020303" pitchFamily="18" charset="0"/>
              </a:rPr>
              <a:t> are appropriate to the content standards and provide credible evidence to produce the authentic writing.</a:t>
            </a:r>
          </a:p>
          <a:p>
            <a:r>
              <a:rPr lang="en-US" sz="2800" dirty="0">
                <a:latin typeface="Georgia" panose="02040502050405020303" pitchFamily="18" charset="0"/>
              </a:rPr>
              <a:t>The </a:t>
            </a:r>
            <a:r>
              <a:rPr lang="en-US" sz="2800" b="1" u="sng" dirty="0">
                <a:latin typeface="Georgia" panose="02040502050405020303" pitchFamily="18" charset="0"/>
              </a:rPr>
              <a:t>assignment</a:t>
            </a:r>
            <a:r>
              <a:rPr lang="en-US" sz="2800" dirty="0">
                <a:latin typeface="Georgia" panose="02040502050405020303" pitchFamily="18" charset="0"/>
              </a:rPr>
              <a:t> is designed to engage students in the reading of complex texts leading to a clear, authentic writing product that allows for multiple responses supported by evidence.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929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Rubric Indicators</a:t>
            </a:r>
            <a:br>
              <a:rPr lang="en-US" dirty="0">
                <a:latin typeface="Georgia" panose="02040502050405020303" pitchFamily="18" charset="0"/>
              </a:rPr>
            </a:br>
            <a:r>
              <a:rPr lang="en-US" sz="2400" dirty="0">
                <a:solidFill>
                  <a:srgbClr val="FF0000"/>
                </a:solidFill>
                <a:latin typeface="Georgia" panose="02040502050405020303" pitchFamily="18" charset="0"/>
              </a:rPr>
              <a:t>page 13</a:t>
            </a:r>
            <a:endParaRPr lang="en-US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863" y="1600200"/>
            <a:ext cx="8649324" cy="5010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Georgia" panose="02040502050405020303" pitchFamily="18" charset="0"/>
              </a:rPr>
              <a:t>Planning:</a:t>
            </a:r>
          </a:p>
          <a:p>
            <a:r>
              <a:rPr lang="en-US" sz="2400" dirty="0">
                <a:latin typeface="Georgia" panose="02040502050405020303" pitchFamily="18" charset="0"/>
              </a:rPr>
              <a:t>A </a:t>
            </a:r>
            <a:r>
              <a:rPr lang="en-US" sz="2400" b="1" u="sng" dirty="0">
                <a:latin typeface="Georgia" panose="02040502050405020303" pitchFamily="18" charset="0"/>
              </a:rPr>
              <a:t>lesson sequence</a:t>
            </a:r>
            <a:r>
              <a:rPr lang="en-US" sz="2400" dirty="0">
                <a:latin typeface="Georgia" panose="02040502050405020303" pitchFamily="18" charset="0"/>
              </a:rPr>
              <a:t> that supports/scaffolds the learning of</a:t>
            </a:r>
            <a:r>
              <a:rPr lang="en-US" sz="2400" b="1" dirty="0">
                <a:latin typeface="Georgia" panose="02040502050405020303" pitchFamily="18" charset="0"/>
              </a:rPr>
              <a:t> </a:t>
            </a:r>
            <a:r>
              <a:rPr lang="en-US" sz="2400" b="1" u="sng" dirty="0">
                <a:latin typeface="Georgia" panose="02040502050405020303" pitchFamily="18" charset="0"/>
              </a:rPr>
              <a:t>literacy and content standards</a:t>
            </a:r>
            <a:r>
              <a:rPr lang="en-US" sz="2400" dirty="0">
                <a:latin typeface="Georgia" panose="02040502050405020303" pitchFamily="18" charset="0"/>
              </a:rPr>
              <a:t> with explicit instruction that leads students through every part of the learning process.</a:t>
            </a:r>
          </a:p>
          <a:p>
            <a:pPr marL="0" indent="0">
              <a:buNone/>
            </a:pPr>
            <a:endParaRPr lang="en-US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Georgia" panose="02040502050405020303" pitchFamily="18" charset="0"/>
              </a:rPr>
              <a:t>Descriptor:</a:t>
            </a:r>
          </a:p>
          <a:p>
            <a:r>
              <a:rPr lang="en-US" sz="2400" b="1" u="sng" dirty="0">
                <a:latin typeface="Georgia" panose="02040502050405020303" pitchFamily="18" charset="0"/>
              </a:rPr>
              <a:t>Instructional activities</a:t>
            </a:r>
            <a:r>
              <a:rPr lang="en-US" sz="2400" dirty="0">
                <a:latin typeface="Georgia" panose="02040502050405020303" pitchFamily="18" charset="0"/>
              </a:rPr>
              <a:t> are sequenced and tightly aligned to </a:t>
            </a:r>
            <a:r>
              <a:rPr lang="en-US" sz="2400" b="1" u="sng" dirty="0">
                <a:latin typeface="Georgia" panose="02040502050405020303" pitchFamily="18" charset="0"/>
              </a:rPr>
              <a:t>content and literacy standards</a:t>
            </a:r>
            <a:endParaRPr lang="en-US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778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Rubric Indicators</a:t>
            </a:r>
            <a:br>
              <a:rPr lang="en-US" dirty="0">
                <a:latin typeface="Georgia" panose="02040502050405020303" pitchFamily="18" charset="0"/>
              </a:rPr>
            </a:br>
            <a:r>
              <a:rPr lang="en-US" sz="2700" dirty="0">
                <a:solidFill>
                  <a:srgbClr val="FF0000"/>
                </a:solidFill>
                <a:latin typeface="Georgia" panose="02040502050405020303" pitchFamily="18" charset="0"/>
              </a:rPr>
              <a:t>page 13</a:t>
            </a:r>
            <a:endParaRPr lang="en-US" sz="2700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851" y="1600200"/>
            <a:ext cx="8664315" cy="49954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>
                <a:latin typeface="Georgia" panose="02040502050405020303" pitchFamily="18" charset="0"/>
              </a:rPr>
              <a:t>Instruction:</a:t>
            </a:r>
          </a:p>
          <a:p>
            <a:pPr marL="0" indent="0">
              <a:buNone/>
            </a:pPr>
            <a:r>
              <a:rPr lang="en-US" sz="2600" b="1" u="sng" dirty="0">
                <a:latin typeface="Georgia" panose="02040502050405020303" pitchFamily="18" charset="0"/>
              </a:rPr>
              <a:t>Objectives and learning targets</a:t>
            </a:r>
            <a:r>
              <a:rPr lang="en-US" sz="2600" b="1" dirty="0">
                <a:latin typeface="Georgia" panose="02040502050405020303" pitchFamily="18" charset="0"/>
              </a:rPr>
              <a:t> </a:t>
            </a:r>
            <a:r>
              <a:rPr lang="en-US" sz="2600" dirty="0">
                <a:latin typeface="Georgia" panose="02040502050405020303" pitchFamily="18" charset="0"/>
              </a:rPr>
              <a:t>have a clear and coherent purpose for students.</a:t>
            </a:r>
          </a:p>
          <a:p>
            <a:pPr marL="0" indent="0">
              <a:buNone/>
            </a:pPr>
            <a:endParaRPr lang="en-US" sz="26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Descriptors:</a:t>
            </a:r>
          </a:p>
          <a:p>
            <a:r>
              <a:rPr lang="en-US" sz="2600" dirty="0">
                <a:latin typeface="Georgia" panose="02040502050405020303" pitchFamily="18" charset="0"/>
              </a:rPr>
              <a:t>The teacher:</a:t>
            </a:r>
          </a:p>
          <a:p>
            <a:pPr marL="0" indent="0">
              <a:buNone/>
            </a:pPr>
            <a:r>
              <a:rPr lang="en-US" sz="2600" dirty="0">
                <a:latin typeface="Georgia" panose="02040502050405020303" pitchFamily="18" charset="0"/>
              </a:rPr>
              <a:t>Provides students opportunities to reflect on their level of understanding of </a:t>
            </a:r>
            <a:r>
              <a:rPr lang="en-US" sz="2600" b="1" u="sng" dirty="0">
                <a:latin typeface="Georgia" panose="02040502050405020303" pitchFamily="18" charset="0"/>
              </a:rPr>
              <a:t>the learning target/objective.</a:t>
            </a:r>
          </a:p>
          <a:p>
            <a:pPr marL="0" indent="0">
              <a:buNone/>
            </a:pPr>
            <a:endParaRPr lang="en-US" sz="2600" dirty="0">
              <a:latin typeface="Georgia" panose="02040502050405020303" pitchFamily="18" charset="0"/>
            </a:endParaRPr>
          </a:p>
          <a:p>
            <a:pPr marL="0" indent="0" fontAlgn="base">
              <a:buNone/>
            </a:pPr>
            <a:r>
              <a:rPr lang="en-US" sz="2600" dirty="0">
                <a:latin typeface="Georgia" panose="02040502050405020303" pitchFamily="18" charset="0"/>
              </a:rPr>
              <a:t>The students:</a:t>
            </a:r>
          </a:p>
          <a:p>
            <a:pPr fontAlgn="base"/>
            <a:r>
              <a:rPr lang="en-US" sz="2600" dirty="0">
                <a:latin typeface="Georgia" panose="02040502050405020303" pitchFamily="18" charset="0"/>
              </a:rPr>
              <a:t>Articulate the </a:t>
            </a:r>
            <a:r>
              <a:rPr lang="en-US" sz="2600" b="1" u="sng" dirty="0">
                <a:latin typeface="Georgia" panose="02040502050405020303" pitchFamily="18" charset="0"/>
              </a:rPr>
              <a:t>learning target/ objective </a:t>
            </a:r>
            <a:r>
              <a:rPr lang="en-US" sz="2600" dirty="0">
                <a:latin typeface="Georgia" panose="02040502050405020303" pitchFamily="18" charset="0"/>
              </a:rPr>
              <a:t>and its connection to the short-term or long-term literacy-based assignment.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78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Rubric Indicators</a:t>
            </a:r>
            <a:br>
              <a:rPr lang="en-US" dirty="0">
                <a:latin typeface="Georgia" panose="02040502050405020303" pitchFamily="18" charset="0"/>
              </a:rPr>
            </a:br>
            <a:r>
              <a:rPr lang="en-US" sz="2700" dirty="0">
                <a:solidFill>
                  <a:srgbClr val="FF0000"/>
                </a:solidFill>
                <a:latin typeface="Georgia" panose="02040502050405020303" pitchFamily="18" charset="0"/>
              </a:rPr>
              <a:t>page 14</a:t>
            </a:r>
            <a:endParaRPr lang="en-US" sz="2700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851" y="1600200"/>
            <a:ext cx="8664315" cy="49954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500" dirty="0">
                <a:latin typeface="Georgia" panose="02040502050405020303" pitchFamily="18" charset="0"/>
              </a:rPr>
              <a:t>Instruction:</a:t>
            </a:r>
          </a:p>
          <a:p>
            <a:pPr marL="0" indent="0">
              <a:buNone/>
            </a:pPr>
            <a:r>
              <a:rPr lang="en-US" sz="3500" b="1" u="sng" dirty="0">
                <a:latin typeface="Georgia" panose="02040502050405020303" pitchFamily="18" charset="0"/>
              </a:rPr>
              <a:t>Literacy strategies</a:t>
            </a:r>
            <a:r>
              <a:rPr lang="en-US" sz="3500" b="1" dirty="0">
                <a:latin typeface="Georgia" panose="02040502050405020303" pitchFamily="18" charset="0"/>
              </a:rPr>
              <a:t> </a:t>
            </a:r>
            <a:r>
              <a:rPr lang="en-US" sz="3500" dirty="0">
                <a:latin typeface="Georgia" panose="02040502050405020303" pitchFamily="18" charset="0"/>
              </a:rPr>
              <a:t>(reading, writing, speaking and/or listening) that are integrated into content-based instruction.</a:t>
            </a:r>
          </a:p>
          <a:p>
            <a:pPr marL="0" indent="0">
              <a:buNone/>
            </a:pPr>
            <a:endParaRPr lang="en-US" sz="35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5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Descriptors:</a:t>
            </a:r>
          </a:p>
          <a:p>
            <a:pPr fontAlgn="base"/>
            <a:r>
              <a:rPr lang="en-US" sz="3500" dirty="0">
                <a:latin typeface="Georgia" panose="02040502050405020303" pitchFamily="18" charset="0"/>
              </a:rPr>
              <a:t>Independent </a:t>
            </a:r>
            <a:r>
              <a:rPr lang="en-US" sz="3500" b="1" u="sng" dirty="0">
                <a:latin typeface="Georgia" panose="02040502050405020303" pitchFamily="18" charset="0"/>
              </a:rPr>
              <a:t>application of literacy strategies</a:t>
            </a:r>
            <a:r>
              <a:rPr lang="en-US" sz="3500" dirty="0">
                <a:latin typeface="Georgia" panose="02040502050405020303" pitchFamily="18" charset="0"/>
              </a:rPr>
              <a:t> in new situations to synthesize, analyze and evaluate complex texts to create authentic responses.</a:t>
            </a:r>
          </a:p>
          <a:p>
            <a:pPr marL="0" indent="0">
              <a:buNone/>
            </a:pPr>
            <a:r>
              <a:rPr lang="en-US" sz="3500" dirty="0">
                <a:latin typeface="Georgia" panose="02040502050405020303" pitchFamily="18" charset="0"/>
              </a:rPr>
              <a:t>The teacher:</a:t>
            </a:r>
          </a:p>
          <a:p>
            <a:pPr fontAlgn="base"/>
            <a:r>
              <a:rPr lang="en-US" sz="3500" dirty="0">
                <a:latin typeface="Georgia" panose="02040502050405020303" pitchFamily="18" charset="0"/>
              </a:rPr>
              <a:t>Allows students the opportunity to apply the </a:t>
            </a:r>
            <a:r>
              <a:rPr lang="en-US" sz="3500" b="1" u="sng" dirty="0">
                <a:latin typeface="Georgia" panose="02040502050405020303" pitchFamily="18" charset="0"/>
              </a:rPr>
              <a:t>appropriate literacy strategies</a:t>
            </a:r>
            <a:r>
              <a:rPr lang="en-US" sz="3500" dirty="0">
                <a:latin typeface="Georgia" panose="02040502050405020303" pitchFamily="18" charset="0"/>
              </a:rPr>
              <a:t> to learn content and successfully complete the assignment.</a:t>
            </a:r>
          </a:p>
          <a:p>
            <a:pPr marL="0" indent="0" fontAlgn="base">
              <a:buNone/>
            </a:pPr>
            <a:r>
              <a:rPr lang="en-US" sz="3500" dirty="0">
                <a:latin typeface="Georgia" panose="02040502050405020303" pitchFamily="18" charset="0"/>
              </a:rPr>
              <a:t>The students:</a:t>
            </a:r>
          </a:p>
          <a:p>
            <a:pPr fontAlgn="base"/>
            <a:r>
              <a:rPr lang="en-US" sz="3500" dirty="0">
                <a:latin typeface="Georgia" panose="02040502050405020303" pitchFamily="18" charset="0"/>
              </a:rPr>
              <a:t>Engage in </a:t>
            </a:r>
            <a:r>
              <a:rPr lang="en-US" sz="3500" b="1" u="sng" dirty="0">
                <a:latin typeface="Georgia" panose="02040502050405020303" pitchFamily="18" charset="0"/>
              </a:rPr>
              <a:t>self-selected strategies </a:t>
            </a:r>
            <a:r>
              <a:rPr lang="en-US" sz="3500" dirty="0">
                <a:latin typeface="Georgia" panose="02040502050405020303" pitchFamily="18" charset="0"/>
              </a:rPr>
              <a:t>for reading, writing, listening, and/or speaking that lead to the completion of an authentic writing assignment. 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7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Rubric Indicators</a:t>
            </a:r>
            <a:br>
              <a:rPr lang="en-US" dirty="0">
                <a:latin typeface="Georgia" panose="02040502050405020303" pitchFamily="18" charset="0"/>
              </a:rPr>
            </a:br>
            <a:r>
              <a:rPr lang="en-US" sz="2700" dirty="0">
                <a:solidFill>
                  <a:srgbClr val="FF0000"/>
                </a:solidFill>
                <a:latin typeface="Georgia" panose="02040502050405020303" pitchFamily="18" charset="0"/>
              </a:rPr>
              <a:t>page 14</a:t>
            </a:r>
            <a:endParaRPr lang="en-US" sz="2700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851" y="1600200"/>
            <a:ext cx="8664315" cy="499547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400" dirty="0">
                <a:latin typeface="Georgia" panose="02040502050405020303" pitchFamily="18" charset="0"/>
              </a:rPr>
              <a:t>Instruction:</a:t>
            </a:r>
          </a:p>
          <a:p>
            <a:pPr marL="0" indent="0">
              <a:buNone/>
            </a:pPr>
            <a:r>
              <a:rPr lang="en-US" sz="4400" dirty="0">
                <a:latin typeface="Georgia" panose="02040502050405020303" pitchFamily="18" charset="0"/>
              </a:rPr>
              <a:t>A classroom environment of </a:t>
            </a:r>
            <a:r>
              <a:rPr lang="en-US" sz="4400" b="1" u="sng" dirty="0">
                <a:latin typeface="Georgia" panose="02040502050405020303" pitchFamily="18" charset="0"/>
              </a:rPr>
              <a:t>student discourse</a:t>
            </a:r>
            <a:r>
              <a:rPr lang="en-US" sz="4400" dirty="0">
                <a:latin typeface="Georgia" panose="02040502050405020303" pitchFamily="18" charset="0"/>
              </a:rPr>
              <a:t> that supports ownership of learning and a deeper understanding of important concepts.</a:t>
            </a:r>
          </a:p>
          <a:p>
            <a:pPr marL="0" indent="0">
              <a:buNone/>
            </a:pPr>
            <a:endParaRPr lang="en-US" sz="44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Descriptors:</a:t>
            </a:r>
          </a:p>
          <a:p>
            <a:pPr marL="0" indent="0">
              <a:buNone/>
            </a:pPr>
            <a:r>
              <a:rPr lang="en-US" sz="4400" dirty="0">
                <a:latin typeface="Georgia" panose="02040502050405020303" pitchFamily="18" charset="0"/>
              </a:rPr>
              <a:t>The teacher:</a:t>
            </a:r>
          </a:p>
          <a:p>
            <a:pPr fontAlgn="base"/>
            <a:r>
              <a:rPr lang="en-US" sz="4400" dirty="0">
                <a:latin typeface="Georgia" panose="02040502050405020303" pitchFamily="18" charset="0"/>
              </a:rPr>
              <a:t>Facilitates and monitors </a:t>
            </a:r>
            <a:r>
              <a:rPr lang="en-US" sz="4400" b="1" u="sng" dirty="0">
                <a:latin typeface="Georgia" panose="02040502050405020303" pitchFamily="18" charset="0"/>
              </a:rPr>
              <a:t>student discussions</a:t>
            </a:r>
            <a:r>
              <a:rPr lang="en-US" sz="4400" dirty="0">
                <a:latin typeface="Georgia" panose="02040502050405020303" pitchFamily="18" charset="0"/>
              </a:rPr>
              <a:t> to gain deeper knowledge of disciplinary text and the development of an authentic written product.</a:t>
            </a:r>
          </a:p>
          <a:p>
            <a:pPr marL="0" indent="0" fontAlgn="base">
              <a:buNone/>
            </a:pPr>
            <a:r>
              <a:rPr lang="en-US" sz="4400" dirty="0">
                <a:latin typeface="Georgia" panose="02040502050405020303" pitchFamily="18" charset="0"/>
              </a:rPr>
              <a:t>The students:</a:t>
            </a:r>
          </a:p>
          <a:p>
            <a:pPr fontAlgn="base"/>
            <a:r>
              <a:rPr lang="en-US" sz="4400" dirty="0">
                <a:latin typeface="Georgia" panose="02040502050405020303" pitchFamily="18" charset="0"/>
              </a:rPr>
              <a:t>Generate </a:t>
            </a:r>
            <a:r>
              <a:rPr lang="en-US" sz="4400" b="1" u="sng" dirty="0">
                <a:latin typeface="Georgia" panose="02040502050405020303" pitchFamily="18" charset="0"/>
              </a:rPr>
              <a:t>higher-order questions </a:t>
            </a:r>
            <a:r>
              <a:rPr lang="en-US" sz="4400" dirty="0">
                <a:latin typeface="Georgia" panose="02040502050405020303" pitchFamily="18" charset="0"/>
              </a:rPr>
              <a:t>as part of the collaborative learning process leading towards completion of the assignment.</a:t>
            </a:r>
          </a:p>
          <a:p>
            <a:pPr marL="0" indent="0" fontAlgn="base">
              <a:buNone/>
            </a:pPr>
            <a:r>
              <a:rPr lang="en-US" sz="3400" dirty="0">
                <a:latin typeface="+mn-lt"/>
              </a:rPr>
              <a:t> 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16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Rubric Indicators</a:t>
            </a:r>
            <a:br>
              <a:rPr lang="en-US" dirty="0">
                <a:latin typeface="Georgia" panose="02040502050405020303" pitchFamily="18" charset="0"/>
              </a:rPr>
            </a:br>
            <a:r>
              <a:rPr lang="en-US" sz="2700" dirty="0">
                <a:solidFill>
                  <a:srgbClr val="FF0000"/>
                </a:solidFill>
                <a:latin typeface="Georgia" panose="02040502050405020303" pitchFamily="18" charset="0"/>
              </a:rPr>
              <a:t>page 15</a:t>
            </a:r>
            <a:endParaRPr lang="en-US" sz="2700" dirty="0">
              <a:latin typeface="Georgia" panose="02040502050405020303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4813" y="1600200"/>
            <a:ext cx="8619344" cy="498048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800" dirty="0">
                <a:latin typeface="Georgia" panose="02040502050405020303" pitchFamily="18" charset="0"/>
              </a:rPr>
              <a:t>Assessment:</a:t>
            </a:r>
          </a:p>
          <a:p>
            <a:pPr marL="0" indent="0">
              <a:buNone/>
            </a:pPr>
            <a:r>
              <a:rPr lang="en-US" sz="8800" dirty="0">
                <a:latin typeface="Georgia" panose="02040502050405020303" pitchFamily="18" charset="0"/>
              </a:rPr>
              <a:t>Use of </a:t>
            </a:r>
            <a:r>
              <a:rPr lang="en-US" sz="8800" u="sng" dirty="0">
                <a:latin typeface="Georgia" panose="02040502050405020303" pitchFamily="18" charset="0"/>
              </a:rPr>
              <a:t>assessments </a:t>
            </a:r>
            <a:r>
              <a:rPr lang="en-US" sz="8800" dirty="0">
                <a:latin typeface="Georgia" panose="02040502050405020303" pitchFamily="18" charset="0"/>
              </a:rPr>
              <a:t>in all aspects of the teaching and learning process.</a:t>
            </a:r>
          </a:p>
          <a:p>
            <a:pPr marL="0" indent="0">
              <a:buNone/>
            </a:pPr>
            <a:endParaRPr lang="en-US" sz="88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8800" dirty="0">
                <a:latin typeface="Georgia" panose="02040502050405020303" pitchFamily="18" charset="0"/>
              </a:rPr>
              <a:t>Descriptors:</a:t>
            </a:r>
          </a:p>
          <a:p>
            <a:pPr fontAlgn="base"/>
            <a:r>
              <a:rPr lang="en-US" sz="8800" b="1" u="sng" dirty="0">
                <a:latin typeface="Georgia" panose="02040502050405020303" pitchFamily="18" charset="0"/>
              </a:rPr>
              <a:t>Formative assessments</a:t>
            </a:r>
            <a:r>
              <a:rPr lang="en-US" sz="8800" dirty="0">
                <a:latin typeface="Georgia" panose="02040502050405020303" pitchFamily="18" charset="0"/>
              </a:rPr>
              <a:t> are clearly aligned to identified standards and cognitive demands.</a:t>
            </a:r>
          </a:p>
          <a:p>
            <a:pPr fontAlgn="base"/>
            <a:r>
              <a:rPr lang="en-US" sz="8800" b="1" u="sng" dirty="0">
                <a:latin typeface="Georgia" panose="02040502050405020303" pitchFamily="18" charset="0"/>
              </a:rPr>
              <a:t>Summative assessments</a:t>
            </a:r>
            <a:r>
              <a:rPr lang="en-US" sz="8800" dirty="0">
                <a:latin typeface="Georgia" panose="02040502050405020303" pitchFamily="18" charset="0"/>
              </a:rPr>
              <a:t> require students to use multiple strategies to demonstrate their understanding of the learning targets and concepts.</a:t>
            </a:r>
          </a:p>
          <a:p>
            <a:pPr marL="0" indent="0">
              <a:buNone/>
            </a:pPr>
            <a:r>
              <a:rPr lang="en-US" sz="8800" dirty="0">
                <a:latin typeface="Georgia" panose="02040502050405020303" pitchFamily="18" charset="0"/>
              </a:rPr>
              <a:t>The teacher:</a:t>
            </a:r>
          </a:p>
          <a:p>
            <a:r>
              <a:rPr lang="en-US" sz="8800" dirty="0">
                <a:latin typeface="Georgia" panose="02040502050405020303" pitchFamily="18" charset="0"/>
              </a:rPr>
              <a:t>Adjusts instruction based on </a:t>
            </a:r>
            <a:r>
              <a:rPr lang="en-US" sz="8800" b="1" u="sng" dirty="0">
                <a:latin typeface="Georgia" panose="02040502050405020303" pitchFamily="18" charset="0"/>
              </a:rPr>
              <a:t>regular checks for understanding</a:t>
            </a:r>
            <a:r>
              <a:rPr lang="en-US" sz="8800" dirty="0">
                <a:latin typeface="Georgia" panose="02040502050405020303" pitchFamily="18" charset="0"/>
              </a:rPr>
              <a:t> that monitor progress.</a:t>
            </a:r>
          </a:p>
          <a:p>
            <a:pPr marL="0" indent="0" fontAlgn="base">
              <a:buNone/>
            </a:pPr>
            <a:r>
              <a:rPr lang="en-US" sz="8800" dirty="0">
                <a:latin typeface="Georgia" panose="02040502050405020303" pitchFamily="18" charset="0"/>
              </a:rPr>
              <a:t>The students:</a:t>
            </a:r>
          </a:p>
          <a:p>
            <a:r>
              <a:rPr lang="en-US" sz="8800" b="1" u="sng" dirty="0">
                <a:latin typeface="Georgia" panose="02040502050405020303" pitchFamily="18" charset="0"/>
              </a:rPr>
              <a:t>Demonstrate understanding</a:t>
            </a:r>
            <a:r>
              <a:rPr lang="en-US" sz="8800" dirty="0">
                <a:latin typeface="Georgia" panose="02040502050405020303" pitchFamily="18" charset="0"/>
              </a:rPr>
              <a:t> through the application of multiple literacy-based strategies to create a sustained writing product.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8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eorgia" panose="02040502050405020303" pitchFamily="18" charset="0"/>
              </a:rPr>
              <a:t>What’s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latin typeface="Georgia" panose="02040502050405020303" pitchFamily="18" charset="0"/>
              </a:rPr>
              <a:t>Rubric Development Process</a:t>
            </a:r>
          </a:p>
          <a:p>
            <a:pPr marL="0" indent="0" algn="ctr">
              <a:buNone/>
            </a:pPr>
            <a:r>
              <a:rPr lang="en-US" dirty="0">
                <a:latin typeface="Georgia" panose="02040502050405020303" pitchFamily="18" charset="0"/>
              </a:rPr>
              <a:t>Field Testing Experiences</a:t>
            </a:r>
          </a:p>
          <a:p>
            <a:pPr marL="0" indent="0" algn="ctr">
              <a:buNone/>
            </a:pPr>
            <a:r>
              <a:rPr lang="en-US" dirty="0">
                <a:latin typeface="Georgia" panose="02040502050405020303" pitchFamily="18" charset="0"/>
              </a:rPr>
              <a:t>Final Revisions</a:t>
            </a:r>
          </a:p>
          <a:p>
            <a:pPr marL="0" indent="0" algn="ctr">
              <a:buNone/>
            </a:pPr>
            <a:r>
              <a:rPr lang="en-US" dirty="0">
                <a:latin typeface="Georgia" panose="02040502050405020303" pitchFamily="18" charset="0"/>
              </a:rPr>
              <a:t>Implications for LDC Training</a:t>
            </a:r>
          </a:p>
          <a:p>
            <a:pPr marL="0" indent="0" algn="ctr">
              <a:buNone/>
            </a:pPr>
            <a:r>
              <a:rPr lang="en-US" dirty="0">
                <a:latin typeface="Georgia" panose="02040502050405020303" pitchFamily="18" charset="0"/>
              </a:rPr>
              <a:t>Training for Administrators</a:t>
            </a:r>
          </a:p>
          <a:p>
            <a:pPr marL="0" indent="0" algn="ctr">
              <a:buNone/>
            </a:pPr>
            <a:r>
              <a:rPr lang="en-US" dirty="0">
                <a:latin typeface="Georgia" panose="02040502050405020303" pitchFamily="18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18639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St.  </a:t>
            </a:r>
            <a:r>
              <a:rPr lang="en-US" dirty="0" err="1">
                <a:latin typeface="Georgia" panose="02040502050405020303" pitchFamily="18" charset="0"/>
              </a:rPr>
              <a:t>Marys</a:t>
            </a:r>
            <a:r>
              <a:rPr lang="en-US" dirty="0">
                <a:latin typeface="Georgia" panose="02040502050405020303" pitchFamily="18" charset="0"/>
              </a:rPr>
              <a:t> Middle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3864482"/>
            <a:ext cx="4800600" cy="14605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Georgia" panose="02040502050405020303" pitchFamily="18" charset="0"/>
              </a:rPr>
              <a:t>Camden County , Georgia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541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" y="1173480"/>
            <a:ext cx="9143999" cy="518160"/>
          </a:xfrm>
        </p:spPr>
        <p:txBody>
          <a:bodyPr>
            <a:normAutofit/>
          </a:bodyPr>
          <a:lstStyle/>
          <a:p>
            <a:pPr algn="ctr"/>
            <a:r>
              <a:rPr lang="en-US" sz="2250" b="1" dirty="0">
                <a:latin typeface="Georgia" panose="02040502050405020303" pitchFamily="18" charset="0"/>
              </a:rPr>
              <a:t>The SREB and SMMS Collaborative partnership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17171" y="1954530"/>
            <a:ext cx="8618219" cy="379476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100" b="1" dirty="0">
                <a:solidFill>
                  <a:schemeClr val="tx1"/>
                </a:solidFill>
                <a:latin typeface="Georgia" panose="02040502050405020303" pitchFamily="18" charset="0"/>
              </a:rPr>
              <a:t>Creation of School Improvement Focus Teams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100" b="1" dirty="0">
                <a:solidFill>
                  <a:schemeClr val="tx1"/>
                </a:solidFill>
                <a:latin typeface="Georgia" panose="02040502050405020303" pitchFamily="18" charset="0"/>
              </a:rPr>
              <a:t>LDC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100" b="1" dirty="0">
                <a:solidFill>
                  <a:schemeClr val="tx1"/>
                </a:solidFill>
                <a:latin typeface="Georgia" panose="02040502050405020303" pitchFamily="18" charset="0"/>
              </a:rPr>
              <a:t>MDC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100" b="1" dirty="0">
                <a:solidFill>
                  <a:schemeClr val="tx1"/>
                </a:solidFill>
                <a:latin typeface="Georgia" panose="02040502050405020303" pitchFamily="18" charset="0"/>
              </a:rPr>
              <a:t>Problem-Based Learning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100" b="1" dirty="0">
                <a:solidFill>
                  <a:schemeClr val="tx1"/>
                </a:solidFill>
                <a:latin typeface="Georgia" panose="02040502050405020303" pitchFamily="18" charset="0"/>
              </a:rPr>
              <a:t>STEM curriculum: Seeking State STEM Certification </a:t>
            </a:r>
          </a:p>
        </p:txBody>
      </p:sp>
    </p:spTree>
    <p:extLst>
      <p:ext uri="{BB962C8B-B14F-4D97-AF65-F5344CB8AC3E}">
        <p14:creationId xmlns:p14="http://schemas.microsoft.com/office/powerpoint/2010/main" val="179493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307" y="902024"/>
            <a:ext cx="6703694" cy="4188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SMMS Before GSE/LDC in ELA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966" y="1370356"/>
            <a:ext cx="8834034" cy="5061441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Teachers: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Focused on a single text with a focus on literary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Assigned mostly shorter response writings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Required persuasive rather than argumentative writing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Based writing on prompts rather than a response to reading</a:t>
            </a:r>
          </a:p>
          <a:p>
            <a:endParaRPr lang="en-US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Students: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Viewed writing as a Language Arts only activity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Read few informational texts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Wrote mostly about literary elements</a:t>
            </a:r>
          </a:p>
          <a:p>
            <a:endParaRPr lang="en-US" dirty="0">
              <a:latin typeface="Georgia" panose="020405020504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61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1" y="59697"/>
            <a:ext cx="8938259" cy="558437"/>
          </a:xfrm>
        </p:spPr>
        <p:txBody>
          <a:bodyPr>
            <a:norm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SMMS Before LDC science/Social studies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1" y="684140"/>
            <a:ext cx="8911525" cy="563916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Teachers: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Wrote lesson plans as a series of activities based on a single text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Assigned a limited number of short writing tasks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Delivered predominantly whole-class instruction, lecture, note taking, testing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Conducted whole-group discussion that focused on Q&amp;A around knowledge and recall of facts</a:t>
            </a:r>
          </a:p>
          <a:p>
            <a:endParaRPr lang="en-US" sz="1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Students: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Sat in rows and completed individual seatwork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Engaged in learning activities based on text questions and responding to teacher questions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Became  passive learners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Responded only to the teacher’s questions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Completed few, if any written work in content area classes</a:t>
            </a:r>
            <a:endParaRPr lang="en-US" sz="1800" strike="sngStrike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Participated in limited classroom discussions</a:t>
            </a:r>
          </a:p>
          <a:p>
            <a:endParaRPr lang="en-US" sz="1800" dirty="0">
              <a:latin typeface="Georgia" panose="02040502050405020303" pitchFamily="18" charset="0"/>
            </a:endParaRPr>
          </a:p>
          <a:p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71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2178" y="125730"/>
            <a:ext cx="5781821" cy="1143000"/>
          </a:xfrm>
        </p:spPr>
        <p:txBody>
          <a:bodyPr>
            <a:normAutofit fontScale="90000"/>
          </a:bodyPr>
          <a:lstStyle/>
          <a:p>
            <a:r>
              <a:rPr lang="en-US" sz="3300" dirty="0">
                <a:latin typeface="Georgia" panose="02040502050405020303" pitchFamily="18" charset="0"/>
              </a:rPr>
              <a:t>LDC:   </a:t>
            </a:r>
            <a:br>
              <a:rPr lang="en-US" sz="3300" dirty="0">
                <a:latin typeface="Georgia" panose="02040502050405020303" pitchFamily="18" charset="0"/>
              </a:rPr>
            </a:br>
            <a:r>
              <a:rPr lang="en-US" sz="3300" dirty="0">
                <a:latin typeface="Georgia" panose="02040502050405020303" pitchFamily="18" charset="0"/>
              </a:rPr>
              <a:t>Literacy Design Collaborative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62179" y="1939051"/>
            <a:ext cx="5781821" cy="3060701"/>
          </a:xfrm>
        </p:spPr>
        <p:txBody>
          <a:bodyPr>
            <a:normAutofit lnSpcReduction="10000"/>
          </a:bodyPr>
          <a:lstStyle/>
          <a:p>
            <a:r>
              <a:rPr lang="en-US" sz="2700" dirty="0">
                <a:latin typeface="Georgia" panose="02040502050405020303" pitchFamily="18" charset="0"/>
              </a:rPr>
              <a:t>Training and Coach-embedded classroom visits:</a:t>
            </a:r>
          </a:p>
          <a:p>
            <a:r>
              <a:rPr lang="en-US" sz="2700" dirty="0">
                <a:latin typeface="Georgia" panose="02040502050405020303" pitchFamily="18" charset="0"/>
              </a:rPr>
              <a:t>Year 1: ELA Teachers</a:t>
            </a:r>
          </a:p>
          <a:p>
            <a:r>
              <a:rPr lang="en-US" sz="2700" dirty="0">
                <a:latin typeface="Georgia" panose="02040502050405020303" pitchFamily="18" charset="0"/>
              </a:rPr>
              <a:t>Year 2: Science, Social Studies Teachers, Sp. Ed. Teachers</a:t>
            </a:r>
          </a:p>
          <a:p>
            <a:r>
              <a:rPr lang="en-US" sz="2700" dirty="0">
                <a:latin typeface="Georgia" panose="02040502050405020303" pitchFamily="18" charset="0"/>
              </a:rPr>
              <a:t>Year 3: LDC embedded in PBL and STEM units</a:t>
            </a:r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76" r="26076"/>
          <a:stretch>
            <a:fillRect/>
          </a:stretch>
        </p:blipFill>
        <p:spPr>
          <a:xfrm>
            <a:off x="203670" y="1268729"/>
            <a:ext cx="3158508" cy="4401345"/>
          </a:xfrm>
        </p:spPr>
      </p:pic>
    </p:spTree>
    <p:extLst>
      <p:ext uri="{BB962C8B-B14F-4D97-AF65-F5344CB8AC3E}">
        <p14:creationId xmlns:p14="http://schemas.microsoft.com/office/powerpoint/2010/main" val="5353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0759" y="185766"/>
            <a:ext cx="4800601" cy="440872"/>
          </a:xfrm>
        </p:spPr>
        <p:txBody>
          <a:bodyPr>
            <a:normAutofit fontScale="90000"/>
          </a:bodyPr>
          <a:lstStyle/>
          <a:p>
            <a:r>
              <a:rPr lang="en-US" dirty="0"/>
              <a:t>SMMS After GSE/LDC: ELA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8968" y="626638"/>
            <a:ext cx="8865031" cy="5681171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Teachers: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Design scaffolded learning modules based on writing as a response to reading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Generate writing prompts that address paired and multiple texts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Build activities that foster independent learning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Create structured paired or group activities allowing more time to focus on individual student needs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Develop lessons required meaningful questioning and discussion (such as Socratic seminar)</a:t>
            </a:r>
          </a:p>
          <a:p>
            <a:endParaRPr lang="en-US" sz="1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Students: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Work in collaborative teams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Engage in active learning activities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Respond to informational texts in both argumentative and expository formats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Engage in independent learning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Create authentic written work in response to authentic texts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Engage in meaningful discussions about their work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29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468" y="13921"/>
            <a:ext cx="8689512" cy="58782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SMMS After LDC: Science/Social Studies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468" y="601751"/>
            <a:ext cx="8689512" cy="5752554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Teachers: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Design scaffolded learning modules to build on students’ understanding of reading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Generate writing prompts that are authentic to the content area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Build in activities that foster independent learning and exploration of content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Assign more complex informational texts and are less reliant on course textbooks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Create structured paired or group activities, allowing more time to focus on individual student needs</a:t>
            </a:r>
          </a:p>
          <a:p>
            <a:endParaRPr lang="en-US" sz="1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Students: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Work in collaborative teams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Engage in active learning activities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Become independent learners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Take greater responsibility for their learning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Create authentic written work in the subject area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Engage in meaningful discussions about content centered around student work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56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aytime Graphic Resources Test 1">
  <a:themeElements>
    <a:clrScheme name="Custom 33">
      <a:dk1>
        <a:srgbClr val="5D5040"/>
      </a:dk1>
      <a:lt1>
        <a:sysClr val="window" lastClr="FFFFFF"/>
      </a:lt1>
      <a:dk2>
        <a:srgbClr val="2758BC"/>
      </a:dk2>
      <a:lt2>
        <a:srgbClr val="FFFFFF"/>
      </a:lt2>
      <a:accent1>
        <a:srgbClr val="6AAD3C"/>
      </a:accent1>
      <a:accent2>
        <a:srgbClr val="2758BC"/>
      </a:accent2>
      <a:accent3>
        <a:srgbClr val="2758BC"/>
      </a:accent3>
      <a:accent4>
        <a:srgbClr val="7C6A55"/>
      </a:accent4>
      <a:accent5>
        <a:srgbClr val="ACA095"/>
      </a:accent5>
      <a:accent6>
        <a:srgbClr val="5D5040"/>
      </a:accent6>
      <a:hlink>
        <a:srgbClr val="5D5040"/>
      </a:hlink>
      <a:folHlink>
        <a:srgbClr val="2758B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stom 23">
      <a:dk1>
        <a:srgbClr val="5D5040"/>
      </a:dk1>
      <a:lt1>
        <a:sysClr val="window" lastClr="FFFFFF"/>
      </a:lt1>
      <a:dk2>
        <a:srgbClr val="005694"/>
      </a:dk2>
      <a:lt2>
        <a:srgbClr val="FFFFFF"/>
      </a:lt2>
      <a:accent1>
        <a:srgbClr val="5C8727"/>
      </a:accent1>
      <a:accent2>
        <a:srgbClr val="005694"/>
      </a:accent2>
      <a:accent3>
        <a:srgbClr val="008BB0"/>
      </a:accent3>
      <a:accent4>
        <a:srgbClr val="7C6A55"/>
      </a:accent4>
      <a:accent5>
        <a:srgbClr val="ACA095"/>
      </a:accent5>
      <a:accent6>
        <a:srgbClr val="5D5040"/>
      </a:accent6>
      <a:hlink>
        <a:srgbClr val="5D5040"/>
      </a:hlink>
      <a:folHlink>
        <a:srgbClr val="00569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Custom 23">
      <a:dk1>
        <a:srgbClr val="5D5040"/>
      </a:dk1>
      <a:lt1>
        <a:sysClr val="window" lastClr="FFFFFF"/>
      </a:lt1>
      <a:dk2>
        <a:srgbClr val="005694"/>
      </a:dk2>
      <a:lt2>
        <a:srgbClr val="FFFFFF"/>
      </a:lt2>
      <a:accent1>
        <a:srgbClr val="5C8727"/>
      </a:accent1>
      <a:accent2>
        <a:srgbClr val="005694"/>
      </a:accent2>
      <a:accent3>
        <a:srgbClr val="008BB0"/>
      </a:accent3>
      <a:accent4>
        <a:srgbClr val="7C6A55"/>
      </a:accent4>
      <a:accent5>
        <a:srgbClr val="ACA095"/>
      </a:accent5>
      <a:accent6>
        <a:srgbClr val="5D5040"/>
      </a:accent6>
      <a:hlink>
        <a:srgbClr val="5D5040"/>
      </a:hlink>
      <a:folHlink>
        <a:srgbClr val="00569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ame_x0020_of_x0020_File xmlns="e5a604ce-8461-44d4-bfb8-ab47216a95e5">SREB Daytime Graphics Resources, Blue and Green</Name_x0020_of_x0020_File>
    <Page_x0020_to_x0020_Post_x0020_On xmlns="e5a604ce-8461-44d4-bfb8-ab47216a95e5">Presentations and PowerPoints</Page_x0020_to_x0020_Post_x0020_On>
    <_x0032_nd_x0020_Page_x0020_to_x0020_Post_x0020_On xmlns="e5a604ce-8461-44d4-bfb8-ab47216a95e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856AA99B39D542B8D09FC0AA340818" ma:contentTypeVersion="3" ma:contentTypeDescription="Create a new document." ma:contentTypeScope="" ma:versionID="d1625e905e2077576771890991d42a33">
  <xsd:schema xmlns:xsd="http://www.w3.org/2001/XMLSchema" xmlns:xs="http://www.w3.org/2001/XMLSchema" xmlns:p="http://schemas.microsoft.com/office/2006/metadata/properties" xmlns:ns2="e5a604ce-8461-44d4-bfb8-ab47216a95e5" targetNamespace="http://schemas.microsoft.com/office/2006/metadata/properties" ma:root="true" ma:fieldsID="b7432525bf2d94de08229ce6b520ef3b" ns2:_="">
    <xsd:import namespace="e5a604ce-8461-44d4-bfb8-ab47216a95e5"/>
    <xsd:element name="properties">
      <xsd:complexType>
        <xsd:sequence>
          <xsd:element name="documentManagement">
            <xsd:complexType>
              <xsd:all>
                <xsd:element ref="ns2:Name_x0020_of_x0020_File" minOccurs="0"/>
                <xsd:element ref="ns2:Page_x0020_to_x0020_Post_x0020_On" minOccurs="0"/>
                <xsd:element ref="ns2:_x0032_nd_x0020_Page_x0020_to_x0020_Post_x0020_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a604ce-8461-44d4-bfb8-ab47216a95e5" elementFormDefault="qualified">
    <xsd:import namespace="http://schemas.microsoft.com/office/2006/documentManagement/types"/>
    <xsd:import namespace="http://schemas.microsoft.com/office/infopath/2007/PartnerControls"/>
    <xsd:element name="Name_x0020_of_x0020_File" ma:index="8" nillable="true" ma:displayName="Name of File" ma:internalName="Name_x0020_of_x0020_File">
      <xsd:simpleType>
        <xsd:restriction base="dms:Text">
          <xsd:maxLength value="255"/>
        </xsd:restriction>
      </xsd:simpleType>
    </xsd:element>
    <xsd:element name="Page_x0020_to_x0020_Post_x0020_On" ma:index="9" nillable="true" ma:displayName="Page to Post On" ma:internalName="Page_x0020_to_x0020_Post_x0020_On">
      <xsd:simpleType>
        <xsd:restriction base="dms:Text">
          <xsd:maxLength value="255"/>
        </xsd:restriction>
      </xsd:simpleType>
    </xsd:element>
    <xsd:element name="_x0032_nd_x0020_Page_x0020_to_x0020_Post_x0020_On" ma:index="10" nillable="true" ma:displayName="2nd Page to Post On" ma:internalName="_x0032_nd_x0020_Page_x0020_to_x0020_Post_x0020_O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C4EBE7-2290-4182-9374-C149B29F8892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e5a604ce-8461-44d4-bfb8-ab47216a95e5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B0DEECE-88B6-4676-8579-6909769561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612850-F177-4B65-A65C-E9839BB1E4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a604ce-8461-44d4-bfb8-ab47216a95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Daytime Graphic Resources Test 1.thmx</Template>
  <TotalTime>1624</TotalTime>
  <Words>1551</Words>
  <Application>Microsoft Office PowerPoint</Application>
  <PresentationFormat>On-screen Show (4:3)</PresentationFormat>
  <Paragraphs>340</Paragraphs>
  <Slides>26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Georgia</vt:lpstr>
      <vt:lpstr>Times New Roman</vt:lpstr>
      <vt:lpstr>Wingdings</vt:lpstr>
      <vt:lpstr>Daytime Graphic Resources Test 1</vt:lpstr>
      <vt:lpstr> Leading and Observing for  Instructional Shifts in Literacy </vt:lpstr>
      <vt:lpstr>Goals of LDC</vt:lpstr>
      <vt:lpstr>St.  Marys Middle School</vt:lpstr>
      <vt:lpstr>The SREB and SMMS Collaborative partnership</vt:lpstr>
      <vt:lpstr>SMMS Before GSE/LDC in ELA</vt:lpstr>
      <vt:lpstr>SMMS Before LDC science/Social studies</vt:lpstr>
      <vt:lpstr>LDC:    Literacy Design Collaborative </vt:lpstr>
      <vt:lpstr>SMMS After GSE/LDC: ELA</vt:lpstr>
      <vt:lpstr>SMMS After LDC: Science/Social Studies</vt:lpstr>
      <vt:lpstr>Georgia Milestones EOG Comparisons: Percentage Students Proficient and Distinguished  2015 to 2016</vt:lpstr>
      <vt:lpstr>How do you know it’s working? </vt:lpstr>
      <vt:lpstr>3 Questions you expect teachers to answer when they teach a lesson:</vt:lpstr>
      <vt:lpstr>How do teachers move…</vt:lpstr>
      <vt:lpstr>How do students move…</vt:lpstr>
      <vt:lpstr>Essential Behaviors When Using LDC</vt:lpstr>
      <vt:lpstr>Powerful Practices:  A Primer for School Leaders</vt:lpstr>
      <vt:lpstr>PowerPoint Presentation</vt:lpstr>
      <vt:lpstr>Powerful Practices:  A Primer for School Leaders</vt:lpstr>
      <vt:lpstr> Rubric for LDC Powerful Practices </vt:lpstr>
      <vt:lpstr>Rubric Indicators page 13</vt:lpstr>
      <vt:lpstr>Rubric Indicators page 13</vt:lpstr>
      <vt:lpstr>Rubric Indicators page 13</vt:lpstr>
      <vt:lpstr>Rubric Indicators page 14</vt:lpstr>
      <vt:lpstr>Rubric Indicators page 14</vt:lpstr>
      <vt:lpstr>Rubric Indicators page 15</vt:lpstr>
      <vt:lpstr>What’s Next?</vt:lpstr>
    </vt:vector>
  </TitlesOfParts>
  <Company>Peak Seven Marketing Solutions,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SREB Daytime Graphic Resources</dc:title>
  <dc:creator>Tracey Smith</dc:creator>
  <cp:lastModifiedBy>George Johnson</cp:lastModifiedBy>
  <cp:revision>57</cp:revision>
  <dcterms:created xsi:type="dcterms:W3CDTF">2013-09-07T16:36:14Z</dcterms:created>
  <dcterms:modified xsi:type="dcterms:W3CDTF">2017-04-04T14:41:24Z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0x0101000B856AA99B39D542B8D09FC0AA340818</vt:lpwstr>
  </property>
  <property fmtid="{D5CDD505-2E9C-101B-9397-08002B2CF9AE}" pid="3" name="Order">
    <vt:r8>5700</vt:r8>
  </property>
</Properties>
</file>