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9" r:id="rId4"/>
    <p:sldId id="265" r:id="rId5"/>
    <p:sldId id="258" r:id="rId6"/>
    <p:sldId id="260" r:id="rId7"/>
    <p:sldId id="270" r:id="rId8"/>
    <p:sldId id="261" r:id="rId9"/>
    <p:sldId id="272" r:id="rId10"/>
    <p:sldId id="273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01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71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935296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6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983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98316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7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929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9280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8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8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3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7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49847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822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4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8894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5622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67189"/>
            <a:ext cx="5486400" cy="4877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5815654"/>
            <a:ext cx="4517136" cy="6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8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59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7039C-0420-C342-8BB6-217C5EA826BF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599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59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47F4C-2D91-444A-8979-21F1901B5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1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41820"/>
            <a:ext cx="8229600" cy="390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BE0525"/>
              </a:solidFill>
              <a:latin typeface="Arial Black" panose="020B0A04020102020204" pitchFamily="34" charset="0"/>
            </a:endParaRPr>
          </a:p>
          <a:p>
            <a:pPr algn="r"/>
            <a:endParaRPr lang="en-US" sz="2000" dirty="0" smtClean="0">
              <a:latin typeface="Arial Black" panose="020B0A040201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793985"/>
            <a:ext cx="8001000" cy="2725070"/>
          </a:xfrm>
        </p:spPr>
        <p:txBody>
          <a:bodyPr>
            <a:normAutofit/>
          </a:bodyPr>
          <a:lstStyle/>
          <a:p>
            <a:r>
              <a:rPr lang="en-US" b="1" dirty="0" smtClean="0"/>
              <a:t>Developing a Mass Casualty Simulation with Limited Space, Resources, and Personnel</a:t>
            </a:r>
            <a:endParaRPr lang="en-US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35671" y="3886200"/>
            <a:ext cx="845113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Michele </a:t>
            </a:r>
            <a:r>
              <a:rPr lang="en-US" dirty="0">
                <a:latin typeface="Arial Black" panose="020B0A04020102020204" pitchFamily="34" charset="0"/>
              </a:rPr>
              <a:t>Montgomery PhD, </a:t>
            </a:r>
            <a:r>
              <a:rPr lang="en-US" dirty="0" smtClean="0">
                <a:latin typeface="Arial Black" panose="020B0A04020102020204" pitchFamily="34" charset="0"/>
              </a:rPr>
              <a:t>MPH, RN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1"/>
            <a:ext cx="8229600" cy="1143000"/>
          </a:xfrm>
        </p:spPr>
        <p:txBody>
          <a:bodyPr/>
          <a:lstStyle/>
          <a:p>
            <a:r>
              <a:rPr lang="en-US" dirty="0" smtClean="0"/>
              <a:t>Evaluation-Continued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9939" y="1168924"/>
            <a:ext cx="8568964" cy="4223207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 smtClean="0"/>
              <a:t>86% responded it was effective in helping them identify the different roles utilized in mass casualty events</a:t>
            </a:r>
            <a:endParaRPr lang="en-US" dirty="0" smtClean="0"/>
          </a:p>
          <a:p>
            <a:pPr lvl="1"/>
            <a:r>
              <a:rPr lang="en-US" dirty="0" smtClean="0"/>
              <a:t>81% </a:t>
            </a:r>
            <a:r>
              <a:rPr lang="en-US" dirty="0" smtClean="0"/>
              <a:t>responded </a:t>
            </a:r>
            <a:r>
              <a:rPr lang="en-US" dirty="0" smtClean="0"/>
              <a:t>it was effective in helping them learn the criteria for reach of the basic disaster triage levels</a:t>
            </a:r>
            <a:endParaRPr lang="en-US" dirty="0" smtClean="0"/>
          </a:p>
          <a:p>
            <a:pPr lvl="1"/>
            <a:r>
              <a:rPr lang="en-US" dirty="0" smtClean="0"/>
              <a:t>56% responded the simulation was effective in helping them identify the legal and ethical issues regarding the role of the nurse during a mass casualty event</a:t>
            </a:r>
          </a:p>
          <a:p>
            <a:pPr lvl="1"/>
            <a:r>
              <a:rPr lang="en-US" dirty="0" smtClean="0"/>
              <a:t>78% said it was effective in helping them identify nursing interventions in </a:t>
            </a:r>
            <a:r>
              <a:rPr lang="en-US" smtClean="0"/>
              <a:t>treating victims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44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1054" y="364959"/>
            <a:ext cx="3597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Questions????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9" y="1134400"/>
            <a:ext cx="6418063" cy="42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Background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6499" y="1417638"/>
            <a:ext cx="8540685" cy="3936787"/>
          </a:xfrm>
        </p:spPr>
        <p:txBody>
          <a:bodyPr>
            <a:normAutofit/>
          </a:bodyPr>
          <a:lstStyle/>
          <a:p>
            <a:r>
              <a:rPr lang="en-US" dirty="0"/>
              <a:t>Incidence of mass casualty events is on the rise.</a:t>
            </a:r>
          </a:p>
          <a:p>
            <a:r>
              <a:rPr lang="en-US" dirty="0"/>
              <a:t>Nurses lack knowledge, skills and training in mass casualty preparedness and response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Nurses need to shift focus from individual care to population-focused care.</a:t>
            </a:r>
          </a:p>
          <a:p>
            <a:r>
              <a:rPr lang="en-US" dirty="0" smtClean="0"/>
              <a:t>Simulation allows students to gain knowledge and skills in a safe environment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AutoShape 2" descr="Image result for questioning emoj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questioning emoj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6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96" y="91911"/>
            <a:ext cx="8229600" cy="1143000"/>
          </a:xfrm>
        </p:spPr>
        <p:txBody>
          <a:bodyPr/>
          <a:lstStyle/>
          <a:p>
            <a:r>
              <a:rPr lang="en-US" dirty="0" smtClean="0"/>
              <a:t>Goals of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24" y="1036948"/>
            <a:ext cx="8672660" cy="437403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dirty="0" smtClean="0"/>
              <a:t>The simulation was designed to increase students’ ability to: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Identify the different roles utilized in disasters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Explain the criteria for each of the basic mass casualty triage levels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Discuss the possible long-term effects of a mass-casualty event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Identify the legal and ethical issues regarding the role of the nurse in mass casualty management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Identify nursing interventions in treating victims from mass casualty events using limited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7227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Location of the Program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946" y="1008668"/>
            <a:ext cx="5478258" cy="3932499"/>
          </a:xfrm>
        </p:spPr>
        <p:txBody>
          <a:bodyPr>
            <a:normAutofit/>
          </a:bodyPr>
          <a:lstStyle/>
          <a:p>
            <a:r>
              <a:rPr lang="en-US" dirty="0" smtClean="0"/>
              <a:t>The University of Alabama Capstone College of Nursing.</a:t>
            </a:r>
          </a:p>
          <a:p>
            <a:r>
              <a:rPr lang="en-US" dirty="0" smtClean="0"/>
              <a:t>The interior and exterior of the building was utilized.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11" y="857839"/>
            <a:ext cx="1788091" cy="268929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8" y="1980939"/>
            <a:ext cx="1954393" cy="2605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8" y="3123612"/>
            <a:ext cx="2123313" cy="283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73" y="2809188"/>
            <a:ext cx="2010463" cy="26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Participants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300899"/>
            <a:ext cx="8300301" cy="4074665"/>
          </a:xfrm>
        </p:spPr>
        <p:txBody>
          <a:bodyPr>
            <a:normAutofit/>
          </a:bodyPr>
          <a:lstStyle/>
          <a:p>
            <a:r>
              <a:rPr lang="en-US" dirty="0" smtClean="0"/>
              <a:t>Senior-level Nursing students (first responders)</a:t>
            </a:r>
          </a:p>
          <a:p>
            <a:r>
              <a:rPr lang="en-US" dirty="0" smtClean="0"/>
              <a:t>Second-semester Fundamentals students (victims)</a:t>
            </a:r>
          </a:p>
          <a:p>
            <a:r>
              <a:rPr lang="en-US" dirty="0" smtClean="0"/>
              <a:t>HOSA students (victims)</a:t>
            </a:r>
          </a:p>
          <a:p>
            <a:r>
              <a:rPr lang="en-US" dirty="0" smtClean="0"/>
              <a:t>Faculty and staff (bystanders, news </a:t>
            </a:r>
            <a:r>
              <a:rPr lang="en-US" dirty="0" smtClean="0"/>
              <a:t>reporters</a:t>
            </a:r>
            <a:r>
              <a:rPr lang="en-US" dirty="0" smtClean="0"/>
              <a:t>, police)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03"/>
            <a:ext cx="8229600" cy="1143000"/>
          </a:xfrm>
        </p:spPr>
        <p:txBody>
          <a:bodyPr/>
          <a:lstStyle/>
          <a:p>
            <a:r>
              <a:rPr lang="en-US" dirty="0" smtClean="0"/>
              <a:t>Description of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238" y="1613140"/>
            <a:ext cx="7872792" cy="367485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9" y="1225484"/>
            <a:ext cx="2513422" cy="3351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63" y="3115114"/>
            <a:ext cx="2716098" cy="2172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34" y="1024342"/>
            <a:ext cx="3782566" cy="252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03"/>
            <a:ext cx="8229600" cy="1143000"/>
          </a:xfrm>
        </p:spPr>
        <p:txBody>
          <a:bodyPr/>
          <a:lstStyle/>
          <a:p>
            <a:r>
              <a:rPr lang="en-US" dirty="0" smtClean="0"/>
              <a:t>Description of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238" y="1613140"/>
            <a:ext cx="7872792" cy="367485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2108"/>
            <a:ext cx="2451498" cy="3671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98" y="2787978"/>
            <a:ext cx="2089216" cy="2785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6555"/>
            <a:ext cx="2936758" cy="1960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61" y="3214540"/>
            <a:ext cx="3122054" cy="20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1"/>
            <a:ext cx="8229600" cy="1143000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9939" y="1168924"/>
            <a:ext cx="8568964" cy="422320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Online survey administered to measure effectiveness</a:t>
            </a:r>
          </a:p>
          <a:p>
            <a:pPr lvl="1"/>
            <a:r>
              <a:rPr lang="en-US" dirty="0" smtClean="0"/>
              <a:t>58% responded </a:t>
            </a:r>
            <a:r>
              <a:rPr lang="en-US" dirty="0" smtClean="0"/>
              <a:t>they agree or strongly agree the simulation </a:t>
            </a:r>
            <a:r>
              <a:rPr lang="en-US" dirty="0" smtClean="0"/>
              <a:t>increased </a:t>
            </a:r>
            <a:r>
              <a:rPr lang="en-US" dirty="0" smtClean="0"/>
              <a:t>confidence to provide competent care</a:t>
            </a:r>
          </a:p>
          <a:p>
            <a:pPr lvl="1"/>
            <a:r>
              <a:rPr lang="en-US" dirty="0" smtClean="0"/>
              <a:t>65% said it was challenging and stimulated their learning</a:t>
            </a:r>
            <a:endParaRPr lang="en-US" dirty="0" smtClean="0"/>
          </a:p>
          <a:p>
            <a:pPr lvl="1"/>
            <a:r>
              <a:rPr lang="en-US" dirty="0" smtClean="0"/>
              <a:t>70% responded it helped them learn the didactic material</a:t>
            </a:r>
          </a:p>
          <a:p>
            <a:pPr lvl="1"/>
            <a:r>
              <a:rPr lang="en-US" dirty="0" smtClean="0"/>
              <a:t>79% responded the difficulty of the simulation was appropriate for the coursework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85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1"/>
            <a:ext cx="8229600" cy="1143000"/>
          </a:xfrm>
        </p:spPr>
        <p:txBody>
          <a:bodyPr/>
          <a:lstStyle/>
          <a:p>
            <a:r>
              <a:rPr lang="en-US" dirty="0" smtClean="0"/>
              <a:t>Evaluation-Continued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9939" y="1168924"/>
            <a:ext cx="8568964" cy="4223207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64% agreed or strongly agreed the simulation helped them to meet clinical expectations when caring for real patients</a:t>
            </a:r>
            <a:endParaRPr lang="en-US" dirty="0" smtClean="0"/>
          </a:p>
          <a:p>
            <a:pPr lvl="1"/>
            <a:r>
              <a:rPr lang="en-US" dirty="0" smtClean="0"/>
              <a:t>72% </a:t>
            </a:r>
            <a:r>
              <a:rPr lang="en-US" dirty="0" smtClean="0"/>
              <a:t>responded </a:t>
            </a:r>
            <a:r>
              <a:rPr lang="en-US" dirty="0" smtClean="0"/>
              <a:t>their learning expectations were met in this simulation</a:t>
            </a:r>
            <a:endParaRPr lang="en-US" dirty="0" smtClean="0"/>
          </a:p>
          <a:p>
            <a:pPr lvl="1"/>
            <a:r>
              <a:rPr lang="en-US" dirty="0" smtClean="0"/>
              <a:t>67% responded the simulation allowed them to model a professional role in a realistic manner</a:t>
            </a:r>
          </a:p>
          <a:p>
            <a:pPr lvl="1"/>
            <a:r>
              <a:rPr lang="en-US" dirty="0" smtClean="0"/>
              <a:t>80% responded the debriefing helped them to understand the clinical decision-making necessary for this experience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02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7287</TotalTime>
  <Words>401</Words>
  <Application>Microsoft Office PowerPoint</Application>
  <PresentationFormat>On-screen Show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Office Theme</vt:lpstr>
      <vt:lpstr>Developing a Mass Casualty Simulation with Limited Space, Resources, and Personnel</vt:lpstr>
      <vt:lpstr>Background</vt:lpstr>
      <vt:lpstr>Goals of Simulation</vt:lpstr>
      <vt:lpstr>Location of the Program</vt:lpstr>
      <vt:lpstr>Participants</vt:lpstr>
      <vt:lpstr>Description of Simulation</vt:lpstr>
      <vt:lpstr>Description of Simulation</vt:lpstr>
      <vt:lpstr>Evaluation</vt:lpstr>
      <vt:lpstr>Evaluation-Continued</vt:lpstr>
      <vt:lpstr>Evaluation-Continued</vt:lpstr>
      <vt:lpstr>PowerPoint Presentation</vt:lpstr>
    </vt:vector>
  </TitlesOfParts>
  <Company>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Shinholster</dc:creator>
  <cp:lastModifiedBy>Montgomery, Michele</cp:lastModifiedBy>
  <cp:revision>52</cp:revision>
  <dcterms:created xsi:type="dcterms:W3CDTF">2015-08-27T16:44:52Z</dcterms:created>
  <dcterms:modified xsi:type="dcterms:W3CDTF">2018-10-25T21:48:31Z</dcterms:modified>
</cp:coreProperties>
</file>