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  <p:sldMasterId id="2147484158" r:id="rId2"/>
    <p:sldMasterId id="2147484160" r:id="rId3"/>
  </p:sldMasterIdLst>
  <p:notesMasterIdLst>
    <p:notesMasterId r:id="rId20"/>
  </p:notesMasterIdLst>
  <p:handoutMasterIdLst>
    <p:handoutMasterId r:id="rId21"/>
  </p:handoutMasterIdLst>
  <p:sldIdLst>
    <p:sldId id="341" r:id="rId4"/>
    <p:sldId id="308" r:id="rId5"/>
    <p:sldId id="312" r:id="rId6"/>
    <p:sldId id="259" r:id="rId7"/>
    <p:sldId id="316" r:id="rId8"/>
    <p:sldId id="288" r:id="rId9"/>
    <p:sldId id="300" r:id="rId10"/>
    <p:sldId id="318" r:id="rId11"/>
    <p:sldId id="322" r:id="rId12"/>
    <p:sldId id="323" r:id="rId13"/>
    <p:sldId id="342" r:id="rId14"/>
    <p:sldId id="343" r:id="rId15"/>
    <p:sldId id="267" r:id="rId16"/>
    <p:sldId id="291" r:id="rId17"/>
    <p:sldId id="339" r:id="rId18"/>
    <p:sldId id="317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3" autoAdjust="0"/>
    <p:restoredTop sz="94624" autoAdjust="0"/>
  </p:normalViewPr>
  <p:slideViewPr>
    <p:cSldViewPr>
      <p:cViewPr varScale="1">
        <p:scale>
          <a:sx n="104" d="100"/>
          <a:sy n="104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BFF0-6006-4511-9119-2DFAA21BF2B0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18C4C-BFEE-4EC6-8571-D397CAAD7E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1FFCB1-C9A8-4B63-ADE3-69FD9FED635B}" type="datetimeFigureOut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CC8902-11BC-4AB0-B4DF-0EC2B3732B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C8902-11BC-4AB0-B4DF-0EC2B3732B7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BEE9-C133-46E4-8F9D-1F6C126C1E2D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3980-8E98-45C0-B701-A0E5A8713144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E2DC-FEC0-4665-9C57-FE66852F7874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19DE-613F-4374-8364-B46D9C9881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19DE-613F-4374-8364-B46D9C9881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38C5-637B-428D-A7B1-A1A3CA580117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A1A3D-0FBC-41F6-9575-CD636877DD07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C19DE-613F-4374-8364-B46D9C9881E4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F676-5B2D-447B-83A1-BA31292337C3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DC80-9A12-4360-BF88-744CF34B9966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83C3-DE95-4C39-9165-8A3D7DD40E49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99F2-0EF7-463B-AFEC-C84C1BCF5549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2F0C-12E7-40A6-BA10-AB874469084A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ACC4-2E7A-4437-92A8-87B8C1C94B0B}" type="datetime1">
              <a:rPr lang="en-US" smtClean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9541-00D0-4AA5-869E-CA4B13E6AF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ACC4-2E7A-4437-92A8-87B8C1C94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9541-00D0-4AA5-869E-CA4B13E6A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ACC4-2E7A-4437-92A8-87B8C1C94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9541-00D0-4AA5-869E-CA4B13E6A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heeo.org/projects/state-authorization-postsecondary-education" TargetMode="External"/><Relationship Id="rId5" Type="http://schemas.openxmlformats.org/officeDocument/2006/relationships/hyperlink" Target="http://wcet.wiche.edu/initiatives/state-authorization-network" TargetMode="External"/><Relationship Id="rId4" Type="http://schemas.openxmlformats.org/officeDocument/2006/relationships/hyperlink" Target="http://www.nc-sara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c-sara.or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A9541-00D0-4AA5-869E-CA4B13E6AFF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7198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76800"/>
            <a:ext cx="9144000" cy="2209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79264" y="0"/>
            <a:ext cx="4343400" cy="47647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State Authorization</a:t>
            </a:r>
            <a:br>
              <a:rPr lang="en-US" sz="2400" dirty="0"/>
            </a:br>
            <a:r>
              <a:rPr lang="en-US" sz="2400" dirty="0"/>
              <a:t>Reciprocity Agreement for </a:t>
            </a:r>
            <a:br>
              <a:rPr lang="en-US" sz="2400" dirty="0"/>
            </a:br>
            <a:r>
              <a:rPr lang="en-US" sz="2400" dirty="0"/>
              <a:t>Distance Education</a:t>
            </a:r>
          </a:p>
        </p:txBody>
      </p:sp>
      <p:sp>
        <p:nvSpPr>
          <p:cNvPr id="7" name="Parallelogram 6"/>
          <p:cNvSpPr/>
          <p:nvPr/>
        </p:nvSpPr>
        <p:spPr>
          <a:xfrm rot="18088864">
            <a:off x="760413" y="1432054"/>
            <a:ext cx="2567943" cy="6391150"/>
          </a:xfrm>
          <a:custGeom>
            <a:avLst/>
            <a:gdLst>
              <a:gd name="connsiteX0" fmla="*/ 0 w 2510642"/>
              <a:gd name="connsiteY0" fmla="*/ 6484727 h 6484727"/>
              <a:gd name="connsiteX1" fmla="*/ 636649 w 2510642"/>
              <a:gd name="connsiteY1" fmla="*/ 0 h 6484727"/>
              <a:gd name="connsiteX2" fmla="*/ 2510642 w 2510642"/>
              <a:gd name="connsiteY2" fmla="*/ 0 h 6484727"/>
              <a:gd name="connsiteX3" fmla="*/ 1873993 w 2510642"/>
              <a:gd name="connsiteY3" fmla="*/ 6484727 h 6484727"/>
              <a:gd name="connsiteX4" fmla="*/ 0 w 2510642"/>
              <a:gd name="connsiteY4" fmla="*/ 6484727 h 6484727"/>
              <a:gd name="connsiteX0" fmla="*/ 0 w 2510642"/>
              <a:gd name="connsiteY0" fmla="*/ 6484727 h 6484727"/>
              <a:gd name="connsiteX1" fmla="*/ 510698 w 2510642"/>
              <a:gd name="connsiteY1" fmla="*/ 1335193 h 6484727"/>
              <a:gd name="connsiteX2" fmla="*/ 2510642 w 2510642"/>
              <a:gd name="connsiteY2" fmla="*/ 0 h 6484727"/>
              <a:gd name="connsiteX3" fmla="*/ 1873993 w 2510642"/>
              <a:gd name="connsiteY3" fmla="*/ 6484727 h 6484727"/>
              <a:gd name="connsiteX4" fmla="*/ 0 w 2510642"/>
              <a:gd name="connsiteY4" fmla="*/ 6484727 h 6484727"/>
              <a:gd name="connsiteX0" fmla="*/ 0 w 2567943"/>
              <a:gd name="connsiteY0" fmla="*/ 6391150 h 6391150"/>
              <a:gd name="connsiteX1" fmla="*/ 510698 w 2567943"/>
              <a:gd name="connsiteY1" fmla="*/ 1241616 h 6391150"/>
              <a:gd name="connsiteX2" fmla="*/ 2567943 w 2567943"/>
              <a:gd name="connsiteY2" fmla="*/ 0 h 6391150"/>
              <a:gd name="connsiteX3" fmla="*/ 1873993 w 2567943"/>
              <a:gd name="connsiteY3" fmla="*/ 6391150 h 6391150"/>
              <a:gd name="connsiteX4" fmla="*/ 0 w 2567943"/>
              <a:gd name="connsiteY4" fmla="*/ 6391150 h 639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943" h="6391150">
                <a:moveTo>
                  <a:pt x="0" y="6391150"/>
                </a:moveTo>
                <a:lnTo>
                  <a:pt x="510698" y="1241616"/>
                </a:lnTo>
                <a:lnTo>
                  <a:pt x="2567943" y="0"/>
                </a:lnTo>
                <a:lnTo>
                  <a:pt x="1873993" y="6391150"/>
                </a:lnTo>
                <a:lnTo>
                  <a:pt x="0" y="6391150"/>
                </a:lnTo>
                <a:close/>
              </a:path>
            </a:pathLst>
          </a:custGeom>
          <a:solidFill>
            <a:srgbClr val="001D58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60064" y="4724400"/>
            <a:ext cx="5562600" cy="2362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57800" y="12102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SARA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4969790"/>
            <a:ext cx="388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1D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Way Past the “Easy Stuff” -- </a:t>
            </a:r>
            <a:r>
              <a:rPr lang="en-US" sz="2000" b="1" dirty="0">
                <a:solidFill>
                  <a:srgbClr val="001D58"/>
                </a:solidFill>
                <a:latin typeface="Arial" panose="020B0604020202020204" pitchFamily="34" charset="0"/>
                <a:cs typeface="Arial" pitchFamily="34" charset="0"/>
              </a:rPr>
              <a:t>The Continuing Evolution of SARA</a:t>
            </a:r>
            <a:br>
              <a:rPr lang="en-US" sz="2000" b="1" dirty="0">
                <a:solidFill>
                  <a:srgbClr val="001D58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en-US" b="1" dirty="0">
              <a:solidFill>
                <a:srgbClr val="001D58"/>
              </a:solidFill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1D58"/>
                </a:solidFill>
                <a:latin typeface="Arial" pitchFamily="34" charset="0"/>
                <a:cs typeface="Arial" pitchFamily="34" charset="0"/>
              </a:rPr>
              <a:t>NASASPS  April 5,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44" y="4906464"/>
            <a:ext cx="1678956" cy="1646736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1921032">
            <a:off x="8823598" y="4447289"/>
            <a:ext cx="476370" cy="4106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5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6400800" cy="10668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Remember: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SARA </a:t>
            </a:r>
            <a:r>
              <a:rPr lang="en-US" sz="4000" dirty="0">
                <a:latin typeface="Arial" pitchFamily="34" charset="0"/>
              </a:rPr>
              <a:t>reconciles </a:t>
            </a:r>
            <a:br>
              <a:rPr lang="en-US" sz="4000" dirty="0">
                <a:latin typeface="Arial" pitchFamily="34" charset="0"/>
              </a:rPr>
            </a:br>
            <a:r>
              <a:rPr lang="en-US" sz="4000" dirty="0">
                <a:latin typeface="Arial" pitchFamily="34" charset="0"/>
              </a:rPr>
              <a:t>different interests</a:t>
            </a:r>
            <a:br>
              <a:rPr lang="en-US" sz="2800" dirty="0"/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65532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</a:rPr>
              <a:t>Institutions’ goals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</a:rPr>
              <a:t>Regulators’ concerns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</a:rPr>
              <a:t>Others</a:t>
            </a:r>
          </a:p>
          <a:p>
            <a:pPr marL="685800"/>
            <a:r>
              <a:rPr lang="en-US" sz="2400" dirty="0" err="1">
                <a:latin typeface="Arial" pitchFamily="34" charset="0"/>
              </a:rPr>
              <a:t>Accreditors</a:t>
            </a:r>
            <a:endParaRPr lang="en-US" sz="2400" dirty="0">
              <a:latin typeface="Arial" pitchFamily="34" charset="0"/>
            </a:endParaRPr>
          </a:p>
          <a:p>
            <a:pPr marL="685800"/>
            <a:r>
              <a:rPr lang="en-US" sz="2400" dirty="0">
                <a:latin typeface="Arial" pitchFamily="34" charset="0"/>
              </a:rPr>
              <a:t>Regional compacts</a:t>
            </a:r>
          </a:p>
          <a:p>
            <a:pPr marL="685800"/>
            <a:r>
              <a:rPr lang="en-US" sz="2400" dirty="0">
                <a:latin typeface="Arial" pitchFamily="34" charset="0"/>
              </a:rPr>
              <a:t>National Commission</a:t>
            </a:r>
          </a:p>
          <a:p>
            <a:pPr marL="685800"/>
            <a:r>
              <a:rPr lang="en-US" sz="2400" dirty="0">
                <a:latin typeface="Arial" pitchFamily="34" charset="0"/>
              </a:rPr>
              <a:t>US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/>
              <a:t>“Past-the-Easy-Stuff” challenges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2133600"/>
            <a:ext cx="6553200" cy="48006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Reconciling SARA’s physical presence provisions with changing institutional practices – a never-ending issue</a:t>
            </a: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Experiential learning and physical presence</a:t>
            </a:r>
          </a:p>
          <a:p>
            <a:pPr lvl="2"/>
            <a:r>
              <a:rPr lang="en-US" sz="2200" dirty="0">
                <a:latin typeface="Arial" pitchFamily="34" charset="0"/>
                <a:cs typeface="Arial" pitchFamily="34" charset="0"/>
              </a:rPr>
              <a:t>Why deal with experiential education at all?</a:t>
            </a:r>
          </a:p>
          <a:p>
            <a:pPr lvl="3"/>
            <a:r>
              <a:rPr lang="en-US" sz="2200" dirty="0">
                <a:latin typeface="Arial" pitchFamily="34" charset="0"/>
                <a:cs typeface="Arial" pitchFamily="34" charset="0"/>
              </a:rPr>
              <a:t>Beneficial for students </a:t>
            </a:r>
          </a:p>
          <a:p>
            <a:pPr lvl="3"/>
            <a:r>
              <a:rPr lang="en-US" sz="2200" dirty="0">
                <a:latin typeface="Arial" pitchFamily="34" charset="0"/>
                <a:cs typeface="Arial" pitchFamily="34" charset="0"/>
              </a:rPr>
              <a:t>Many states regulate it</a:t>
            </a:r>
          </a:p>
          <a:p>
            <a:pPr lvl="3"/>
            <a:r>
              <a:rPr lang="en-US" sz="2200" dirty="0">
                <a:latin typeface="Arial" pitchFamily="34" charset="0"/>
                <a:cs typeface="Arial" pitchFamily="34" charset="0"/>
              </a:rPr>
              <a:t>Required for some degree programs (allied health, etc.)</a:t>
            </a:r>
          </a:p>
          <a:p>
            <a:r>
              <a:rPr lang="en-US" sz="2200" dirty="0">
                <a:latin typeface="Arial" pitchFamily="34" charset="0"/>
                <a:cs typeface="Arial" pitchFamily="34" charset="0"/>
              </a:rPr>
              <a:t>Programs intended to lead to licensure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2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096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“Past-the-Easy-Stuff” challenges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191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Complaint resolution (SARA requirements vs actual state practice)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USED’s 12/2016 rules and their intent regarding their definition of “state authorization reciprocity agreement”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Yes, SECRRA is indeed going away! (June 30, 2017)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Communications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California, Florida and Massachusetts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Some continued objections to SARA’s allowing for-profit institutions to participate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9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400800" cy="15240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What’s Ahead for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SARA?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3200" y="1905000"/>
            <a:ext cx="5943600" cy="480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Add additional states and institutions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Enrollment reporting and publication: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SARA institutions reported their out-of-state enrollments in May, 2016; results published in September;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Spring 2017 reporting set for May 22-June 14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Under consideration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Student-focused information and assistance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Voluntary database of distance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programs offered by SARA institutions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362200"/>
            <a:ext cx="6553200" cy="4038600"/>
          </a:xfrm>
        </p:spPr>
        <p:txBody>
          <a:bodyPr>
            <a:normAutofit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00800" cy="16002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Now That We’re Past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the “Easy” Stuff…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43200" y="2057400"/>
            <a:ext cx="5943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Continue to add states and institutions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Implications and implementation of IRS 501 (c)(3) status for NC-SARA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Establish independent budgeting, accounting, auditing, IT systems, employee benefits plans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Establish appropriate staffing levels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Responding to “down-in-the-weeds” questions and policy issues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Physical presence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Experiential learning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Etc., etc., etc.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60960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2551837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SARA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www.nc-sara.org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Authorization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http://wcet.wiche.edu/initiatives/state-authorization-network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contacts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http://sheeo.org/projects/state-authorization-postsecondary-education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8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4495800"/>
            <a:ext cx="6553200" cy="1905000"/>
          </a:xfrm>
        </p:spPr>
        <p:txBody>
          <a:bodyPr>
            <a:normAutofit fontScale="25000" lnSpcReduction="20000"/>
          </a:bodyPr>
          <a:lstStyle/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4300" dirty="0">
              <a:latin typeface="Arial" pitchFamily="34" charset="0"/>
              <a:cs typeface="Arial" pitchFamily="34" charset="0"/>
            </a:endParaRPr>
          </a:p>
          <a:p>
            <a:endParaRPr lang="en-US" sz="4300" dirty="0">
              <a:latin typeface="Arial" pitchFamily="34" charset="0"/>
              <a:cs typeface="Arial" pitchFamily="34" charset="0"/>
            </a:endParaRPr>
          </a:p>
          <a:p>
            <a:endParaRPr lang="en-US" sz="8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8000" dirty="0">
                <a:latin typeface="Arial" pitchFamily="34" charset="0"/>
                <a:cs typeface="Arial" pitchFamily="34" charset="0"/>
              </a:rPr>
              <a:t>As always, feel free to contact </a:t>
            </a:r>
            <a:r>
              <a:rPr lang="en-US" sz="8000" dirty="0">
                <a:latin typeface="Arial" pitchFamily="34" charset="0"/>
                <a:cs typeface="Arial" pitchFamily="34" charset="0"/>
                <a:hlinkClick r:id="rId3"/>
              </a:rPr>
              <a:t>info@nc-sara.org</a:t>
            </a:r>
            <a:r>
              <a:rPr lang="en-US" sz="8000" dirty="0">
                <a:latin typeface="Arial" pitchFamily="34" charset="0"/>
                <a:cs typeface="Arial" pitchFamily="34" charset="0"/>
              </a:rPr>
              <a:t> with any additional questions or comments</a:t>
            </a:r>
          </a:p>
          <a:p>
            <a:pPr>
              <a:buNone/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905000"/>
            <a:ext cx="7010400" cy="108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800" dirty="0">
                <a:latin typeface="Arial" pitchFamily="34" charset="0"/>
              </a:rPr>
              <a:t>Questions?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0960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Presenters</a:t>
            </a:r>
            <a:r>
              <a:rPr lang="en-US" sz="4000" dirty="0"/>
              <a:t>: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86000"/>
            <a:ext cx="6553200" cy="4191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Marshall A. Hill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Executive Director, NC-SARA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Mary Larson</a:t>
            </a:r>
          </a:p>
          <a:p>
            <a:pPr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Director</a:t>
            </a:r>
          </a:p>
          <a:p>
            <a:pPr>
              <a:buNone/>
            </a:pPr>
            <a:r>
              <a:rPr lang="en-US" dirty="0"/>
              <a:t>Student Access Programs </a:t>
            </a:r>
          </a:p>
          <a:p>
            <a:pPr>
              <a:buNone/>
            </a:pPr>
            <a:r>
              <a:rPr lang="en-US" dirty="0"/>
              <a:t>	and Services,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SREB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65165"/>
            <a:ext cx="1447800" cy="1810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361" y="4656680"/>
            <a:ext cx="1352678" cy="1699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172200" cy="16764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SARA Member States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Shape 157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359" y="2165161"/>
            <a:ext cx="5252775" cy="45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457200"/>
            <a:ext cx="6400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Current SARA Landscape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r="17869" b="21747"/>
          <a:stretch/>
        </p:blipFill>
        <p:spPr>
          <a:xfrm>
            <a:off x="2263499" y="2246425"/>
            <a:ext cx="6728101" cy="4382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248400" cy="1905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Participating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Shape 157"/>
          <p:cNvPicPr preferRelativeResize="0"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3" b="10247"/>
          <a:stretch/>
        </p:blipFill>
        <p:spPr>
          <a:xfrm>
            <a:off x="3282008" y="1973362"/>
            <a:ext cx="5023792" cy="488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041525"/>
            <a:ext cx="6629400" cy="47402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096000" cy="1295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Participating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24086" r="-764" b="2540"/>
          <a:stretch/>
        </p:blipFill>
        <p:spPr>
          <a:xfrm>
            <a:off x="2296390" y="2074889"/>
            <a:ext cx="6314209" cy="4402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6356350"/>
            <a:ext cx="1371600" cy="1825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2200" y="2057400"/>
            <a:ext cx="6553200" cy="46640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248400" cy="12954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Participating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3333"/>
          <a:stretch/>
        </p:blipFill>
        <p:spPr>
          <a:xfrm>
            <a:off x="2514600" y="2057400"/>
            <a:ext cx="6019800" cy="46553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6400800" cy="1066800"/>
          </a:xfrm>
        </p:spPr>
        <p:txBody>
          <a:bodyPr>
            <a:noAutofit/>
          </a:bodyPr>
          <a:lstStyle/>
          <a:p>
            <a:pPr algn="l">
              <a:lnSpc>
                <a:spcPts val="4200"/>
              </a:lnSpc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Business/Financial Status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of the SARA Initiative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438400"/>
            <a:ext cx="6553200" cy="3886200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itchFamily="34" charset="0"/>
              </a:rPr>
              <a:t>NC-SARA is now a free-standing 501(c)(3) non-profit entity, with fully separate business functions</a:t>
            </a:r>
          </a:p>
          <a:p>
            <a:r>
              <a:rPr lang="en-US" sz="2400" dirty="0">
                <a:latin typeface="Arial" pitchFamily="34" charset="0"/>
              </a:rPr>
              <a:t>SARA work by all SARA partners</a:t>
            </a:r>
            <a:br>
              <a:rPr lang="en-US" sz="2400" dirty="0">
                <a:latin typeface="Arial" pitchFamily="34" charset="0"/>
              </a:rPr>
            </a:br>
            <a:r>
              <a:rPr lang="en-US" sz="2400" dirty="0">
                <a:latin typeface="Arial" pitchFamily="34" charset="0"/>
              </a:rPr>
              <a:t>(NC-SARA, MHEC, NEBHE, SREB and WICHE) is now fully dependent on fee revenue</a:t>
            </a:r>
          </a:p>
          <a:p>
            <a:r>
              <a:rPr lang="en-US" sz="2400" dirty="0">
                <a:latin typeface="Arial" pitchFamily="34" charset="0"/>
              </a:rPr>
              <a:t>Current and projected revenues are sufficient to support SARA</a:t>
            </a:r>
          </a:p>
          <a:p>
            <a:r>
              <a:rPr lang="en-US" sz="2400" dirty="0">
                <a:latin typeface="Arial" pitchFamily="34" charset="0"/>
              </a:rPr>
              <a:t>Consequently, NC-SARA has determined to keep fees at current levels through June,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29933" y="228600"/>
            <a:ext cx="62484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SARA Goals: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latin typeface="Arial" pitchFamily="34" charset="0"/>
                <a:cs typeface="Arial" pitchFamily="34" charset="0"/>
              </a:rPr>
              <a:t>How are we doing?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2286000" y="2209800"/>
            <a:ext cx="6553200" cy="4343400"/>
          </a:xfrm>
        </p:spPr>
        <p:txBody>
          <a:bodyPr>
            <a:noAutofit/>
          </a:bodyPr>
          <a:lstStyle/>
          <a:p>
            <a:pPr marL="0" lvl="0">
              <a:lnSpc>
                <a:spcPts val="2600"/>
              </a:lnSpc>
              <a:buNone/>
            </a:pPr>
            <a:r>
              <a:rPr lang="en-US" sz="2400" kern="900" spc="-100" dirty="0">
                <a:latin typeface="Arial" pitchFamily="34" charset="0"/>
                <a:cs typeface="Arial" pitchFamily="34" charset="0"/>
              </a:rPr>
              <a:t>SARA establishes a </a:t>
            </a:r>
            <a:r>
              <a:rPr lang="en-US" sz="2400" kern="900" spc="-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state-level reciprocity process </a:t>
            </a:r>
            <a:r>
              <a:rPr lang="en-US" sz="2400" kern="900" spc="-100" dirty="0">
                <a:latin typeface="Arial" pitchFamily="34" charset="0"/>
                <a:cs typeface="Arial" pitchFamily="34" charset="0"/>
              </a:rPr>
              <a:t>that is making state authorization: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kern="900" spc="-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efficient, effective, and uniform </a:t>
            </a:r>
            <a:r>
              <a:rPr lang="en-US" kern="900" spc="-100" dirty="0">
                <a:latin typeface="Arial" pitchFamily="34" charset="0"/>
                <a:cs typeface="Arial" pitchFamily="34" charset="0"/>
              </a:rPr>
              <a:t>in regard to necessary and reasonable standards of practice that could span states;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kern="900" spc="-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more effective </a:t>
            </a:r>
            <a:r>
              <a:rPr lang="en-US" kern="900" spc="-100" dirty="0">
                <a:latin typeface="Arial" pitchFamily="34" charset="0"/>
                <a:cs typeface="Arial" pitchFamily="34" charset="0"/>
              </a:rPr>
              <a:t>in dealing with quality and integrity issues that have arisen in some online/distance education offerings; and</a:t>
            </a:r>
          </a:p>
          <a:p>
            <a:pPr lvl="1">
              <a:lnSpc>
                <a:spcPts val="26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kern="900" spc="-1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less costly </a:t>
            </a:r>
            <a:r>
              <a:rPr lang="en-US" kern="900" spc="-100" dirty="0">
                <a:latin typeface="Arial" pitchFamily="34" charset="0"/>
                <a:cs typeface="Arial" pitchFamily="34" charset="0"/>
              </a:rPr>
              <a:t>for states and institutions and, thereby, the students they serve</a:t>
            </a:r>
            <a:r>
              <a:rPr lang="en-US" kern="9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20A9541-00D0-4AA5-869E-CA4B13E6A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pptC9CD.tmp</Template>
  <TotalTime>2625</TotalTime>
  <Words>417</Words>
  <Application>Microsoft Office PowerPoint</Application>
  <PresentationFormat>On-screen Show (4:3)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4_Office Theme</vt:lpstr>
      <vt:lpstr>5_Office Theme</vt:lpstr>
      <vt:lpstr>PowerPoint Presentation</vt:lpstr>
      <vt:lpstr>Presenters:</vt:lpstr>
      <vt:lpstr>SARA Member States</vt:lpstr>
      <vt:lpstr>PowerPoint Presentation</vt:lpstr>
      <vt:lpstr>Participating Institutions</vt:lpstr>
      <vt:lpstr>Participating Institutions</vt:lpstr>
      <vt:lpstr>Participating Institutions</vt:lpstr>
      <vt:lpstr>Business/Financial Status of the SARA Initiative</vt:lpstr>
      <vt:lpstr>SARA Goals: How are we doing?</vt:lpstr>
      <vt:lpstr>Remember:  SARA reconciles  different interests </vt:lpstr>
      <vt:lpstr>“Past-the-Easy-Stuff” challenges</vt:lpstr>
      <vt:lpstr>“Past-the-Easy-Stuff” challenges</vt:lpstr>
      <vt:lpstr>What’s Ahead for  SARA?</vt:lpstr>
      <vt:lpstr>Now That We’re Past  the “Easy” Stuff…</vt:lpstr>
      <vt:lpstr>Additional Resources</vt:lpstr>
      <vt:lpstr>PowerPoint Presentation</vt:lpstr>
    </vt:vector>
  </TitlesOfParts>
  <Company>WICHE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lgreco</dc:creator>
  <cp:lastModifiedBy>Mary Larson</cp:lastModifiedBy>
  <cp:revision>434</cp:revision>
  <cp:lastPrinted>2017-03-15T13:07:38Z</cp:lastPrinted>
  <dcterms:created xsi:type="dcterms:W3CDTF">2013-12-02T21:43:07Z</dcterms:created>
  <dcterms:modified xsi:type="dcterms:W3CDTF">2017-03-15T13:08:08Z</dcterms:modified>
</cp:coreProperties>
</file>