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13"/>
  </p:notesMasterIdLst>
  <p:sldIdLst>
    <p:sldId id="256" r:id="rId2"/>
    <p:sldId id="257" r:id="rId3"/>
    <p:sldId id="258" r:id="rId4"/>
    <p:sldId id="267" r:id="rId5"/>
    <p:sldId id="271" r:id="rId6"/>
    <p:sldId id="263" r:id="rId7"/>
    <p:sldId id="268" r:id="rId8"/>
    <p:sldId id="264" r:id="rId9"/>
    <p:sldId id="265" r:id="rId10"/>
    <p:sldId id="270" r:id="rId11"/>
    <p:sldId id="269" r:id="rId12"/>
  </p:sldIdLst>
  <p:sldSz cx="12192000" cy="6858000"/>
  <p:notesSz cx="6858000" cy="9144000"/>
  <p:embeddedFontLst>
    <p:embeddedFont>
      <p:font typeface="Calibri" panose="020F0502020204030204" pitchFamily="34" charset="0"/>
      <p:regular r:id="rId14"/>
      <p:bold r:id="rId15"/>
      <p:italic r:id="rId16"/>
      <p:boldItalic r:id="rId17"/>
    </p:embeddedFont>
    <p:embeddedFont>
      <p:font typeface="DIN 2014" panose="020B0604020202020204" charset="0"/>
      <p:regular r:id="rId18"/>
      <p:italic r:id="rId19"/>
    </p:embeddedFont>
    <p:embeddedFont>
      <p:font typeface="DIN 2014 Bold" panose="020B0604020202020204" charset="0"/>
      <p:bold r:id="rId20"/>
      <p:boldItalic r:id="rId21"/>
    </p:embeddedFont>
    <p:embeddedFont>
      <p:font typeface="Open Sans" panose="020B0606030504020204" pitchFamily="34" charset="0"/>
      <p:regular r:id="rId22"/>
      <p:bold r:id="rId23"/>
      <p:italic r:id="rId24"/>
      <p:boldItalic r:id="rId25"/>
    </p:embeddedFont>
    <p:embeddedFont>
      <p:font typeface="Roboto" panose="02000000000000000000" pitchFamily="2" charset="0"/>
      <p:regular r:id="rId26"/>
      <p:bold r:id="rId27"/>
      <p:italic r:id="rId28"/>
      <p:boldItalic r:id="rId29"/>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30" roundtripDataSignature="AMtx7miF6cFv1AkltFrV+oQHgXhX7gHfxA=="/>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9698" autoAdjust="0"/>
  </p:normalViewPr>
  <p:slideViewPr>
    <p:cSldViewPr snapToGrid="0">
      <p:cViewPr varScale="1">
        <p:scale>
          <a:sx n="96" d="100"/>
          <a:sy n="96" d="100"/>
        </p:scale>
        <p:origin x="1116" y="84"/>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notesMaster" Target="notesMasters/notesMaster1.xml"/><Relationship Id="rId18" Type="http://schemas.openxmlformats.org/officeDocument/2006/relationships/font" Target="fonts/font5.fntdata"/><Relationship Id="rId26" Type="http://schemas.openxmlformats.org/officeDocument/2006/relationships/font" Target="fonts/font13.fntdata"/><Relationship Id="rId3" Type="http://schemas.openxmlformats.org/officeDocument/2006/relationships/slide" Target="slides/slide2.xml"/><Relationship Id="rId21" Type="http://schemas.openxmlformats.org/officeDocument/2006/relationships/font" Target="fonts/font8.fntdata"/><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4.fntdata"/><Relationship Id="rId25" Type="http://schemas.openxmlformats.org/officeDocument/2006/relationships/font" Target="fonts/font12.fntdata"/><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font" Target="fonts/font3.fntdata"/><Relationship Id="rId20" Type="http://schemas.openxmlformats.org/officeDocument/2006/relationships/font" Target="fonts/font7.fntdata"/><Relationship Id="rId29" Type="http://schemas.openxmlformats.org/officeDocument/2006/relationships/font" Target="fonts/font16.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11.fntdata"/><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font" Target="fonts/font2.fntdata"/><Relationship Id="rId23" Type="http://schemas.openxmlformats.org/officeDocument/2006/relationships/font" Target="fonts/font10.fntdata"/><Relationship Id="rId28" Type="http://schemas.openxmlformats.org/officeDocument/2006/relationships/font" Target="fonts/font15.fntdata"/><Relationship Id="rId10" Type="http://schemas.openxmlformats.org/officeDocument/2006/relationships/slide" Target="slides/slide9.xml"/><Relationship Id="rId19" Type="http://schemas.openxmlformats.org/officeDocument/2006/relationships/font" Target="fonts/font6.fntdata"/><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1.fntdata"/><Relationship Id="rId22" Type="http://schemas.openxmlformats.org/officeDocument/2006/relationships/font" Target="fonts/font9.fntdata"/><Relationship Id="rId27" Type="http://schemas.openxmlformats.org/officeDocument/2006/relationships/font" Target="fonts/font14.fntdata"/><Relationship Id="rId30" Type="http://customschemas.google.com/relationships/presentationmetadata" Target="metadata"/><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8"/>
        <p:cNvGrpSpPr/>
        <p:nvPr/>
      </p:nvGrpSpPr>
      <p:grpSpPr>
        <a:xfrm>
          <a:off x="0" y="0"/>
          <a:ext cx="0" cy="0"/>
          <a:chOff x="0" y="0"/>
          <a:chExt cx="0" cy="0"/>
        </a:xfrm>
      </p:grpSpPr>
      <p:sp>
        <p:nvSpPr>
          <p:cNvPr id="129" name="Google Shape;129;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0" name="Google Shape;130;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dirty="0"/>
              <a:t>Lori</a:t>
            </a:r>
            <a:endParaRPr dirty="0"/>
          </a:p>
        </p:txBody>
      </p:sp>
      <p:sp>
        <p:nvSpPr>
          <p:cNvPr id="131" name="Google Shape;131;p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6"/>
        <p:cNvGrpSpPr/>
        <p:nvPr/>
      </p:nvGrpSpPr>
      <p:grpSpPr>
        <a:xfrm>
          <a:off x="0" y="0"/>
          <a:ext cx="0" cy="0"/>
          <a:chOff x="0" y="0"/>
          <a:chExt cx="0" cy="0"/>
        </a:xfrm>
      </p:grpSpPr>
      <p:sp>
        <p:nvSpPr>
          <p:cNvPr id="137" name="Google Shape;137;p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dirty="0"/>
              <a:t>MB</a:t>
            </a:r>
            <a:endParaRPr dirty="0"/>
          </a:p>
        </p:txBody>
      </p:sp>
      <p:sp>
        <p:nvSpPr>
          <p:cNvPr id="138" name="Google Shape;138;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6769613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6"/>
        <p:cNvGrpSpPr/>
        <p:nvPr/>
      </p:nvGrpSpPr>
      <p:grpSpPr>
        <a:xfrm>
          <a:off x="0" y="0"/>
          <a:ext cx="0" cy="0"/>
          <a:chOff x="0" y="0"/>
          <a:chExt cx="0" cy="0"/>
        </a:xfrm>
      </p:grpSpPr>
      <p:sp>
        <p:nvSpPr>
          <p:cNvPr id="137" name="Google Shape;137;p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138" name="Google Shape;138;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13774248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6"/>
        <p:cNvGrpSpPr/>
        <p:nvPr/>
      </p:nvGrpSpPr>
      <p:grpSpPr>
        <a:xfrm>
          <a:off x="0" y="0"/>
          <a:ext cx="0" cy="0"/>
          <a:chOff x="0" y="0"/>
          <a:chExt cx="0" cy="0"/>
        </a:xfrm>
      </p:grpSpPr>
      <p:sp>
        <p:nvSpPr>
          <p:cNvPr id="137" name="Google Shape;137;p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dirty="0"/>
              <a:t>Lori</a:t>
            </a:r>
            <a:endParaRPr dirty="0"/>
          </a:p>
        </p:txBody>
      </p:sp>
      <p:sp>
        <p:nvSpPr>
          <p:cNvPr id="138" name="Google Shape;138;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
        <p:cNvGrpSpPr/>
        <p:nvPr/>
      </p:nvGrpSpPr>
      <p:grpSpPr>
        <a:xfrm>
          <a:off x="0" y="0"/>
          <a:ext cx="0" cy="0"/>
          <a:chOff x="0" y="0"/>
          <a:chExt cx="0" cy="0"/>
        </a:xfrm>
      </p:grpSpPr>
      <p:sp>
        <p:nvSpPr>
          <p:cNvPr id="143" name="Google Shape;143;p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dirty="0"/>
              <a:t>Lori</a:t>
            </a:r>
            <a:endParaRPr dirty="0"/>
          </a:p>
        </p:txBody>
      </p:sp>
      <p:sp>
        <p:nvSpPr>
          <p:cNvPr id="144" name="Google Shape;144;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6"/>
        <p:cNvGrpSpPr/>
        <p:nvPr/>
      </p:nvGrpSpPr>
      <p:grpSpPr>
        <a:xfrm>
          <a:off x="0" y="0"/>
          <a:ext cx="0" cy="0"/>
          <a:chOff x="0" y="0"/>
          <a:chExt cx="0" cy="0"/>
        </a:xfrm>
      </p:grpSpPr>
      <p:sp>
        <p:nvSpPr>
          <p:cNvPr id="137" name="Google Shape;137;p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dirty="0"/>
              <a:t>Lori</a:t>
            </a:r>
          </a:p>
          <a:p>
            <a:pPr marL="0" lvl="0" indent="0" algn="l" rtl="0">
              <a:spcBef>
                <a:spcPts val="0"/>
              </a:spcBef>
              <a:spcAft>
                <a:spcPts val="0"/>
              </a:spcAft>
              <a:buNone/>
            </a:pPr>
            <a:endParaRPr lang="en-US" dirty="0"/>
          </a:p>
          <a:p>
            <a:pPr marL="0" lvl="0" indent="0" algn="l" rtl="0">
              <a:spcBef>
                <a:spcPts val="0"/>
              </a:spcBef>
              <a:spcAft>
                <a:spcPts val="0"/>
              </a:spcAft>
              <a:buNone/>
            </a:pPr>
            <a:r>
              <a:rPr lang="en-US" dirty="0"/>
              <a:t>A Rapid Response team comprising board officers and members of the Executive Committee of the board, as well as compact presidents and staff meets weekly to discuss strategy to respond to the neg reg proposed regulations pertaining to SARA. Several meetings with Under Secretary Kvaal and his staff, to share data and concerns.</a:t>
            </a:r>
          </a:p>
          <a:p>
            <a:pPr marL="0" lvl="0" indent="0" algn="l" rtl="0">
              <a:spcBef>
                <a:spcPts val="0"/>
              </a:spcBef>
              <a:spcAft>
                <a:spcPts val="0"/>
              </a:spcAft>
              <a:buNone/>
            </a:pPr>
            <a:endParaRPr lang="en-US" dirty="0"/>
          </a:p>
          <a:p>
            <a:pPr marL="0" lvl="0" indent="0" algn="l" rtl="0">
              <a:spcBef>
                <a:spcPts val="0"/>
              </a:spcBef>
              <a:spcAft>
                <a:spcPts val="0"/>
              </a:spcAft>
              <a:buNone/>
            </a:pPr>
            <a:r>
              <a:rPr lang="en-US" dirty="0"/>
              <a:t>Outcome in July may be to keep the proposed language or something more specific to at risk institutions.</a:t>
            </a:r>
            <a:endParaRPr dirty="0"/>
          </a:p>
        </p:txBody>
      </p:sp>
      <p:sp>
        <p:nvSpPr>
          <p:cNvPr id="138" name="Google Shape;138;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67788956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6"/>
        <p:cNvGrpSpPr/>
        <p:nvPr/>
      </p:nvGrpSpPr>
      <p:grpSpPr>
        <a:xfrm>
          <a:off x="0" y="0"/>
          <a:ext cx="0" cy="0"/>
          <a:chOff x="0" y="0"/>
          <a:chExt cx="0" cy="0"/>
        </a:xfrm>
      </p:grpSpPr>
      <p:sp>
        <p:nvSpPr>
          <p:cNvPr id="137" name="Google Shape;137;p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sz="1200" dirty="0">
                <a:latin typeface="+mn-lt"/>
              </a:rPr>
              <a:t>Lori</a:t>
            </a:r>
          </a:p>
          <a:p>
            <a:pPr marL="0" lvl="0" indent="0" algn="l" rtl="0">
              <a:spcBef>
                <a:spcPts val="0"/>
              </a:spcBef>
              <a:spcAft>
                <a:spcPts val="0"/>
              </a:spcAft>
              <a:buNone/>
            </a:pPr>
            <a:endParaRPr lang="en-US" sz="1200" dirty="0">
              <a:latin typeface="+mn-lt"/>
            </a:endParaRPr>
          </a:p>
          <a:p>
            <a:pPr marL="0" marR="0">
              <a:lnSpc>
                <a:spcPct val="107000"/>
              </a:lnSpc>
              <a:spcBef>
                <a:spcPts val="0"/>
              </a:spcBef>
              <a:spcAft>
                <a:spcPts val="0"/>
              </a:spcAft>
            </a:pPr>
            <a:r>
              <a:rPr lang="en-US" sz="1200" dirty="0">
                <a:effectLst/>
                <a:latin typeface="+mn-lt"/>
                <a:ea typeface="Times New Roman" panose="02020603050405020304" pitchFamily="18" charset="0"/>
              </a:rPr>
              <a:t>Ed Klonoski, Chair, NEBHE Steering Committee and Sam Loftin, Member, WICHE Steering Committee presented a proposed policy review cycle and process that was developed and approved by the four regional compacts and their RSCs. It was reviewed for input from the NC-SARA staff and the RSCs and compacts all of whom received input from members of the public who shared comments.</a:t>
            </a:r>
          </a:p>
          <a:p>
            <a:pPr marL="0" marR="0">
              <a:lnSpc>
                <a:spcPct val="107000"/>
              </a:lnSpc>
              <a:spcBef>
                <a:spcPts val="0"/>
              </a:spcBef>
              <a:spcAft>
                <a:spcPts val="0"/>
              </a:spcAft>
            </a:pPr>
            <a:r>
              <a:rPr lang="en-US" sz="1200" dirty="0">
                <a:effectLst/>
                <a:latin typeface="+mn-lt"/>
                <a:ea typeface="Times New Roman" panose="02020603050405020304" pitchFamily="18" charset="0"/>
              </a:rPr>
              <a:t> </a:t>
            </a:r>
          </a:p>
          <a:p>
            <a:pPr marL="0" marR="0">
              <a:lnSpc>
                <a:spcPct val="107000"/>
              </a:lnSpc>
              <a:spcBef>
                <a:spcPts val="0"/>
              </a:spcBef>
              <a:spcAft>
                <a:spcPts val="0"/>
              </a:spcAft>
            </a:pPr>
            <a:r>
              <a:rPr lang="en-US" sz="1200" dirty="0">
                <a:solidFill>
                  <a:srgbClr val="000000"/>
                </a:solidFill>
                <a:effectLst/>
                <a:latin typeface="+mn-lt"/>
                <a:ea typeface="DIN 2014" panose="020B0504020202020204" pitchFamily="34" charset="0"/>
                <a:cs typeface="DIN 2014" panose="020B0504020202020204" pitchFamily="34" charset="0"/>
              </a:rPr>
              <a:t>Motion to table the vote for the purpose of deliberation of the board, on issues related to its role, and for further discussion with the RSC chairs and other stakeholders, with the goal of action at the fall board meeting.</a:t>
            </a:r>
            <a:endParaRPr lang="en-US" sz="1200" dirty="0">
              <a:latin typeface="+mn-lt"/>
            </a:endParaRPr>
          </a:p>
          <a:p>
            <a:pPr marL="0" lvl="0" indent="0" algn="l" rtl="0">
              <a:spcBef>
                <a:spcPts val="0"/>
              </a:spcBef>
              <a:spcAft>
                <a:spcPts val="0"/>
              </a:spcAft>
              <a:buNone/>
            </a:pPr>
            <a:endParaRPr lang="en-US" sz="1200" dirty="0">
              <a:latin typeface="+mn-lt"/>
            </a:endParaRP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sz="1200" dirty="0">
                <a:effectLst/>
                <a:latin typeface="+mn-lt"/>
                <a:ea typeface="Times New Roman" panose="02020603050405020304" pitchFamily="18" charset="0"/>
              </a:rPr>
              <a:t>A proposal was made to grant authority to State Portal Entities (SPEs), in a one-time action, to voluntarily permit SARA participating institutions to change their annual renewal dates. This change would be to align with the SPE’s staff review process, to align with state committee or commission review meetings, to align with state agency accounting practices or for other reasons. In most cases the change will involve a prorated SARA fee into the future. An example was shared in which the SPE would seek to align renewal dates among institutions within a state system.</a:t>
            </a: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lang="en-US" sz="1200" dirty="0">
              <a:effectLst/>
              <a:latin typeface="+mn-lt"/>
              <a:ea typeface="Times New Roman" panose="02020603050405020304" pitchFamily="18" charset="0"/>
            </a:endParaRPr>
          </a:p>
          <a:p>
            <a:pPr marL="0" marR="0">
              <a:spcBef>
                <a:spcPts val="0"/>
              </a:spcBef>
              <a:spcAft>
                <a:spcPts val="0"/>
              </a:spcAft>
            </a:pPr>
            <a:r>
              <a:rPr lang="en-US" sz="1200" dirty="0">
                <a:effectLst/>
                <a:latin typeface="+mn-lt"/>
                <a:ea typeface="Times New Roman" panose="02020603050405020304" pitchFamily="18" charset="0"/>
              </a:rPr>
              <a:t> </a:t>
            </a:r>
          </a:p>
          <a:p>
            <a:pPr marL="0" marR="0">
              <a:spcBef>
                <a:spcPts val="0"/>
              </a:spcBef>
              <a:spcAft>
                <a:spcPts val="0"/>
              </a:spcAft>
            </a:pPr>
            <a:r>
              <a:rPr lang="en-US" sz="1200" dirty="0">
                <a:effectLst/>
                <a:latin typeface="+mn-lt"/>
                <a:ea typeface="Times New Roman" panose="02020603050405020304" pitchFamily="18" charset="0"/>
              </a:rPr>
              <a:t>Catherine Guttman-McCabe addressed several aspects of the negotiated rulemaking by the U.S. Department of Education and focused specifically on the institutional and programmatic eligibility committee and its topics of concern to NC-SARA. She noted that the Department proposal would narrow the scope of reciprocity to state authorization only and that other state laws that apply to educational institutions that might not otherwise apply under SARA be considered related to obtaining authorization, might not be subject to reciprocity.</a:t>
            </a:r>
          </a:p>
          <a:p>
            <a:pPr marL="0" marR="0">
              <a:spcBef>
                <a:spcPts val="0"/>
              </a:spcBef>
              <a:spcAft>
                <a:spcPts val="0"/>
              </a:spcAft>
            </a:pPr>
            <a:r>
              <a:rPr lang="en-US" sz="1200" dirty="0">
                <a:effectLst/>
                <a:latin typeface="+mn-lt"/>
                <a:ea typeface="Times New Roman" panose="02020603050405020304" pitchFamily="18" charset="0"/>
              </a:rPr>
              <a:t> </a:t>
            </a:r>
          </a:p>
          <a:p>
            <a:pPr marL="0" marR="0">
              <a:spcBef>
                <a:spcPts val="0"/>
              </a:spcBef>
              <a:spcAft>
                <a:spcPts val="0"/>
              </a:spcAft>
            </a:pPr>
            <a:r>
              <a:rPr lang="en-US" sz="1200" dirty="0">
                <a:effectLst/>
                <a:latin typeface="+mn-lt"/>
                <a:ea typeface="Times New Roman" panose="02020603050405020304" pitchFamily="18" charset="0"/>
              </a:rPr>
              <a:t>She also noted that it is important to recognize that this new requirement appears in the program participation agreement, so all participating schools could have to sign that they are complying.  She pointed out that the definition of a state authorization agreement at section 600.2 says that it is an agreement between two or more states that authorize an institution located and legally authorized in the state covered by the agreement to provide postsecondary education through distance education or correspondence courses to students located in other states covered by the agreement cannot prohibit any member state of the agreement from enforcing its own general purpose state laws and regulations outside of the state authorization of distance education. This definition says states can enforce their own general purpose state laws, but not the laws that relate to state authorization of distance education, which need to be consistent across all SARA member states.</a:t>
            </a:r>
          </a:p>
          <a:p>
            <a:pPr marL="0" marR="0">
              <a:spcBef>
                <a:spcPts val="0"/>
              </a:spcBef>
              <a:spcAft>
                <a:spcPts val="0"/>
              </a:spcAft>
            </a:pPr>
            <a:endParaRPr lang="en-US" sz="1200" dirty="0">
              <a:effectLst/>
              <a:latin typeface="+mn-lt"/>
              <a:ea typeface="Times New Roman" panose="02020603050405020304" pitchFamily="18" charset="0"/>
            </a:endParaRPr>
          </a:p>
          <a:p>
            <a:pPr marL="0" marR="0">
              <a:spcBef>
                <a:spcPts val="0"/>
              </a:spcBef>
              <a:spcAft>
                <a:spcPts val="0"/>
              </a:spcAft>
            </a:pPr>
            <a:r>
              <a:rPr lang="en-US" sz="1200" dirty="0">
                <a:effectLst/>
                <a:latin typeface="+mn-lt"/>
                <a:ea typeface="Times New Roman" panose="02020603050405020304" pitchFamily="18" charset="0"/>
              </a:rPr>
              <a:t>Retreat focus is on roles and responsibilities for NC-SARA’s board, the compacts, and the national organization</a:t>
            </a: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lang="en-US" sz="1200" dirty="0">
              <a:effectLst/>
              <a:latin typeface="+mn-lt"/>
              <a:ea typeface="Times New Roman" panose="02020603050405020304" pitchFamily="18" charset="0"/>
            </a:endParaRPr>
          </a:p>
          <a:p>
            <a:pPr marL="0" lvl="0" indent="0" algn="l" rtl="0">
              <a:spcBef>
                <a:spcPts val="0"/>
              </a:spcBef>
              <a:spcAft>
                <a:spcPts val="0"/>
              </a:spcAft>
              <a:buNone/>
            </a:pPr>
            <a:endParaRPr dirty="0"/>
          </a:p>
        </p:txBody>
      </p:sp>
      <p:sp>
        <p:nvSpPr>
          <p:cNvPr id="138" name="Google Shape;138;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83383199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2"/>
        <p:cNvGrpSpPr/>
        <p:nvPr/>
      </p:nvGrpSpPr>
      <p:grpSpPr>
        <a:xfrm>
          <a:off x="0" y="0"/>
          <a:ext cx="0" cy="0"/>
          <a:chOff x="0" y="0"/>
          <a:chExt cx="0" cy="0"/>
        </a:xfrm>
      </p:grpSpPr>
      <p:sp>
        <p:nvSpPr>
          <p:cNvPr id="223" name="Google Shape;223;p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24" name="Google Shape;224;p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dirty="0"/>
              <a:t>MB</a:t>
            </a:r>
            <a:endParaRPr dirty="0"/>
          </a:p>
        </p:txBody>
      </p:sp>
      <p:sp>
        <p:nvSpPr>
          <p:cNvPr id="225" name="Google Shape;225;p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6</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6"/>
        <p:cNvGrpSpPr/>
        <p:nvPr/>
      </p:nvGrpSpPr>
      <p:grpSpPr>
        <a:xfrm>
          <a:off x="0" y="0"/>
          <a:ext cx="0" cy="0"/>
          <a:chOff x="0" y="0"/>
          <a:chExt cx="0" cy="0"/>
        </a:xfrm>
      </p:grpSpPr>
      <p:sp>
        <p:nvSpPr>
          <p:cNvPr id="137" name="Google Shape;137;p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dirty="0"/>
              <a:t>MB</a:t>
            </a:r>
            <a:endParaRPr dirty="0"/>
          </a:p>
        </p:txBody>
      </p:sp>
      <p:sp>
        <p:nvSpPr>
          <p:cNvPr id="138" name="Google Shape;138;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88952339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9"/>
        <p:cNvGrpSpPr/>
        <p:nvPr/>
      </p:nvGrpSpPr>
      <p:grpSpPr>
        <a:xfrm>
          <a:off x="0" y="0"/>
          <a:ext cx="0" cy="0"/>
          <a:chOff x="0" y="0"/>
          <a:chExt cx="0" cy="0"/>
        </a:xfrm>
      </p:grpSpPr>
      <p:sp>
        <p:nvSpPr>
          <p:cNvPr id="230" name="Google Shape;230;p9: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dirty="0"/>
              <a:t>MB</a:t>
            </a:r>
            <a:endParaRPr dirty="0"/>
          </a:p>
        </p:txBody>
      </p:sp>
      <p:sp>
        <p:nvSpPr>
          <p:cNvPr id="231" name="Google Shape;231;p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7"/>
        <p:cNvGrpSpPr/>
        <p:nvPr/>
      </p:nvGrpSpPr>
      <p:grpSpPr>
        <a:xfrm>
          <a:off x="0" y="0"/>
          <a:ext cx="0" cy="0"/>
          <a:chOff x="0" y="0"/>
          <a:chExt cx="0" cy="0"/>
        </a:xfrm>
      </p:grpSpPr>
      <p:sp>
        <p:nvSpPr>
          <p:cNvPr id="238" name="Google Shape;238;p10: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dirty="0"/>
              <a:t>MB</a:t>
            </a:r>
            <a:endParaRPr dirty="0"/>
          </a:p>
        </p:txBody>
      </p:sp>
      <p:sp>
        <p:nvSpPr>
          <p:cNvPr id="239" name="Google Shape;239;p1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5"/>
        <p:cNvGrpSpPr/>
        <p:nvPr/>
      </p:nvGrpSpPr>
      <p:grpSpPr>
        <a:xfrm>
          <a:off x="0" y="0"/>
          <a:ext cx="0" cy="0"/>
          <a:chOff x="0" y="0"/>
          <a:chExt cx="0" cy="0"/>
        </a:xfrm>
      </p:grpSpPr>
      <p:sp>
        <p:nvSpPr>
          <p:cNvPr id="16" name="Google Shape;16;p1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7" name="Google Shape;17;p1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8" name="Google Shape;18;p1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73"/>
        <p:cNvGrpSpPr/>
        <p:nvPr/>
      </p:nvGrpSpPr>
      <p:grpSpPr>
        <a:xfrm>
          <a:off x="0" y="0"/>
          <a:ext cx="0" cy="0"/>
          <a:chOff x="0" y="0"/>
          <a:chExt cx="0" cy="0"/>
        </a:xfrm>
      </p:grpSpPr>
      <p:sp>
        <p:nvSpPr>
          <p:cNvPr id="74" name="Google Shape;74;p23"/>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5" name="Google Shape;75;p23"/>
          <p:cNvSpPr>
            <a:spLocks noGrp="1"/>
          </p:cNvSpPr>
          <p:nvPr>
            <p:ph type="pic" idx="2"/>
          </p:nvPr>
        </p:nvSpPr>
        <p:spPr>
          <a:xfrm>
            <a:off x="5183188" y="987425"/>
            <a:ext cx="6172200" cy="4873625"/>
          </a:xfrm>
          <a:prstGeom prst="rect">
            <a:avLst/>
          </a:prstGeom>
          <a:noFill/>
          <a:ln>
            <a:noFill/>
          </a:ln>
        </p:spPr>
      </p:sp>
      <p:sp>
        <p:nvSpPr>
          <p:cNvPr id="76" name="Google Shape;76;p23"/>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77" name="Google Shape;77;p2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8" name="Google Shape;78;p2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9" name="Google Shape;79;p2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80"/>
        <p:cNvGrpSpPr/>
        <p:nvPr/>
      </p:nvGrpSpPr>
      <p:grpSpPr>
        <a:xfrm>
          <a:off x="0" y="0"/>
          <a:ext cx="0" cy="0"/>
          <a:chOff x="0" y="0"/>
          <a:chExt cx="0" cy="0"/>
        </a:xfrm>
      </p:grpSpPr>
      <p:sp>
        <p:nvSpPr>
          <p:cNvPr id="81" name="Google Shape;81;p2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2" name="Google Shape;82;p24"/>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3" name="Google Shape;83;p2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4" name="Google Shape;84;p2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5" name="Google Shape;85;p2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86"/>
        <p:cNvGrpSpPr/>
        <p:nvPr/>
      </p:nvGrpSpPr>
      <p:grpSpPr>
        <a:xfrm>
          <a:off x="0" y="0"/>
          <a:ext cx="0" cy="0"/>
          <a:chOff x="0" y="0"/>
          <a:chExt cx="0" cy="0"/>
        </a:xfrm>
      </p:grpSpPr>
      <p:sp>
        <p:nvSpPr>
          <p:cNvPr id="87" name="Google Shape;87;p25"/>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8" name="Google Shape;88;p25"/>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9" name="Google Shape;89;p2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0" name="Google Shape;90;p2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1" name="Google Shape;91;p2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Copy">
  <p:cSld name="Copy">
    <p:spTree>
      <p:nvGrpSpPr>
        <p:cNvPr id="1" name="Shape 19"/>
        <p:cNvGrpSpPr/>
        <p:nvPr/>
      </p:nvGrpSpPr>
      <p:grpSpPr>
        <a:xfrm>
          <a:off x="0" y="0"/>
          <a:ext cx="0" cy="0"/>
          <a:chOff x="0" y="0"/>
          <a:chExt cx="0" cy="0"/>
        </a:xfrm>
      </p:grpSpPr>
      <p:sp>
        <p:nvSpPr>
          <p:cNvPr id="20" name="Google Shape;20;p15"/>
          <p:cNvSpPr txBox="1">
            <a:spLocks noGrp="1"/>
          </p:cNvSpPr>
          <p:nvPr>
            <p:ph type="body" idx="1"/>
          </p:nvPr>
        </p:nvSpPr>
        <p:spPr>
          <a:xfrm>
            <a:off x="597680" y="3413914"/>
            <a:ext cx="3392429" cy="2172239"/>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Clr>
                <a:srgbClr val="93C470"/>
              </a:buClr>
              <a:buSzPts val="4400"/>
              <a:buNone/>
              <a:defRPr sz="4400" b="1">
                <a:solidFill>
                  <a:srgbClr val="93C470"/>
                </a:solidFill>
                <a:latin typeface="Open Sans"/>
                <a:ea typeface="Open Sans"/>
                <a:cs typeface="Open Sans"/>
                <a:sym typeface="Open Sans"/>
              </a:defRPr>
            </a:lvl1pPr>
            <a:lvl2pPr marL="914400" lvl="1" indent="-228600" algn="l">
              <a:lnSpc>
                <a:spcPct val="90000"/>
              </a:lnSpc>
              <a:spcBef>
                <a:spcPts val="500"/>
              </a:spcBef>
              <a:spcAft>
                <a:spcPts val="0"/>
              </a:spcAft>
              <a:buClr>
                <a:schemeClr val="dk1"/>
              </a:buClr>
              <a:buSzPts val="2400"/>
              <a:buNone/>
              <a:defRPr>
                <a:latin typeface="Open Sans"/>
                <a:ea typeface="Open Sans"/>
                <a:cs typeface="Open Sans"/>
                <a:sym typeface="Open Sans"/>
              </a:defRPr>
            </a:lvl2pPr>
            <a:lvl3pPr marL="1371600" lvl="2" indent="-228600" algn="l">
              <a:lnSpc>
                <a:spcPct val="90000"/>
              </a:lnSpc>
              <a:spcBef>
                <a:spcPts val="500"/>
              </a:spcBef>
              <a:spcAft>
                <a:spcPts val="0"/>
              </a:spcAft>
              <a:buClr>
                <a:schemeClr val="dk1"/>
              </a:buClr>
              <a:buSzPts val="2000"/>
              <a:buNone/>
              <a:defRPr>
                <a:latin typeface="Open Sans"/>
                <a:ea typeface="Open Sans"/>
                <a:cs typeface="Open Sans"/>
                <a:sym typeface="Open Sans"/>
              </a:defRPr>
            </a:lvl3pPr>
            <a:lvl4pPr marL="1828800" lvl="3" indent="-228600" algn="l">
              <a:lnSpc>
                <a:spcPct val="90000"/>
              </a:lnSpc>
              <a:spcBef>
                <a:spcPts val="500"/>
              </a:spcBef>
              <a:spcAft>
                <a:spcPts val="0"/>
              </a:spcAft>
              <a:buClr>
                <a:schemeClr val="dk1"/>
              </a:buClr>
              <a:buSzPts val="1800"/>
              <a:buNone/>
              <a:defRPr>
                <a:latin typeface="Open Sans"/>
                <a:ea typeface="Open Sans"/>
                <a:cs typeface="Open Sans"/>
                <a:sym typeface="Open Sans"/>
              </a:defRPr>
            </a:lvl4pPr>
            <a:lvl5pPr marL="2286000" lvl="4" indent="-228600" algn="l">
              <a:lnSpc>
                <a:spcPct val="90000"/>
              </a:lnSpc>
              <a:spcBef>
                <a:spcPts val="500"/>
              </a:spcBef>
              <a:spcAft>
                <a:spcPts val="0"/>
              </a:spcAft>
              <a:buClr>
                <a:schemeClr val="dk1"/>
              </a:buClr>
              <a:buSzPts val="1800"/>
              <a:buNone/>
              <a:defRPr>
                <a:latin typeface="Open Sans"/>
                <a:ea typeface="Open Sans"/>
                <a:cs typeface="Open Sans"/>
                <a:sym typeface="Open Sans"/>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1" name="Google Shape;21;p15"/>
          <p:cNvSpPr txBox="1">
            <a:spLocks noGrp="1"/>
          </p:cNvSpPr>
          <p:nvPr>
            <p:ph type="body" idx="2"/>
          </p:nvPr>
        </p:nvSpPr>
        <p:spPr>
          <a:xfrm>
            <a:off x="5759884" y="853439"/>
            <a:ext cx="5719992" cy="285405"/>
          </a:xfrm>
          <a:prstGeom prst="rect">
            <a:avLst/>
          </a:prstGeom>
          <a:noFill/>
          <a:ln>
            <a:noFill/>
          </a:ln>
        </p:spPr>
        <p:txBody>
          <a:bodyPr spcFirstLastPara="1" wrap="square" lIns="91425" tIns="45700" rIns="91425" bIns="45700" anchor="t" anchorCtr="0">
            <a:noAutofit/>
          </a:bodyPr>
          <a:lstStyle>
            <a:lvl1pPr marL="457200" marR="0" lvl="0" indent="-228600" algn="l">
              <a:lnSpc>
                <a:spcPct val="90000"/>
              </a:lnSpc>
              <a:spcBef>
                <a:spcPts val="1000"/>
              </a:spcBef>
              <a:spcAft>
                <a:spcPts val="0"/>
              </a:spcAft>
              <a:buClr>
                <a:srgbClr val="93C470"/>
              </a:buClr>
              <a:buSzPts val="1000"/>
              <a:buFont typeface="Arial"/>
              <a:buNone/>
              <a:defRPr sz="1000" b="1">
                <a:solidFill>
                  <a:srgbClr val="93C470"/>
                </a:solidFill>
                <a:latin typeface="Open Sans"/>
                <a:ea typeface="Open Sans"/>
                <a:cs typeface="Open Sans"/>
                <a:sym typeface="Open Sans"/>
              </a:defRPr>
            </a:lvl1pPr>
            <a:lvl2pPr marL="914400" lvl="1" indent="-228600" algn="l">
              <a:lnSpc>
                <a:spcPct val="90000"/>
              </a:lnSpc>
              <a:spcBef>
                <a:spcPts val="500"/>
              </a:spcBef>
              <a:spcAft>
                <a:spcPts val="0"/>
              </a:spcAft>
              <a:buClr>
                <a:schemeClr val="dk1"/>
              </a:buClr>
              <a:buSzPts val="2400"/>
              <a:buNone/>
              <a:defRPr>
                <a:latin typeface="Open Sans"/>
                <a:ea typeface="Open Sans"/>
                <a:cs typeface="Open Sans"/>
                <a:sym typeface="Open Sans"/>
              </a:defRPr>
            </a:lvl2pPr>
            <a:lvl3pPr marL="1371600" lvl="2" indent="-228600" algn="l">
              <a:lnSpc>
                <a:spcPct val="90000"/>
              </a:lnSpc>
              <a:spcBef>
                <a:spcPts val="500"/>
              </a:spcBef>
              <a:spcAft>
                <a:spcPts val="0"/>
              </a:spcAft>
              <a:buClr>
                <a:schemeClr val="dk1"/>
              </a:buClr>
              <a:buSzPts val="2000"/>
              <a:buNone/>
              <a:defRPr>
                <a:latin typeface="Open Sans"/>
                <a:ea typeface="Open Sans"/>
                <a:cs typeface="Open Sans"/>
                <a:sym typeface="Open Sans"/>
              </a:defRPr>
            </a:lvl3pPr>
            <a:lvl4pPr marL="1828800" lvl="3" indent="-228600" algn="l">
              <a:lnSpc>
                <a:spcPct val="90000"/>
              </a:lnSpc>
              <a:spcBef>
                <a:spcPts val="500"/>
              </a:spcBef>
              <a:spcAft>
                <a:spcPts val="0"/>
              </a:spcAft>
              <a:buClr>
                <a:schemeClr val="dk1"/>
              </a:buClr>
              <a:buSzPts val="1800"/>
              <a:buNone/>
              <a:defRPr>
                <a:latin typeface="Open Sans"/>
                <a:ea typeface="Open Sans"/>
                <a:cs typeface="Open Sans"/>
                <a:sym typeface="Open Sans"/>
              </a:defRPr>
            </a:lvl4pPr>
            <a:lvl5pPr marL="2286000" lvl="4" indent="-228600" algn="l">
              <a:lnSpc>
                <a:spcPct val="90000"/>
              </a:lnSpc>
              <a:spcBef>
                <a:spcPts val="500"/>
              </a:spcBef>
              <a:spcAft>
                <a:spcPts val="0"/>
              </a:spcAft>
              <a:buClr>
                <a:schemeClr val="dk1"/>
              </a:buClr>
              <a:buSzPts val="1800"/>
              <a:buNone/>
              <a:defRPr>
                <a:latin typeface="Open Sans"/>
                <a:ea typeface="Open Sans"/>
                <a:cs typeface="Open Sans"/>
                <a:sym typeface="Open Sans"/>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2" name="Google Shape;22;p15"/>
          <p:cNvSpPr txBox="1">
            <a:spLocks noGrp="1"/>
          </p:cNvSpPr>
          <p:nvPr>
            <p:ph type="body" idx="3"/>
          </p:nvPr>
        </p:nvSpPr>
        <p:spPr>
          <a:xfrm>
            <a:off x="5759884" y="1185948"/>
            <a:ext cx="5719992" cy="3244736"/>
          </a:xfrm>
          <a:prstGeom prst="rect">
            <a:avLst/>
          </a:prstGeom>
          <a:noFill/>
          <a:ln>
            <a:noFill/>
          </a:ln>
        </p:spPr>
        <p:txBody>
          <a:bodyPr spcFirstLastPara="1" wrap="square" lIns="91425" tIns="45700" rIns="91425" bIns="45700" anchor="t" anchorCtr="0">
            <a:noAutofit/>
          </a:bodyPr>
          <a:lstStyle>
            <a:lvl1pPr marL="457200" marR="0" lvl="0" indent="-228600" algn="l">
              <a:lnSpc>
                <a:spcPct val="90000"/>
              </a:lnSpc>
              <a:spcBef>
                <a:spcPts val="1000"/>
              </a:spcBef>
              <a:spcAft>
                <a:spcPts val="0"/>
              </a:spcAft>
              <a:buClr>
                <a:srgbClr val="93C470"/>
              </a:buClr>
              <a:buSzPts val="1000"/>
              <a:buFont typeface="Arial"/>
              <a:buNone/>
              <a:defRPr sz="1000" b="0">
                <a:solidFill>
                  <a:srgbClr val="93C470"/>
                </a:solidFill>
                <a:latin typeface="Open Sans"/>
                <a:ea typeface="Open Sans"/>
                <a:cs typeface="Open Sans"/>
                <a:sym typeface="Open Sans"/>
              </a:defRPr>
            </a:lvl1pPr>
            <a:lvl2pPr marL="914400" lvl="1" indent="-228600" algn="l">
              <a:lnSpc>
                <a:spcPct val="90000"/>
              </a:lnSpc>
              <a:spcBef>
                <a:spcPts val="500"/>
              </a:spcBef>
              <a:spcAft>
                <a:spcPts val="0"/>
              </a:spcAft>
              <a:buClr>
                <a:schemeClr val="dk1"/>
              </a:buClr>
              <a:buSzPts val="2400"/>
              <a:buNone/>
              <a:defRPr>
                <a:latin typeface="Open Sans"/>
                <a:ea typeface="Open Sans"/>
                <a:cs typeface="Open Sans"/>
                <a:sym typeface="Open Sans"/>
              </a:defRPr>
            </a:lvl2pPr>
            <a:lvl3pPr marL="1371600" lvl="2" indent="-228600" algn="l">
              <a:lnSpc>
                <a:spcPct val="90000"/>
              </a:lnSpc>
              <a:spcBef>
                <a:spcPts val="500"/>
              </a:spcBef>
              <a:spcAft>
                <a:spcPts val="0"/>
              </a:spcAft>
              <a:buClr>
                <a:schemeClr val="dk1"/>
              </a:buClr>
              <a:buSzPts val="2000"/>
              <a:buNone/>
              <a:defRPr>
                <a:latin typeface="Open Sans"/>
                <a:ea typeface="Open Sans"/>
                <a:cs typeface="Open Sans"/>
                <a:sym typeface="Open Sans"/>
              </a:defRPr>
            </a:lvl3pPr>
            <a:lvl4pPr marL="1828800" lvl="3" indent="-228600" algn="l">
              <a:lnSpc>
                <a:spcPct val="90000"/>
              </a:lnSpc>
              <a:spcBef>
                <a:spcPts val="500"/>
              </a:spcBef>
              <a:spcAft>
                <a:spcPts val="0"/>
              </a:spcAft>
              <a:buClr>
                <a:schemeClr val="dk1"/>
              </a:buClr>
              <a:buSzPts val="1800"/>
              <a:buNone/>
              <a:defRPr>
                <a:latin typeface="Open Sans"/>
                <a:ea typeface="Open Sans"/>
                <a:cs typeface="Open Sans"/>
                <a:sym typeface="Open Sans"/>
              </a:defRPr>
            </a:lvl4pPr>
            <a:lvl5pPr marL="2286000" lvl="4" indent="-228600" algn="l">
              <a:lnSpc>
                <a:spcPct val="90000"/>
              </a:lnSpc>
              <a:spcBef>
                <a:spcPts val="500"/>
              </a:spcBef>
              <a:spcAft>
                <a:spcPts val="0"/>
              </a:spcAft>
              <a:buClr>
                <a:schemeClr val="dk1"/>
              </a:buClr>
              <a:buSzPts val="1800"/>
              <a:buNone/>
              <a:defRPr>
                <a:latin typeface="Open Sans"/>
                <a:ea typeface="Open Sans"/>
                <a:cs typeface="Open Sans"/>
                <a:sym typeface="Open Sans"/>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pic>
        <p:nvPicPr>
          <p:cNvPr id="23" name="Google Shape;23;p15"/>
          <p:cNvPicPr preferRelativeResize="0"/>
          <p:nvPr/>
        </p:nvPicPr>
        <p:blipFill rotWithShape="1">
          <a:blip r:embed="rId2">
            <a:alphaModFix/>
          </a:blip>
          <a:srcRect l="15454" r="69934"/>
          <a:stretch/>
        </p:blipFill>
        <p:spPr>
          <a:xfrm>
            <a:off x="11829011" y="0"/>
            <a:ext cx="1296785" cy="6858000"/>
          </a:xfrm>
          <a:prstGeom prst="rect">
            <a:avLst/>
          </a:prstGeom>
          <a:noFill/>
          <a:ln>
            <a:noFill/>
          </a:ln>
        </p:spPr>
      </p:pic>
      <p:sp>
        <p:nvSpPr>
          <p:cNvPr id="24" name="Google Shape;24;p15"/>
          <p:cNvSpPr txBox="1"/>
          <p:nvPr/>
        </p:nvSpPr>
        <p:spPr>
          <a:xfrm>
            <a:off x="8926404" y="6450448"/>
            <a:ext cx="2743200" cy="271027"/>
          </a:xfrm>
          <a:prstGeom prst="rect">
            <a:avLst/>
          </a:prstGeom>
          <a:noFill/>
          <a:ln>
            <a:noFill/>
          </a:ln>
        </p:spPr>
        <p:txBody>
          <a:bodyPr spcFirstLastPara="1" wrap="square" lIns="91425" tIns="45700" rIns="91425" bIns="45700" anchor="t" anchorCtr="0">
            <a:noAutofit/>
          </a:bodyPr>
          <a:lstStyle/>
          <a:p>
            <a:pPr marL="0" marR="0" lvl="0" indent="0" algn="r" rtl="0">
              <a:spcBef>
                <a:spcPts val="0"/>
              </a:spcBef>
              <a:spcAft>
                <a:spcPts val="0"/>
              </a:spcAft>
              <a:buNone/>
            </a:pPr>
            <a:fld id="{00000000-1234-1234-1234-123412341234}" type="slidenum">
              <a:rPr lang="en-US" sz="1000">
                <a:solidFill>
                  <a:schemeClr val="dk1"/>
                </a:solidFill>
                <a:latin typeface="Open Sans"/>
                <a:ea typeface="Open Sans"/>
                <a:cs typeface="Open Sans"/>
                <a:sym typeface="Open Sans"/>
              </a:rPr>
              <a:t>‹#›</a:t>
            </a:fld>
            <a:endParaRPr sz="1000">
              <a:solidFill>
                <a:schemeClr val="dk1"/>
              </a:solidFill>
              <a:latin typeface="Open Sans"/>
              <a:ea typeface="Open Sans"/>
              <a:cs typeface="Open Sans"/>
              <a:sym typeface="Open Sans"/>
            </a:endParaRPr>
          </a:p>
        </p:txBody>
      </p:sp>
      <p:sp>
        <p:nvSpPr>
          <p:cNvPr id="25" name="Google Shape;25;p15"/>
          <p:cNvSpPr txBox="1">
            <a:spLocks noGrp="1"/>
          </p:cNvSpPr>
          <p:nvPr>
            <p:ph type="ftr" idx="11"/>
          </p:nvPr>
        </p:nvSpPr>
        <p:spPr>
          <a:xfrm>
            <a:off x="522396" y="6450448"/>
            <a:ext cx="4114800" cy="271027"/>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sz="1000" b="0" i="0">
                <a:solidFill>
                  <a:srgbClr val="93C470"/>
                </a:solidFill>
                <a:latin typeface="Open Sans"/>
                <a:ea typeface="Open Sans"/>
                <a:cs typeface="Open Sans"/>
                <a:sym typeface="Open Sans"/>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pic>
        <p:nvPicPr>
          <p:cNvPr id="26" name="Google Shape;26;p15"/>
          <p:cNvPicPr preferRelativeResize="0"/>
          <p:nvPr/>
        </p:nvPicPr>
        <p:blipFill rotWithShape="1">
          <a:blip r:embed="rId3">
            <a:alphaModFix/>
          </a:blip>
          <a:srcRect/>
          <a:stretch/>
        </p:blipFill>
        <p:spPr>
          <a:xfrm>
            <a:off x="10633974" y="6285351"/>
            <a:ext cx="680313" cy="453542"/>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7"/>
        <p:cNvGrpSpPr/>
        <p:nvPr/>
      </p:nvGrpSpPr>
      <p:grpSpPr>
        <a:xfrm>
          <a:off x="0" y="0"/>
          <a:ext cx="0" cy="0"/>
          <a:chOff x="0" y="0"/>
          <a:chExt cx="0" cy="0"/>
        </a:xfrm>
      </p:grpSpPr>
      <p:sp>
        <p:nvSpPr>
          <p:cNvPr id="28" name="Google Shape;28;p16"/>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9" name="Google Shape;29;p16"/>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0" name="Google Shape;30;p1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1" name="Google Shape;31;p1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2" name="Google Shape;32;p1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sz="1200">
                <a:solidFill>
                  <a:schemeClr val="dk1"/>
                </a:solidFill>
                <a:latin typeface="Calibri"/>
                <a:ea typeface="Calibri"/>
                <a:cs typeface="Calibri"/>
                <a:sym typeface="Calibri"/>
              </a:defRPr>
            </a:lvl1pPr>
            <a:lvl2pPr marL="0" lvl="1" indent="0" algn="r">
              <a:spcBef>
                <a:spcPts val="0"/>
              </a:spcBef>
              <a:buNone/>
              <a:defRPr sz="1200">
                <a:solidFill>
                  <a:schemeClr val="dk1"/>
                </a:solidFill>
                <a:latin typeface="Calibri"/>
                <a:ea typeface="Calibri"/>
                <a:cs typeface="Calibri"/>
                <a:sym typeface="Calibri"/>
              </a:defRPr>
            </a:lvl2pPr>
            <a:lvl3pPr marL="0" lvl="2" indent="0" algn="r">
              <a:spcBef>
                <a:spcPts val="0"/>
              </a:spcBef>
              <a:buNone/>
              <a:defRPr sz="1200">
                <a:solidFill>
                  <a:schemeClr val="dk1"/>
                </a:solidFill>
                <a:latin typeface="Calibri"/>
                <a:ea typeface="Calibri"/>
                <a:cs typeface="Calibri"/>
                <a:sym typeface="Calibri"/>
              </a:defRPr>
            </a:lvl3pPr>
            <a:lvl4pPr marL="0" lvl="3" indent="0" algn="r">
              <a:spcBef>
                <a:spcPts val="0"/>
              </a:spcBef>
              <a:buNone/>
              <a:defRPr sz="1200">
                <a:solidFill>
                  <a:schemeClr val="dk1"/>
                </a:solidFill>
                <a:latin typeface="Calibri"/>
                <a:ea typeface="Calibri"/>
                <a:cs typeface="Calibri"/>
                <a:sym typeface="Calibri"/>
              </a:defRPr>
            </a:lvl4pPr>
            <a:lvl5pPr marL="0" lvl="4" indent="0" algn="r">
              <a:spcBef>
                <a:spcPts val="0"/>
              </a:spcBef>
              <a:buNone/>
              <a:defRPr sz="1200">
                <a:solidFill>
                  <a:schemeClr val="dk1"/>
                </a:solidFill>
                <a:latin typeface="Calibri"/>
                <a:ea typeface="Calibri"/>
                <a:cs typeface="Calibri"/>
                <a:sym typeface="Calibri"/>
              </a:defRPr>
            </a:lvl5pPr>
            <a:lvl6pPr marL="0" lvl="5" indent="0" algn="r">
              <a:spcBef>
                <a:spcPts val="0"/>
              </a:spcBef>
              <a:buNone/>
              <a:defRPr sz="1200">
                <a:solidFill>
                  <a:schemeClr val="dk1"/>
                </a:solidFill>
                <a:latin typeface="Calibri"/>
                <a:ea typeface="Calibri"/>
                <a:cs typeface="Calibri"/>
                <a:sym typeface="Calibri"/>
              </a:defRPr>
            </a:lvl6pPr>
            <a:lvl7pPr marL="0" lvl="6" indent="0" algn="r">
              <a:spcBef>
                <a:spcPts val="0"/>
              </a:spcBef>
              <a:buNone/>
              <a:defRPr sz="1200">
                <a:solidFill>
                  <a:schemeClr val="dk1"/>
                </a:solidFill>
                <a:latin typeface="Calibri"/>
                <a:ea typeface="Calibri"/>
                <a:cs typeface="Calibri"/>
                <a:sym typeface="Calibri"/>
              </a:defRPr>
            </a:lvl7pPr>
            <a:lvl8pPr marL="0" lvl="7" indent="0" algn="r">
              <a:spcBef>
                <a:spcPts val="0"/>
              </a:spcBef>
              <a:buNone/>
              <a:defRPr sz="1200">
                <a:solidFill>
                  <a:schemeClr val="dk1"/>
                </a:solidFill>
                <a:latin typeface="Calibri"/>
                <a:ea typeface="Calibri"/>
                <a:cs typeface="Calibri"/>
                <a:sym typeface="Calibri"/>
              </a:defRPr>
            </a:lvl8pPr>
            <a:lvl9pPr marL="0" lvl="8" indent="0" algn="r">
              <a:spcBef>
                <a:spcPts val="0"/>
              </a:spcBef>
              <a:buNone/>
              <a:defRPr sz="1200">
                <a:solidFill>
                  <a:schemeClr val="dk1"/>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33"/>
        <p:cNvGrpSpPr/>
        <p:nvPr/>
      </p:nvGrpSpPr>
      <p:grpSpPr>
        <a:xfrm>
          <a:off x="0" y="0"/>
          <a:ext cx="0" cy="0"/>
          <a:chOff x="0" y="0"/>
          <a:chExt cx="0" cy="0"/>
        </a:xfrm>
      </p:grpSpPr>
      <p:sp>
        <p:nvSpPr>
          <p:cNvPr id="34" name="Google Shape;34;p17"/>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5" name="Google Shape;35;p17"/>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36" name="Google Shape;36;p1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7" name="Google Shape;37;p1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8" name="Google Shape;38;p1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sz="1200">
                <a:solidFill>
                  <a:schemeClr val="dk1"/>
                </a:solidFill>
                <a:latin typeface="Calibri"/>
                <a:ea typeface="Calibri"/>
                <a:cs typeface="Calibri"/>
                <a:sym typeface="Calibri"/>
              </a:defRPr>
            </a:lvl1pPr>
            <a:lvl2pPr marL="0" lvl="1" indent="0" algn="r">
              <a:spcBef>
                <a:spcPts val="0"/>
              </a:spcBef>
              <a:buNone/>
              <a:defRPr sz="1200">
                <a:solidFill>
                  <a:schemeClr val="dk1"/>
                </a:solidFill>
                <a:latin typeface="Calibri"/>
                <a:ea typeface="Calibri"/>
                <a:cs typeface="Calibri"/>
                <a:sym typeface="Calibri"/>
              </a:defRPr>
            </a:lvl2pPr>
            <a:lvl3pPr marL="0" lvl="2" indent="0" algn="r">
              <a:spcBef>
                <a:spcPts val="0"/>
              </a:spcBef>
              <a:buNone/>
              <a:defRPr sz="1200">
                <a:solidFill>
                  <a:schemeClr val="dk1"/>
                </a:solidFill>
                <a:latin typeface="Calibri"/>
                <a:ea typeface="Calibri"/>
                <a:cs typeface="Calibri"/>
                <a:sym typeface="Calibri"/>
              </a:defRPr>
            </a:lvl3pPr>
            <a:lvl4pPr marL="0" lvl="3" indent="0" algn="r">
              <a:spcBef>
                <a:spcPts val="0"/>
              </a:spcBef>
              <a:buNone/>
              <a:defRPr sz="1200">
                <a:solidFill>
                  <a:schemeClr val="dk1"/>
                </a:solidFill>
                <a:latin typeface="Calibri"/>
                <a:ea typeface="Calibri"/>
                <a:cs typeface="Calibri"/>
                <a:sym typeface="Calibri"/>
              </a:defRPr>
            </a:lvl4pPr>
            <a:lvl5pPr marL="0" lvl="4" indent="0" algn="r">
              <a:spcBef>
                <a:spcPts val="0"/>
              </a:spcBef>
              <a:buNone/>
              <a:defRPr sz="1200">
                <a:solidFill>
                  <a:schemeClr val="dk1"/>
                </a:solidFill>
                <a:latin typeface="Calibri"/>
                <a:ea typeface="Calibri"/>
                <a:cs typeface="Calibri"/>
                <a:sym typeface="Calibri"/>
              </a:defRPr>
            </a:lvl5pPr>
            <a:lvl6pPr marL="0" lvl="5" indent="0" algn="r">
              <a:spcBef>
                <a:spcPts val="0"/>
              </a:spcBef>
              <a:buNone/>
              <a:defRPr sz="1200">
                <a:solidFill>
                  <a:schemeClr val="dk1"/>
                </a:solidFill>
                <a:latin typeface="Calibri"/>
                <a:ea typeface="Calibri"/>
                <a:cs typeface="Calibri"/>
                <a:sym typeface="Calibri"/>
              </a:defRPr>
            </a:lvl6pPr>
            <a:lvl7pPr marL="0" lvl="6" indent="0" algn="r">
              <a:spcBef>
                <a:spcPts val="0"/>
              </a:spcBef>
              <a:buNone/>
              <a:defRPr sz="1200">
                <a:solidFill>
                  <a:schemeClr val="dk1"/>
                </a:solidFill>
                <a:latin typeface="Calibri"/>
                <a:ea typeface="Calibri"/>
                <a:cs typeface="Calibri"/>
                <a:sym typeface="Calibri"/>
              </a:defRPr>
            </a:lvl7pPr>
            <a:lvl8pPr marL="0" lvl="7" indent="0" algn="r">
              <a:spcBef>
                <a:spcPts val="0"/>
              </a:spcBef>
              <a:buNone/>
              <a:defRPr sz="1200">
                <a:solidFill>
                  <a:schemeClr val="dk1"/>
                </a:solidFill>
                <a:latin typeface="Calibri"/>
                <a:ea typeface="Calibri"/>
                <a:cs typeface="Calibri"/>
                <a:sym typeface="Calibri"/>
              </a:defRPr>
            </a:lvl8pPr>
            <a:lvl9pPr marL="0" lvl="8" indent="0" algn="r">
              <a:spcBef>
                <a:spcPts val="0"/>
              </a:spcBef>
              <a:buNone/>
              <a:defRPr sz="1200">
                <a:solidFill>
                  <a:schemeClr val="dk1"/>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39"/>
        <p:cNvGrpSpPr/>
        <p:nvPr/>
      </p:nvGrpSpPr>
      <p:grpSpPr>
        <a:xfrm>
          <a:off x="0" y="0"/>
          <a:ext cx="0" cy="0"/>
          <a:chOff x="0" y="0"/>
          <a:chExt cx="0" cy="0"/>
        </a:xfrm>
      </p:grpSpPr>
      <p:sp>
        <p:nvSpPr>
          <p:cNvPr id="40" name="Google Shape;40;p18"/>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1" name="Google Shape;41;p18"/>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42" name="Google Shape;42;p1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3" name="Google Shape;43;p1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4" name="Google Shape;44;p1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45"/>
        <p:cNvGrpSpPr/>
        <p:nvPr/>
      </p:nvGrpSpPr>
      <p:grpSpPr>
        <a:xfrm>
          <a:off x="0" y="0"/>
          <a:ext cx="0" cy="0"/>
          <a:chOff x="0" y="0"/>
          <a:chExt cx="0" cy="0"/>
        </a:xfrm>
      </p:grpSpPr>
      <p:sp>
        <p:nvSpPr>
          <p:cNvPr id="46" name="Google Shape;46;p19"/>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7" name="Google Shape;47;p19"/>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8" name="Google Shape;48;p19"/>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9" name="Google Shape;49;p1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0" name="Google Shape;50;p1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1" name="Google Shape;51;p1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52"/>
        <p:cNvGrpSpPr/>
        <p:nvPr/>
      </p:nvGrpSpPr>
      <p:grpSpPr>
        <a:xfrm>
          <a:off x="0" y="0"/>
          <a:ext cx="0" cy="0"/>
          <a:chOff x="0" y="0"/>
          <a:chExt cx="0" cy="0"/>
        </a:xfrm>
      </p:grpSpPr>
      <p:sp>
        <p:nvSpPr>
          <p:cNvPr id="53" name="Google Shape;53;p20"/>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4" name="Google Shape;54;p20"/>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55" name="Google Shape;55;p20"/>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6" name="Google Shape;56;p20"/>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57" name="Google Shape;57;p20"/>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8" name="Google Shape;58;p2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9" name="Google Shape;59;p2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0" name="Google Shape;60;p2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61"/>
        <p:cNvGrpSpPr/>
        <p:nvPr/>
      </p:nvGrpSpPr>
      <p:grpSpPr>
        <a:xfrm>
          <a:off x="0" y="0"/>
          <a:ext cx="0" cy="0"/>
          <a:chOff x="0" y="0"/>
          <a:chExt cx="0" cy="0"/>
        </a:xfrm>
      </p:grpSpPr>
      <p:sp>
        <p:nvSpPr>
          <p:cNvPr id="62" name="Google Shape;62;p2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3" name="Google Shape;63;p2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4" name="Google Shape;64;p2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5" name="Google Shape;65;p2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66"/>
        <p:cNvGrpSpPr/>
        <p:nvPr/>
      </p:nvGrpSpPr>
      <p:grpSpPr>
        <a:xfrm>
          <a:off x="0" y="0"/>
          <a:ext cx="0" cy="0"/>
          <a:chOff x="0" y="0"/>
          <a:chExt cx="0" cy="0"/>
        </a:xfrm>
      </p:grpSpPr>
      <p:sp>
        <p:nvSpPr>
          <p:cNvPr id="67" name="Google Shape;67;p22"/>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8" name="Google Shape;68;p22"/>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69" name="Google Shape;69;p22"/>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70" name="Google Shape;70;p2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1" name="Google Shape;71;p2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2" name="Google Shape;72;p2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3"/>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13"/>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 name="Google Shape;12;p1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1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1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chemeClr val="dk1"/>
                </a:solidFill>
                <a:latin typeface="Calibri"/>
                <a:ea typeface="Calibri"/>
                <a:cs typeface="Calibri"/>
                <a:sym typeface="Calibri"/>
              </a:defRPr>
            </a:lvl1pPr>
            <a:lvl2pPr marL="0" marR="0" lvl="1" indent="0" algn="r" rtl="0">
              <a:spcBef>
                <a:spcPts val="0"/>
              </a:spcBef>
              <a:buNone/>
              <a:defRPr sz="1200" b="0" i="0" u="none" strike="noStrike" cap="none">
                <a:solidFill>
                  <a:schemeClr val="dk1"/>
                </a:solidFill>
                <a:latin typeface="Calibri"/>
                <a:ea typeface="Calibri"/>
                <a:cs typeface="Calibri"/>
                <a:sym typeface="Calibri"/>
              </a:defRPr>
            </a:lvl2pPr>
            <a:lvl3pPr marL="0" marR="0" lvl="2" indent="0" algn="r" rtl="0">
              <a:spcBef>
                <a:spcPts val="0"/>
              </a:spcBef>
              <a:buNone/>
              <a:defRPr sz="1200" b="0" i="0" u="none" strike="noStrike" cap="none">
                <a:solidFill>
                  <a:schemeClr val="dk1"/>
                </a:solidFill>
                <a:latin typeface="Calibri"/>
                <a:ea typeface="Calibri"/>
                <a:cs typeface="Calibri"/>
                <a:sym typeface="Calibri"/>
              </a:defRPr>
            </a:lvl3pPr>
            <a:lvl4pPr marL="0" marR="0" lvl="3" indent="0" algn="r" rtl="0">
              <a:spcBef>
                <a:spcPts val="0"/>
              </a:spcBef>
              <a:buNone/>
              <a:defRPr sz="1200" b="0" i="0" u="none" strike="noStrike" cap="none">
                <a:solidFill>
                  <a:schemeClr val="dk1"/>
                </a:solidFill>
                <a:latin typeface="Calibri"/>
                <a:ea typeface="Calibri"/>
                <a:cs typeface="Calibri"/>
                <a:sym typeface="Calibri"/>
              </a:defRPr>
            </a:lvl4pPr>
            <a:lvl5pPr marL="0" marR="0" lvl="4" indent="0" algn="r" rtl="0">
              <a:spcBef>
                <a:spcPts val="0"/>
              </a:spcBef>
              <a:buNone/>
              <a:defRPr sz="1200" b="0" i="0" u="none" strike="noStrike" cap="none">
                <a:solidFill>
                  <a:schemeClr val="dk1"/>
                </a:solidFill>
                <a:latin typeface="Calibri"/>
                <a:ea typeface="Calibri"/>
                <a:cs typeface="Calibri"/>
                <a:sym typeface="Calibri"/>
              </a:defRPr>
            </a:lvl5pPr>
            <a:lvl6pPr marL="0" marR="0" lvl="5" indent="0" algn="r" rtl="0">
              <a:spcBef>
                <a:spcPts val="0"/>
              </a:spcBef>
              <a:buNone/>
              <a:defRPr sz="1200" b="0" i="0" u="none" strike="noStrike" cap="none">
                <a:solidFill>
                  <a:schemeClr val="dk1"/>
                </a:solidFill>
                <a:latin typeface="Calibri"/>
                <a:ea typeface="Calibri"/>
                <a:cs typeface="Calibri"/>
                <a:sym typeface="Calibri"/>
              </a:defRPr>
            </a:lvl6pPr>
            <a:lvl7pPr marL="0" marR="0" lvl="6" indent="0" algn="r" rtl="0">
              <a:spcBef>
                <a:spcPts val="0"/>
              </a:spcBef>
              <a:buNone/>
              <a:defRPr sz="1200" b="0" i="0" u="none" strike="noStrike" cap="none">
                <a:solidFill>
                  <a:schemeClr val="dk1"/>
                </a:solidFill>
                <a:latin typeface="Calibri"/>
                <a:ea typeface="Calibri"/>
                <a:cs typeface="Calibri"/>
                <a:sym typeface="Calibri"/>
              </a:defRPr>
            </a:lvl7pPr>
            <a:lvl8pPr marL="0" marR="0" lvl="7" indent="0" algn="r" rtl="0">
              <a:spcBef>
                <a:spcPts val="0"/>
              </a:spcBef>
              <a:buNone/>
              <a:defRPr sz="1200" b="0" i="0" u="none" strike="noStrike" cap="none">
                <a:solidFill>
                  <a:schemeClr val="dk1"/>
                </a:solidFill>
                <a:latin typeface="Calibri"/>
                <a:ea typeface="Calibri"/>
                <a:cs typeface="Calibri"/>
                <a:sym typeface="Calibri"/>
              </a:defRPr>
            </a:lvl8pPr>
            <a:lvl9pPr marL="0" marR="0" lvl="8" indent="0" algn="r" rtl="0">
              <a:spcBef>
                <a:spcPts val="0"/>
              </a:spcBef>
              <a:buNone/>
              <a:defRPr sz="1200" b="0" i="0" u="none" strike="noStrike" cap="none">
                <a:solidFill>
                  <a:schemeClr val="dk1"/>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32"/>
        <p:cNvGrpSpPr/>
        <p:nvPr/>
      </p:nvGrpSpPr>
      <p:grpSpPr>
        <a:xfrm>
          <a:off x="0" y="0"/>
          <a:ext cx="0" cy="0"/>
          <a:chOff x="0" y="0"/>
          <a:chExt cx="0" cy="0"/>
        </a:xfrm>
      </p:grpSpPr>
      <p:pic>
        <p:nvPicPr>
          <p:cNvPr id="133" name="Google Shape;133;p1"/>
          <p:cNvPicPr preferRelativeResize="0"/>
          <p:nvPr/>
        </p:nvPicPr>
        <p:blipFill rotWithShape="1">
          <a:blip r:embed="rId3">
            <a:alphaModFix/>
          </a:blip>
          <a:srcRect/>
          <a:stretch/>
        </p:blipFill>
        <p:spPr>
          <a:xfrm>
            <a:off x="0" y="0"/>
            <a:ext cx="12192000" cy="6858000"/>
          </a:xfrm>
          <a:prstGeom prst="rect">
            <a:avLst/>
          </a:prstGeom>
          <a:noFill/>
          <a:ln>
            <a:noFill/>
          </a:ln>
        </p:spPr>
      </p:pic>
      <p:pic>
        <p:nvPicPr>
          <p:cNvPr id="134" name="Google Shape;134;p1"/>
          <p:cNvPicPr preferRelativeResize="0"/>
          <p:nvPr/>
        </p:nvPicPr>
        <p:blipFill rotWithShape="1">
          <a:blip r:embed="rId4">
            <a:alphaModFix/>
          </a:blip>
          <a:srcRect/>
          <a:stretch/>
        </p:blipFill>
        <p:spPr>
          <a:xfrm>
            <a:off x="9764487" y="4201886"/>
            <a:ext cx="2177142" cy="2539998"/>
          </a:xfrm>
          <a:prstGeom prst="rect">
            <a:avLst/>
          </a:prstGeom>
          <a:noFill/>
          <a:ln>
            <a:noFill/>
          </a:ln>
        </p:spPr>
      </p:pic>
      <p:sp>
        <p:nvSpPr>
          <p:cNvPr id="135" name="Google Shape;135;p1"/>
          <p:cNvSpPr txBox="1"/>
          <p:nvPr/>
        </p:nvSpPr>
        <p:spPr>
          <a:xfrm>
            <a:off x="1781666" y="353391"/>
            <a:ext cx="9725637" cy="230828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endParaRPr sz="3600" dirty="0">
              <a:solidFill>
                <a:schemeClr val="dk1"/>
              </a:solidFill>
              <a:latin typeface="Roboto"/>
              <a:ea typeface="Roboto"/>
              <a:cs typeface="Roboto"/>
              <a:sym typeface="Roboto"/>
            </a:endParaRPr>
          </a:p>
          <a:p>
            <a:pPr marL="0" marR="0" lvl="0" indent="0" algn="ctr" rtl="0">
              <a:spcBef>
                <a:spcPts val="0"/>
              </a:spcBef>
              <a:spcAft>
                <a:spcPts val="0"/>
              </a:spcAft>
              <a:buNone/>
            </a:pPr>
            <a:r>
              <a:rPr lang="en-US" sz="3600" dirty="0">
                <a:solidFill>
                  <a:schemeClr val="tx1"/>
                </a:solidFill>
                <a:latin typeface="Arial"/>
                <a:ea typeface="Arial"/>
                <a:cs typeface="Arial"/>
                <a:sym typeface="Arial"/>
              </a:rPr>
              <a:t>SREB RSC Meeting</a:t>
            </a:r>
            <a:endParaRPr sz="3600" dirty="0">
              <a:solidFill>
                <a:schemeClr val="tx1"/>
              </a:solidFill>
            </a:endParaRPr>
          </a:p>
          <a:p>
            <a:pPr marL="0" marR="0" lvl="0" indent="0" algn="ctr" rtl="0">
              <a:spcBef>
                <a:spcPts val="0"/>
              </a:spcBef>
              <a:spcAft>
                <a:spcPts val="0"/>
              </a:spcAft>
              <a:buNone/>
            </a:pPr>
            <a:r>
              <a:rPr lang="en-US" sz="3600" dirty="0">
                <a:solidFill>
                  <a:schemeClr val="tx1"/>
                </a:solidFill>
                <a:latin typeface="Arial"/>
                <a:ea typeface="Arial"/>
                <a:cs typeface="Arial"/>
                <a:sym typeface="Arial"/>
              </a:rPr>
              <a:t>NC-SARA Updates &amp; Conversation</a:t>
            </a:r>
            <a:endParaRPr sz="3600" dirty="0">
              <a:solidFill>
                <a:schemeClr val="tx1"/>
              </a:solidFill>
            </a:endParaRPr>
          </a:p>
          <a:p>
            <a:pPr marL="0" marR="0" lvl="0" indent="0" algn="ctr" rtl="0">
              <a:spcBef>
                <a:spcPts val="0"/>
              </a:spcBef>
              <a:spcAft>
                <a:spcPts val="0"/>
              </a:spcAft>
              <a:buNone/>
            </a:pPr>
            <a:r>
              <a:rPr lang="en-US" sz="3600" dirty="0">
                <a:solidFill>
                  <a:schemeClr val="tx1"/>
                </a:solidFill>
                <a:latin typeface="Arial"/>
                <a:ea typeface="Arial"/>
                <a:cs typeface="Arial"/>
                <a:sym typeface="Arial"/>
              </a:rPr>
              <a:t>June 8, 2022</a:t>
            </a:r>
            <a:endParaRPr sz="3600" dirty="0">
              <a:solidFill>
                <a:schemeClr val="tx1"/>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39"/>
        <p:cNvGrpSpPr/>
        <p:nvPr/>
      </p:nvGrpSpPr>
      <p:grpSpPr>
        <a:xfrm>
          <a:off x="0" y="0"/>
          <a:ext cx="0" cy="0"/>
          <a:chOff x="0" y="0"/>
          <a:chExt cx="0" cy="0"/>
        </a:xfrm>
      </p:grpSpPr>
      <p:sp>
        <p:nvSpPr>
          <p:cNvPr id="140" name="Google Shape;140;p2"/>
          <p:cNvSpPr txBox="1"/>
          <p:nvPr/>
        </p:nvSpPr>
        <p:spPr>
          <a:xfrm>
            <a:off x="894523" y="1798984"/>
            <a:ext cx="9362660" cy="5085230"/>
          </a:xfrm>
          <a:prstGeom prst="rect">
            <a:avLst/>
          </a:prstGeom>
          <a:noFill/>
          <a:ln>
            <a:noFill/>
          </a:ln>
        </p:spPr>
        <p:txBody>
          <a:bodyPr spcFirstLastPara="1" wrap="square" lIns="91425" tIns="45700" rIns="91425" bIns="45700" anchor="t" anchorCtr="0">
            <a:spAutoFit/>
          </a:bodyPr>
          <a:lstStyle/>
          <a:p>
            <a:pPr lvl="4">
              <a:buClr>
                <a:schemeClr val="dk1"/>
              </a:buClr>
              <a:buSzPts val="2800"/>
            </a:pPr>
            <a:endParaRPr lang="en-US" sz="1600" dirty="0">
              <a:solidFill>
                <a:schemeClr val="dk1"/>
              </a:solidFill>
              <a:latin typeface="+mn-lt"/>
              <a:ea typeface="Roboto"/>
              <a:sym typeface="Roboto"/>
            </a:endParaRPr>
          </a:p>
          <a:p>
            <a:pPr lvl="4">
              <a:buClr>
                <a:schemeClr val="dk1"/>
              </a:buClr>
              <a:buSzPts val="2800"/>
            </a:pPr>
            <a:r>
              <a:rPr lang="en-US" sz="2000" b="1" dirty="0">
                <a:solidFill>
                  <a:schemeClr val="dk1"/>
                </a:solidFill>
                <a:latin typeface="+mn-lt"/>
                <a:ea typeface="Roboto"/>
                <a:sym typeface="Roboto"/>
              </a:rPr>
              <a:t>Branch Campus</a:t>
            </a:r>
          </a:p>
          <a:p>
            <a:pPr marL="457200" lvl="6" indent="-457200">
              <a:buClr>
                <a:schemeClr val="dk1"/>
              </a:buClr>
              <a:buSzPts val="2800"/>
              <a:buFont typeface="Arial"/>
              <a:buChar char="•"/>
            </a:pPr>
            <a:r>
              <a:rPr lang="en-US" sz="2000" dirty="0">
                <a:solidFill>
                  <a:schemeClr val="dk1"/>
                </a:solidFill>
                <a:latin typeface="+mn-lt"/>
                <a:ea typeface="Roboto"/>
                <a:sym typeface="Roboto"/>
              </a:rPr>
              <a:t>Julie Woodruff, Tennessee SPE </a:t>
            </a:r>
          </a:p>
          <a:p>
            <a:pPr marL="457200" lvl="6" indent="-457200">
              <a:buClr>
                <a:schemeClr val="dk1"/>
              </a:buClr>
              <a:buSzPts val="2800"/>
              <a:buFont typeface="Arial"/>
              <a:buChar char="•"/>
            </a:pPr>
            <a:r>
              <a:rPr lang="en-US" sz="2000" dirty="0">
                <a:solidFill>
                  <a:schemeClr val="dk1"/>
                </a:solidFill>
                <a:latin typeface="+mn-lt"/>
                <a:ea typeface="Roboto"/>
                <a:sym typeface="Roboto"/>
              </a:rPr>
              <a:t>Leroy Wade, Missouri SPE &amp; NC-SARA Board Member</a:t>
            </a:r>
          </a:p>
          <a:p>
            <a:pPr lvl="6">
              <a:buClr>
                <a:schemeClr val="dk1"/>
              </a:buClr>
              <a:buSzPts val="2800"/>
            </a:pPr>
            <a:endParaRPr lang="en-US" sz="2000" dirty="0">
              <a:solidFill>
                <a:schemeClr val="dk1"/>
              </a:solidFill>
              <a:latin typeface="+mn-lt"/>
              <a:ea typeface="Roboto"/>
              <a:sym typeface="Roboto"/>
            </a:endParaRPr>
          </a:p>
          <a:p>
            <a:pPr lvl="4">
              <a:buClr>
                <a:schemeClr val="dk1"/>
              </a:buClr>
              <a:buSzPts val="2800"/>
            </a:pPr>
            <a:endParaRPr lang="en-US" sz="2000" dirty="0">
              <a:solidFill>
                <a:schemeClr val="dk1"/>
              </a:solidFill>
              <a:latin typeface="+mn-lt"/>
              <a:ea typeface="Roboto"/>
              <a:sym typeface="Roboto"/>
            </a:endParaRPr>
          </a:p>
          <a:p>
            <a:pPr lvl="4">
              <a:buClr>
                <a:schemeClr val="dk1"/>
              </a:buClr>
              <a:buSzPts val="2800"/>
            </a:pPr>
            <a:r>
              <a:rPr lang="en-US" sz="2000" b="1" dirty="0">
                <a:solidFill>
                  <a:schemeClr val="dk1"/>
                </a:solidFill>
                <a:latin typeface="+mn-lt"/>
                <a:ea typeface="Roboto"/>
                <a:sym typeface="Roboto"/>
              </a:rPr>
              <a:t>21</a:t>
            </a:r>
            <a:r>
              <a:rPr lang="en-US" sz="2000" b="1" baseline="30000" dirty="0">
                <a:solidFill>
                  <a:schemeClr val="dk1"/>
                </a:solidFill>
                <a:latin typeface="+mn-lt"/>
                <a:ea typeface="Roboto"/>
                <a:sym typeface="Roboto"/>
              </a:rPr>
              <a:t>st</a:t>
            </a:r>
            <a:r>
              <a:rPr lang="en-US" sz="2000" b="1" dirty="0">
                <a:solidFill>
                  <a:schemeClr val="dk1"/>
                </a:solidFill>
                <a:latin typeface="+mn-lt"/>
                <a:ea typeface="Roboto"/>
                <a:sym typeface="Roboto"/>
              </a:rPr>
              <a:t> Century Guidelines</a:t>
            </a:r>
          </a:p>
          <a:p>
            <a:pPr marL="457200" lvl="4" indent="-457200">
              <a:buClr>
                <a:schemeClr val="dk1"/>
              </a:buClr>
              <a:buSzPts val="2800"/>
              <a:buFont typeface="Arial"/>
              <a:buChar char="•"/>
            </a:pPr>
            <a:r>
              <a:rPr lang="en-US" sz="2000" dirty="0">
                <a:solidFill>
                  <a:schemeClr val="dk1"/>
                </a:solidFill>
                <a:latin typeface="+mn-lt"/>
                <a:ea typeface="Roboto"/>
                <a:sym typeface="Roboto"/>
              </a:rPr>
              <a:t>Lynette Kuhn, Pennsylvania Department of Education</a:t>
            </a:r>
          </a:p>
          <a:p>
            <a:pPr marL="457200" lvl="4" indent="-457200">
              <a:buClr>
                <a:schemeClr val="dk1"/>
              </a:buClr>
              <a:buSzPts val="2800"/>
              <a:buFont typeface="Arial"/>
              <a:buChar char="•"/>
            </a:pPr>
            <a:r>
              <a:rPr lang="en-US" sz="2000" dirty="0">
                <a:solidFill>
                  <a:schemeClr val="dk1"/>
                </a:solidFill>
                <a:latin typeface="+mn-lt"/>
                <a:ea typeface="Roboto"/>
                <a:sym typeface="Roboto"/>
              </a:rPr>
              <a:t>Leroy Wade, Missouri SPE &amp; NC-SARA Board Member </a:t>
            </a:r>
          </a:p>
          <a:p>
            <a:pPr lvl="4">
              <a:buClr>
                <a:schemeClr val="dk1"/>
              </a:buClr>
              <a:buSzPts val="2800"/>
            </a:pPr>
            <a:endParaRPr lang="en-US" sz="2000" dirty="0">
              <a:solidFill>
                <a:schemeClr val="dk1"/>
              </a:solidFill>
              <a:latin typeface="+mn-lt"/>
              <a:ea typeface="Roboto"/>
              <a:sym typeface="Roboto"/>
            </a:endParaRPr>
          </a:p>
          <a:p>
            <a:pPr lvl="1">
              <a:buClr>
                <a:schemeClr val="dk1"/>
              </a:buClr>
              <a:buSzPts val="2800"/>
            </a:pPr>
            <a:endParaRPr lang="en-US" sz="2000" dirty="0">
              <a:solidFill>
                <a:schemeClr val="dk1"/>
              </a:solidFill>
              <a:latin typeface="+mn-lt"/>
              <a:ea typeface="Roboto"/>
              <a:sym typeface="Roboto"/>
            </a:endParaRPr>
          </a:p>
          <a:p>
            <a:pPr lvl="1">
              <a:buClr>
                <a:schemeClr val="dk1"/>
              </a:buClr>
              <a:buSzPts val="2800"/>
            </a:pPr>
            <a:r>
              <a:rPr lang="en-US" sz="2000" b="1" dirty="0">
                <a:solidFill>
                  <a:schemeClr val="dk1"/>
                </a:solidFill>
                <a:latin typeface="+mn-lt"/>
                <a:ea typeface="Roboto"/>
                <a:sym typeface="Roboto"/>
              </a:rPr>
              <a:t>SPE Leadership Institute</a:t>
            </a:r>
          </a:p>
          <a:p>
            <a:pPr marL="457200" lvl="1" indent="-457200">
              <a:buClr>
                <a:schemeClr val="dk1"/>
              </a:buClr>
              <a:buSzPts val="2800"/>
              <a:buFont typeface="Arial"/>
              <a:buChar char="•"/>
            </a:pPr>
            <a:r>
              <a:rPr lang="en-US" sz="2000" dirty="0">
                <a:effectLst/>
                <a:latin typeface="+mn-lt"/>
                <a:ea typeface="Calibri" panose="020F0502020204030204" pitchFamily="34" charset="0"/>
                <a:cs typeface="Calibri" panose="020F0502020204030204" pitchFamily="34" charset="0"/>
              </a:rPr>
              <a:t>Gina Wetten, Pennsylvania SPE</a:t>
            </a:r>
            <a:endParaRPr lang="en-US" sz="2000" dirty="0">
              <a:latin typeface="+mn-lt"/>
            </a:endParaRPr>
          </a:p>
          <a:p>
            <a:pPr marL="457200" lvl="1" indent="-457200">
              <a:buClr>
                <a:schemeClr val="dk1"/>
              </a:buClr>
              <a:buSzPts val="2800"/>
              <a:buFont typeface="Arial"/>
              <a:buChar char="•"/>
            </a:pPr>
            <a:r>
              <a:rPr lang="en-US" sz="2000" dirty="0">
                <a:latin typeface="+mn-lt"/>
              </a:rPr>
              <a:t>Elisa Jaden, SREB</a:t>
            </a:r>
            <a:endParaRPr lang="en-US" sz="2000" dirty="0">
              <a:solidFill>
                <a:srgbClr val="2B2B2B"/>
              </a:solidFill>
              <a:latin typeface="+mn-lt"/>
              <a:ea typeface="Roboto"/>
              <a:cs typeface="Roboto"/>
              <a:sym typeface="Roboto"/>
            </a:endParaRPr>
          </a:p>
          <a:p>
            <a:pPr lvl="1">
              <a:buClr>
                <a:schemeClr val="dk1"/>
              </a:buClr>
              <a:buSzPts val="2800"/>
            </a:pPr>
            <a:endParaRPr lang="en-US" dirty="0">
              <a:latin typeface="+mn-lt"/>
            </a:endParaRPr>
          </a:p>
          <a:p>
            <a:pPr lvl="1">
              <a:buClr>
                <a:schemeClr val="dk1"/>
              </a:buClr>
              <a:buSzPts val="2800"/>
            </a:pPr>
            <a:endParaRPr lang="en-US" dirty="0">
              <a:latin typeface="+mn-lt"/>
            </a:endParaRPr>
          </a:p>
          <a:p>
            <a:pPr lvl="1" algn="ctr">
              <a:buClr>
                <a:schemeClr val="dk1"/>
              </a:buClr>
              <a:buSzPts val="2800"/>
            </a:pPr>
            <a:r>
              <a:rPr lang="en-US" sz="2000" b="1" i="1" dirty="0">
                <a:solidFill>
                  <a:srgbClr val="0070C0"/>
                </a:solidFill>
                <a:latin typeface="+mn-lt"/>
              </a:rPr>
              <a:t>Lots of SPE input on educational programming and training!</a:t>
            </a:r>
            <a:endParaRPr sz="2000" b="1" i="1" dirty="0">
              <a:solidFill>
                <a:srgbClr val="0070C0"/>
              </a:solidFill>
              <a:latin typeface="+mn-lt"/>
            </a:endParaRPr>
          </a:p>
        </p:txBody>
      </p:sp>
      <p:sp>
        <p:nvSpPr>
          <p:cNvPr id="141" name="Google Shape;141;p2"/>
          <p:cNvSpPr txBox="1"/>
          <p:nvPr/>
        </p:nvSpPr>
        <p:spPr>
          <a:xfrm>
            <a:off x="509334" y="1000080"/>
            <a:ext cx="9908863" cy="1130105"/>
          </a:xfrm>
          <a:prstGeom prst="rect">
            <a:avLst/>
          </a:prstGeom>
          <a:noFill/>
          <a:ln>
            <a:noFill/>
          </a:ln>
        </p:spPr>
        <p:txBody>
          <a:bodyPr spcFirstLastPara="1" wrap="square" lIns="91425" tIns="45700" rIns="91425" bIns="45700" anchor="t" anchorCtr="0">
            <a:noAutofit/>
          </a:bodyPr>
          <a:lstStyle/>
          <a:p>
            <a:pPr marL="0" marR="0" lvl="0" indent="0" algn="ctr" rtl="0">
              <a:lnSpc>
                <a:spcPct val="90000"/>
              </a:lnSpc>
              <a:spcBef>
                <a:spcPts val="0"/>
              </a:spcBef>
              <a:spcAft>
                <a:spcPts val="0"/>
              </a:spcAft>
              <a:buClr>
                <a:srgbClr val="C84540"/>
              </a:buClr>
              <a:buSzPts val="4800"/>
              <a:buFont typeface="Arial"/>
              <a:buNone/>
            </a:pPr>
            <a:r>
              <a:rPr lang="en-US" sz="4800" b="0" dirty="0">
                <a:solidFill>
                  <a:srgbClr val="C84540"/>
                </a:solidFill>
                <a:latin typeface="Arial"/>
                <a:ea typeface="Arial"/>
                <a:cs typeface="Arial"/>
                <a:sym typeface="Arial"/>
              </a:rPr>
              <a:t>NC-SARA Working Groups</a:t>
            </a:r>
          </a:p>
          <a:p>
            <a:pPr marL="0" marR="0" lvl="0" indent="0" algn="ctr" rtl="0">
              <a:lnSpc>
                <a:spcPct val="90000"/>
              </a:lnSpc>
              <a:spcBef>
                <a:spcPts val="0"/>
              </a:spcBef>
              <a:spcAft>
                <a:spcPts val="0"/>
              </a:spcAft>
              <a:buClr>
                <a:srgbClr val="C84540"/>
              </a:buClr>
              <a:buSzPts val="4800"/>
              <a:buFont typeface="Arial"/>
              <a:buNone/>
            </a:pPr>
            <a:endParaRPr dirty="0"/>
          </a:p>
        </p:txBody>
      </p:sp>
    </p:spTree>
    <p:extLst>
      <p:ext uri="{BB962C8B-B14F-4D97-AF65-F5344CB8AC3E}">
        <p14:creationId xmlns:p14="http://schemas.microsoft.com/office/powerpoint/2010/main" val="345077781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39"/>
        <p:cNvGrpSpPr/>
        <p:nvPr/>
      </p:nvGrpSpPr>
      <p:grpSpPr>
        <a:xfrm>
          <a:off x="0" y="0"/>
          <a:ext cx="0" cy="0"/>
          <a:chOff x="0" y="0"/>
          <a:chExt cx="0" cy="0"/>
        </a:xfrm>
      </p:grpSpPr>
      <p:sp>
        <p:nvSpPr>
          <p:cNvPr id="140" name="Google Shape;140;p2"/>
          <p:cNvSpPr txBox="1"/>
          <p:nvPr/>
        </p:nvSpPr>
        <p:spPr>
          <a:xfrm>
            <a:off x="1286103" y="2366513"/>
            <a:ext cx="9619793" cy="2031285"/>
          </a:xfrm>
          <a:prstGeom prst="rect">
            <a:avLst/>
          </a:prstGeom>
          <a:noFill/>
          <a:ln>
            <a:noFill/>
          </a:ln>
        </p:spPr>
        <p:txBody>
          <a:bodyPr spcFirstLastPara="1" wrap="square" lIns="91425" tIns="45700" rIns="91425" bIns="45700" anchor="t" anchorCtr="0">
            <a:spAutoFit/>
          </a:bodyPr>
          <a:lstStyle/>
          <a:p>
            <a:pPr marL="457200" marR="0" lvl="0" indent="-457200" algn="l" rtl="0">
              <a:spcBef>
                <a:spcPts val="0"/>
              </a:spcBef>
              <a:spcAft>
                <a:spcPts val="0"/>
              </a:spcAft>
              <a:buClr>
                <a:schemeClr val="dk1"/>
              </a:buClr>
              <a:buSzPts val="2800"/>
              <a:buFont typeface="Arial"/>
              <a:buChar char="•"/>
            </a:pPr>
            <a:endParaRPr lang="en-US" sz="2800" dirty="0">
              <a:solidFill>
                <a:schemeClr val="dk1"/>
              </a:solidFill>
              <a:latin typeface="Roboto"/>
              <a:ea typeface="Roboto"/>
              <a:sym typeface="Roboto"/>
            </a:endParaRPr>
          </a:p>
          <a:p>
            <a:pPr marL="457200" marR="0" lvl="0" indent="-457200" algn="l" rtl="0">
              <a:spcBef>
                <a:spcPts val="0"/>
              </a:spcBef>
              <a:spcAft>
                <a:spcPts val="0"/>
              </a:spcAft>
              <a:buClr>
                <a:schemeClr val="dk1"/>
              </a:buClr>
              <a:buSzPts val="2800"/>
              <a:buFont typeface="Arial"/>
              <a:buChar char="•"/>
            </a:pPr>
            <a:endParaRPr lang="en-US" sz="2800" dirty="0">
              <a:solidFill>
                <a:schemeClr val="dk1"/>
              </a:solidFill>
              <a:latin typeface="Roboto"/>
              <a:ea typeface="Roboto"/>
              <a:sym typeface="Roboto"/>
            </a:endParaRPr>
          </a:p>
          <a:p>
            <a:pPr marL="457200" marR="0" lvl="0" indent="-457200" algn="l" rtl="0">
              <a:spcBef>
                <a:spcPts val="0"/>
              </a:spcBef>
              <a:spcAft>
                <a:spcPts val="0"/>
              </a:spcAft>
              <a:buClr>
                <a:schemeClr val="dk1"/>
              </a:buClr>
              <a:buSzPts val="2800"/>
              <a:buFont typeface="Arial"/>
              <a:buChar char="•"/>
            </a:pPr>
            <a:endParaRPr lang="en-US" sz="2800" dirty="0">
              <a:solidFill>
                <a:schemeClr val="dk1"/>
              </a:solidFill>
              <a:latin typeface="Roboto"/>
              <a:ea typeface="Roboto"/>
              <a:sym typeface="Roboto"/>
            </a:endParaRPr>
          </a:p>
          <a:p>
            <a:pPr marL="457200" marR="0" lvl="0" indent="-457200" algn="l" rtl="0">
              <a:spcBef>
                <a:spcPts val="0"/>
              </a:spcBef>
              <a:spcAft>
                <a:spcPts val="0"/>
              </a:spcAft>
              <a:buClr>
                <a:schemeClr val="dk1"/>
              </a:buClr>
              <a:buSzPts val="2800"/>
              <a:buFont typeface="Arial"/>
              <a:buChar char="•"/>
            </a:pPr>
            <a:endParaRPr lang="en-US" sz="2800" dirty="0">
              <a:solidFill>
                <a:schemeClr val="dk1"/>
              </a:solidFill>
              <a:latin typeface="Roboto"/>
              <a:ea typeface="Roboto"/>
              <a:sym typeface="Roboto"/>
            </a:endParaRPr>
          </a:p>
          <a:p>
            <a:pPr marL="457200" marR="0" lvl="0" indent="-457200" algn="l" rtl="0">
              <a:spcBef>
                <a:spcPts val="0"/>
              </a:spcBef>
              <a:spcAft>
                <a:spcPts val="0"/>
              </a:spcAft>
              <a:buClr>
                <a:schemeClr val="dk1"/>
              </a:buClr>
              <a:buSzPts val="2800"/>
              <a:buFont typeface="Arial"/>
              <a:buChar char="•"/>
            </a:pPr>
            <a:endParaRPr dirty="0"/>
          </a:p>
        </p:txBody>
      </p:sp>
      <p:sp>
        <p:nvSpPr>
          <p:cNvPr id="141" name="Google Shape;141;p2"/>
          <p:cNvSpPr txBox="1"/>
          <p:nvPr/>
        </p:nvSpPr>
        <p:spPr>
          <a:xfrm>
            <a:off x="549090" y="1000080"/>
            <a:ext cx="9908863" cy="1130105"/>
          </a:xfrm>
          <a:prstGeom prst="rect">
            <a:avLst/>
          </a:prstGeom>
          <a:noFill/>
          <a:ln>
            <a:noFill/>
          </a:ln>
        </p:spPr>
        <p:txBody>
          <a:bodyPr spcFirstLastPara="1" wrap="square" lIns="91425" tIns="45700" rIns="91425" bIns="45700" anchor="t" anchorCtr="0">
            <a:noAutofit/>
          </a:bodyPr>
          <a:lstStyle/>
          <a:p>
            <a:pPr marL="0" marR="0" lvl="0" indent="0" algn="ctr" rtl="0">
              <a:lnSpc>
                <a:spcPct val="90000"/>
              </a:lnSpc>
              <a:spcBef>
                <a:spcPts val="0"/>
              </a:spcBef>
              <a:spcAft>
                <a:spcPts val="0"/>
              </a:spcAft>
              <a:buClr>
                <a:srgbClr val="C84540"/>
              </a:buClr>
              <a:buSzPts val="4800"/>
              <a:buFont typeface="Arial"/>
              <a:buNone/>
            </a:pPr>
            <a:endParaRPr dirty="0"/>
          </a:p>
        </p:txBody>
      </p:sp>
      <p:pic>
        <p:nvPicPr>
          <p:cNvPr id="2" name="Picture 1">
            <a:extLst>
              <a:ext uri="{FF2B5EF4-FFF2-40B4-BE49-F238E27FC236}">
                <a16:creationId xmlns:a16="http://schemas.microsoft.com/office/drawing/2014/main" id="{41D9422D-55BB-8E57-7A5F-AA0DDEB7482C}"/>
              </a:ext>
            </a:extLst>
          </p:cNvPr>
          <p:cNvPicPr>
            <a:picLocks noChangeAspect="1"/>
          </p:cNvPicPr>
          <p:nvPr/>
        </p:nvPicPr>
        <p:blipFill>
          <a:blip r:embed="rId3"/>
          <a:stretch>
            <a:fillRect/>
          </a:stretch>
        </p:blipFill>
        <p:spPr>
          <a:xfrm>
            <a:off x="2425147" y="1156150"/>
            <a:ext cx="7620000" cy="4286250"/>
          </a:xfrm>
          <a:prstGeom prst="rect">
            <a:avLst/>
          </a:prstGeom>
        </p:spPr>
      </p:pic>
    </p:spTree>
    <p:extLst>
      <p:ext uri="{BB962C8B-B14F-4D97-AF65-F5344CB8AC3E}">
        <p14:creationId xmlns:p14="http://schemas.microsoft.com/office/powerpoint/2010/main" val="57680668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39"/>
        <p:cNvGrpSpPr/>
        <p:nvPr/>
      </p:nvGrpSpPr>
      <p:grpSpPr>
        <a:xfrm>
          <a:off x="0" y="0"/>
          <a:ext cx="0" cy="0"/>
          <a:chOff x="0" y="0"/>
          <a:chExt cx="0" cy="0"/>
        </a:xfrm>
      </p:grpSpPr>
      <p:sp>
        <p:nvSpPr>
          <p:cNvPr id="140" name="Google Shape;140;p2"/>
          <p:cNvSpPr txBox="1"/>
          <p:nvPr/>
        </p:nvSpPr>
        <p:spPr>
          <a:xfrm>
            <a:off x="1286103" y="2366513"/>
            <a:ext cx="9619793" cy="2677616"/>
          </a:xfrm>
          <a:prstGeom prst="rect">
            <a:avLst/>
          </a:prstGeom>
          <a:noFill/>
          <a:ln>
            <a:noFill/>
          </a:ln>
        </p:spPr>
        <p:txBody>
          <a:bodyPr spcFirstLastPara="1" wrap="square" lIns="91425" tIns="45700" rIns="91425" bIns="45700" anchor="t" anchorCtr="0">
            <a:spAutoFit/>
          </a:bodyPr>
          <a:lstStyle/>
          <a:p>
            <a:pPr marL="457200" marR="0" lvl="0" indent="-457200" algn="l" rtl="0">
              <a:spcBef>
                <a:spcPts val="0"/>
              </a:spcBef>
              <a:spcAft>
                <a:spcPts val="0"/>
              </a:spcAft>
              <a:buClr>
                <a:schemeClr val="dk1"/>
              </a:buClr>
              <a:buSzPts val="2800"/>
              <a:buFont typeface="Arial"/>
              <a:buChar char="•"/>
            </a:pPr>
            <a:r>
              <a:rPr lang="en-US" sz="2800" dirty="0">
                <a:solidFill>
                  <a:schemeClr val="dk1"/>
                </a:solidFill>
                <a:latin typeface="+mn-lt"/>
                <a:ea typeface="Roboto"/>
                <a:cs typeface="Roboto"/>
                <a:sym typeface="Roboto"/>
              </a:rPr>
              <a:t>Welcome &amp; NC-SARA Updates: Lori Williams, Ph.D.</a:t>
            </a:r>
            <a:endParaRPr dirty="0">
              <a:latin typeface="+mn-lt"/>
            </a:endParaRPr>
          </a:p>
          <a:p>
            <a:pPr marL="0" marR="0" lvl="0" indent="0" algn="l" rtl="0">
              <a:spcBef>
                <a:spcPts val="0"/>
              </a:spcBef>
              <a:spcAft>
                <a:spcPts val="0"/>
              </a:spcAft>
              <a:buNone/>
            </a:pPr>
            <a:endParaRPr sz="2800" dirty="0">
              <a:solidFill>
                <a:schemeClr val="dk1"/>
              </a:solidFill>
              <a:latin typeface="+mn-lt"/>
              <a:ea typeface="Roboto"/>
              <a:cs typeface="Roboto"/>
              <a:sym typeface="Roboto"/>
            </a:endParaRPr>
          </a:p>
          <a:p>
            <a:pPr marL="457200" marR="0" lvl="0" indent="-457200" algn="l" rtl="0">
              <a:spcBef>
                <a:spcPts val="0"/>
              </a:spcBef>
              <a:spcAft>
                <a:spcPts val="0"/>
              </a:spcAft>
              <a:buClr>
                <a:schemeClr val="dk1"/>
              </a:buClr>
              <a:buSzPts val="2800"/>
              <a:buFont typeface="Arial"/>
              <a:buChar char="•"/>
            </a:pPr>
            <a:r>
              <a:rPr lang="en-US" sz="2800" dirty="0">
                <a:solidFill>
                  <a:schemeClr val="dk1"/>
                </a:solidFill>
                <a:latin typeface="+mn-lt"/>
                <a:ea typeface="Roboto"/>
                <a:cs typeface="Roboto"/>
                <a:sym typeface="Roboto"/>
              </a:rPr>
              <a:t>SPE Engagement: Resources and Committees: Marianne Boeke, Ph.D.</a:t>
            </a:r>
            <a:endParaRPr dirty="0">
              <a:latin typeface="+mn-lt"/>
            </a:endParaRPr>
          </a:p>
          <a:p>
            <a:pPr marL="457200" marR="0" lvl="0" indent="-279400" algn="l" rtl="0">
              <a:spcBef>
                <a:spcPts val="0"/>
              </a:spcBef>
              <a:spcAft>
                <a:spcPts val="0"/>
              </a:spcAft>
              <a:buClr>
                <a:schemeClr val="dk1"/>
              </a:buClr>
              <a:buSzPts val="2800"/>
              <a:buFont typeface="Arial"/>
              <a:buNone/>
            </a:pPr>
            <a:endParaRPr sz="2800" dirty="0">
              <a:solidFill>
                <a:schemeClr val="dk1"/>
              </a:solidFill>
              <a:latin typeface="+mn-lt"/>
              <a:ea typeface="Roboto"/>
              <a:cs typeface="Roboto"/>
              <a:sym typeface="Roboto"/>
            </a:endParaRPr>
          </a:p>
          <a:p>
            <a:pPr marL="457200" marR="0" lvl="0" indent="-457200" algn="l" rtl="0">
              <a:spcBef>
                <a:spcPts val="0"/>
              </a:spcBef>
              <a:spcAft>
                <a:spcPts val="0"/>
              </a:spcAft>
              <a:buClr>
                <a:schemeClr val="dk1"/>
              </a:buClr>
              <a:buSzPts val="2800"/>
              <a:buFont typeface="Arial"/>
              <a:buChar char="•"/>
            </a:pPr>
            <a:r>
              <a:rPr lang="en-US" sz="2800" dirty="0">
                <a:solidFill>
                  <a:schemeClr val="dk1"/>
                </a:solidFill>
                <a:latin typeface="+mn-lt"/>
                <a:ea typeface="Roboto"/>
                <a:cs typeface="Roboto"/>
                <a:sym typeface="Roboto"/>
              </a:rPr>
              <a:t>Questions and Discussion</a:t>
            </a:r>
            <a:endParaRPr dirty="0">
              <a:latin typeface="+mn-lt"/>
            </a:endParaRPr>
          </a:p>
        </p:txBody>
      </p:sp>
      <p:sp>
        <p:nvSpPr>
          <p:cNvPr id="141" name="Google Shape;141;p2"/>
          <p:cNvSpPr txBox="1"/>
          <p:nvPr/>
        </p:nvSpPr>
        <p:spPr>
          <a:xfrm>
            <a:off x="549090" y="1000080"/>
            <a:ext cx="9908863" cy="1130105"/>
          </a:xfrm>
          <a:prstGeom prst="rect">
            <a:avLst/>
          </a:prstGeom>
          <a:noFill/>
          <a:ln>
            <a:noFill/>
          </a:ln>
        </p:spPr>
        <p:txBody>
          <a:bodyPr spcFirstLastPara="1" wrap="square" lIns="91425" tIns="45700" rIns="91425" bIns="45700" anchor="t" anchorCtr="0">
            <a:noAutofit/>
          </a:bodyPr>
          <a:lstStyle/>
          <a:p>
            <a:pPr marL="0" marR="0" lvl="0" indent="0" algn="ctr" rtl="0">
              <a:lnSpc>
                <a:spcPct val="90000"/>
              </a:lnSpc>
              <a:spcBef>
                <a:spcPts val="0"/>
              </a:spcBef>
              <a:spcAft>
                <a:spcPts val="0"/>
              </a:spcAft>
              <a:buClr>
                <a:srgbClr val="C84540"/>
              </a:buClr>
              <a:buSzPts val="4800"/>
              <a:buFont typeface="Arial"/>
              <a:buNone/>
            </a:pPr>
            <a:r>
              <a:rPr lang="en-US" sz="4800" b="0" dirty="0">
                <a:solidFill>
                  <a:srgbClr val="C84540"/>
                </a:solidFill>
                <a:latin typeface="Arial"/>
                <a:ea typeface="Arial"/>
                <a:cs typeface="Arial"/>
                <a:sym typeface="Arial"/>
              </a:rPr>
              <a:t>PROPOSED AGENDA</a:t>
            </a:r>
            <a:endParaRPr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45"/>
        <p:cNvGrpSpPr/>
        <p:nvPr/>
      </p:nvGrpSpPr>
      <p:grpSpPr>
        <a:xfrm>
          <a:off x="0" y="0"/>
          <a:ext cx="0" cy="0"/>
          <a:chOff x="0" y="0"/>
          <a:chExt cx="0" cy="0"/>
        </a:xfrm>
      </p:grpSpPr>
      <p:sp>
        <p:nvSpPr>
          <p:cNvPr id="146" name="Google Shape;146;p3"/>
          <p:cNvSpPr txBox="1"/>
          <p:nvPr/>
        </p:nvSpPr>
        <p:spPr>
          <a:xfrm>
            <a:off x="1232378" y="236406"/>
            <a:ext cx="9908863" cy="1130105"/>
          </a:xfrm>
          <a:prstGeom prst="rect">
            <a:avLst/>
          </a:prstGeom>
          <a:noFill/>
          <a:ln>
            <a:noFill/>
          </a:ln>
        </p:spPr>
        <p:txBody>
          <a:bodyPr spcFirstLastPara="1" wrap="square" lIns="91425" tIns="45700" rIns="91425" bIns="45700" anchor="t" anchorCtr="0">
            <a:noAutofit/>
          </a:bodyPr>
          <a:lstStyle/>
          <a:p>
            <a:pPr marL="0" marR="0" lvl="0" indent="0" algn="ctr" rtl="0">
              <a:lnSpc>
                <a:spcPct val="90000"/>
              </a:lnSpc>
              <a:spcBef>
                <a:spcPts val="0"/>
              </a:spcBef>
              <a:spcAft>
                <a:spcPts val="0"/>
              </a:spcAft>
              <a:buClr>
                <a:srgbClr val="C84540"/>
              </a:buClr>
              <a:buSzPts val="4800"/>
              <a:buFont typeface="Arial"/>
              <a:buNone/>
            </a:pPr>
            <a:r>
              <a:rPr lang="en-US" sz="4800" b="0" dirty="0">
                <a:solidFill>
                  <a:srgbClr val="C84540"/>
                </a:solidFill>
                <a:latin typeface="Arial"/>
                <a:ea typeface="Arial"/>
                <a:cs typeface="Arial"/>
                <a:sym typeface="Arial"/>
              </a:rPr>
              <a:t>NC-SARA Updates</a:t>
            </a:r>
            <a:endParaRPr dirty="0"/>
          </a:p>
        </p:txBody>
      </p:sp>
      <p:sp>
        <p:nvSpPr>
          <p:cNvPr id="147" name="Google Shape;147;p3"/>
          <p:cNvSpPr txBox="1"/>
          <p:nvPr/>
        </p:nvSpPr>
        <p:spPr>
          <a:xfrm>
            <a:off x="1894826" y="1786345"/>
            <a:ext cx="8402348" cy="4308831"/>
          </a:xfrm>
          <a:prstGeom prst="rect">
            <a:avLst/>
          </a:prstGeom>
          <a:solidFill>
            <a:schemeClr val="accent1">
              <a:lumMod val="20000"/>
              <a:lumOff val="80000"/>
            </a:schemeClr>
          </a:solidFill>
          <a:ln>
            <a:noFill/>
          </a:ln>
        </p:spPr>
        <p:txBody>
          <a:bodyPr spcFirstLastPara="1" wrap="square" lIns="91425" tIns="45700" rIns="91425" bIns="45700" anchor="t" anchorCtr="0">
            <a:spAutoFit/>
          </a:bodyPr>
          <a:lstStyle/>
          <a:p>
            <a:pPr marL="0" marR="0" lvl="0" indent="0" algn="l" rtl="0">
              <a:spcBef>
                <a:spcPts val="0"/>
              </a:spcBef>
              <a:spcAft>
                <a:spcPts val="0"/>
              </a:spcAft>
              <a:buNone/>
            </a:pPr>
            <a:endParaRPr sz="1800" dirty="0">
              <a:solidFill>
                <a:srgbClr val="C84540"/>
              </a:solidFill>
              <a:latin typeface="Arial"/>
              <a:ea typeface="Arial"/>
              <a:cs typeface="Arial"/>
              <a:sym typeface="Arial"/>
            </a:endParaRPr>
          </a:p>
          <a:p>
            <a:pPr marL="285750" marR="0" lvl="0" indent="-285750" algn="l" rtl="0">
              <a:spcBef>
                <a:spcPts val="0"/>
              </a:spcBef>
              <a:spcAft>
                <a:spcPts val="0"/>
              </a:spcAft>
              <a:buClr>
                <a:schemeClr val="dk1"/>
              </a:buClr>
              <a:buSzPts val="3200"/>
              <a:buFont typeface="Arial"/>
              <a:buChar char="•"/>
            </a:pPr>
            <a:r>
              <a:rPr lang="en-US" sz="3200" dirty="0">
                <a:solidFill>
                  <a:schemeClr val="dk1"/>
                </a:solidFill>
                <a:latin typeface="+mn-lt"/>
                <a:ea typeface="Roboto"/>
                <a:cs typeface="Roboto"/>
                <a:sym typeface="Roboto"/>
              </a:rPr>
              <a:t>Department of Education / Rapid Response Team</a:t>
            </a:r>
            <a:endParaRPr dirty="0">
              <a:latin typeface="+mn-lt"/>
            </a:endParaRPr>
          </a:p>
          <a:p>
            <a:pPr marL="285750" marR="0" lvl="0" indent="-82550" algn="l" rtl="0">
              <a:spcBef>
                <a:spcPts val="0"/>
              </a:spcBef>
              <a:spcAft>
                <a:spcPts val="0"/>
              </a:spcAft>
              <a:buClr>
                <a:schemeClr val="dk1"/>
              </a:buClr>
              <a:buSzPts val="3200"/>
              <a:buFont typeface="Arial"/>
              <a:buNone/>
            </a:pPr>
            <a:endParaRPr sz="3200" dirty="0">
              <a:solidFill>
                <a:schemeClr val="dk1"/>
              </a:solidFill>
              <a:latin typeface="+mn-lt"/>
              <a:ea typeface="Roboto"/>
              <a:cs typeface="Roboto"/>
              <a:sym typeface="Roboto"/>
            </a:endParaRPr>
          </a:p>
          <a:p>
            <a:pPr marL="285750" marR="0" lvl="0" indent="-285750" algn="l" rtl="0">
              <a:spcBef>
                <a:spcPts val="0"/>
              </a:spcBef>
              <a:spcAft>
                <a:spcPts val="0"/>
              </a:spcAft>
              <a:buClr>
                <a:schemeClr val="dk1"/>
              </a:buClr>
              <a:buSzPts val="3200"/>
              <a:buFont typeface="Arial"/>
              <a:buChar char="•"/>
            </a:pPr>
            <a:r>
              <a:rPr lang="en-US" sz="3200" dirty="0">
                <a:solidFill>
                  <a:schemeClr val="dk1"/>
                </a:solidFill>
                <a:latin typeface="+mn-lt"/>
                <a:ea typeface="Roboto"/>
                <a:cs typeface="Roboto"/>
                <a:sym typeface="Roboto"/>
              </a:rPr>
              <a:t>May Board Meeting / Board Retreat</a:t>
            </a:r>
          </a:p>
          <a:p>
            <a:pPr marR="0" lvl="0" algn="l" rtl="0">
              <a:spcBef>
                <a:spcPts val="0"/>
              </a:spcBef>
              <a:spcAft>
                <a:spcPts val="0"/>
              </a:spcAft>
              <a:buClr>
                <a:schemeClr val="dk1"/>
              </a:buClr>
              <a:buSzPts val="3200"/>
            </a:pPr>
            <a:endParaRPr lang="en-US" sz="3200" dirty="0">
              <a:solidFill>
                <a:schemeClr val="dk1"/>
              </a:solidFill>
              <a:latin typeface="+mn-lt"/>
              <a:ea typeface="Roboto"/>
              <a:cs typeface="Roboto"/>
              <a:sym typeface="Roboto"/>
            </a:endParaRPr>
          </a:p>
          <a:p>
            <a:pPr marL="285750" marR="0" lvl="0" indent="-285750" algn="l" rtl="0">
              <a:spcBef>
                <a:spcPts val="0"/>
              </a:spcBef>
              <a:spcAft>
                <a:spcPts val="0"/>
              </a:spcAft>
              <a:buClr>
                <a:schemeClr val="dk1"/>
              </a:buClr>
              <a:buSzPts val="3200"/>
              <a:buFont typeface="Arial"/>
              <a:buChar char="•"/>
            </a:pPr>
            <a:r>
              <a:rPr lang="en-US" sz="3200" dirty="0">
                <a:solidFill>
                  <a:schemeClr val="dk1"/>
                </a:solidFill>
                <a:latin typeface="+mn-lt"/>
                <a:ea typeface="Roboto"/>
                <a:cs typeface="Roboto"/>
                <a:sym typeface="Roboto"/>
              </a:rPr>
              <a:t>RSC Engagement</a:t>
            </a:r>
            <a:endParaRPr dirty="0">
              <a:latin typeface="+mn-lt"/>
            </a:endParaRPr>
          </a:p>
          <a:p>
            <a:pPr marL="285750" marR="0" lvl="0" indent="-82550" algn="l" rtl="0">
              <a:spcBef>
                <a:spcPts val="0"/>
              </a:spcBef>
              <a:spcAft>
                <a:spcPts val="0"/>
              </a:spcAft>
              <a:buClr>
                <a:schemeClr val="dk1"/>
              </a:buClr>
              <a:buSzPts val="3200"/>
              <a:buFont typeface="Arial"/>
              <a:buNone/>
            </a:pPr>
            <a:endParaRPr sz="3200" dirty="0">
              <a:solidFill>
                <a:schemeClr val="dk1"/>
              </a:solidFill>
              <a:latin typeface="+mn-lt"/>
              <a:ea typeface="Roboto"/>
              <a:cs typeface="Roboto"/>
              <a:sym typeface="Roboto"/>
            </a:endParaRPr>
          </a:p>
          <a:p>
            <a:pPr marL="285750" marR="0" lvl="0" indent="-285750" algn="l" rtl="0">
              <a:spcBef>
                <a:spcPts val="0"/>
              </a:spcBef>
              <a:spcAft>
                <a:spcPts val="0"/>
              </a:spcAft>
              <a:buClr>
                <a:schemeClr val="dk1"/>
              </a:buClr>
              <a:buSzPts val="3200"/>
              <a:buFont typeface="Arial"/>
              <a:buChar char="•"/>
            </a:pPr>
            <a:r>
              <a:rPr lang="en-US" sz="3200" dirty="0">
                <a:solidFill>
                  <a:schemeClr val="dk1"/>
                </a:solidFill>
                <a:latin typeface="+mn-lt"/>
                <a:ea typeface="Roboto"/>
                <a:cs typeface="Roboto"/>
                <a:sym typeface="Roboto"/>
              </a:rPr>
              <a:t>Draft Policy Modification Process</a:t>
            </a:r>
            <a:endParaRPr dirty="0">
              <a:latin typeface="+mn-l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39"/>
        <p:cNvGrpSpPr/>
        <p:nvPr/>
      </p:nvGrpSpPr>
      <p:grpSpPr>
        <a:xfrm>
          <a:off x="0" y="0"/>
          <a:ext cx="0" cy="0"/>
          <a:chOff x="0" y="0"/>
          <a:chExt cx="0" cy="0"/>
        </a:xfrm>
      </p:grpSpPr>
      <p:sp>
        <p:nvSpPr>
          <p:cNvPr id="140" name="Google Shape;140;p2"/>
          <p:cNvSpPr txBox="1"/>
          <p:nvPr/>
        </p:nvSpPr>
        <p:spPr>
          <a:xfrm>
            <a:off x="921484" y="3622737"/>
            <a:ext cx="10143155" cy="400069"/>
          </a:xfrm>
          <a:prstGeom prst="rect">
            <a:avLst/>
          </a:prstGeom>
          <a:noFill/>
          <a:ln>
            <a:noFill/>
          </a:ln>
        </p:spPr>
        <p:txBody>
          <a:bodyPr spcFirstLastPara="1" wrap="square" lIns="91425" tIns="45700" rIns="91425" bIns="45700" numCol="3" anchor="t" anchorCtr="0">
            <a:spAutoFit/>
          </a:bodyPr>
          <a:lstStyle/>
          <a:p>
            <a:pPr marR="0" lvl="0" algn="ctr" rtl="0">
              <a:spcBef>
                <a:spcPts val="0"/>
              </a:spcBef>
              <a:spcAft>
                <a:spcPts val="0"/>
              </a:spcAft>
              <a:buClr>
                <a:schemeClr val="dk1"/>
              </a:buClr>
              <a:buSzPts val="2800"/>
            </a:pPr>
            <a:r>
              <a:rPr lang="en-US" sz="2000" b="1" dirty="0"/>
              <a:t>NPRM</a:t>
            </a:r>
          </a:p>
          <a:p>
            <a:pPr marR="0" lvl="0" algn="ctr" rtl="0">
              <a:spcBef>
                <a:spcPts val="0"/>
              </a:spcBef>
              <a:spcAft>
                <a:spcPts val="0"/>
              </a:spcAft>
              <a:buClr>
                <a:schemeClr val="dk1"/>
              </a:buClr>
              <a:buSzPts val="2800"/>
            </a:pPr>
            <a:r>
              <a:rPr lang="en-US" sz="2000" b="1" dirty="0"/>
              <a:t>Publication of Final Rule</a:t>
            </a:r>
          </a:p>
          <a:p>
            <a:pPr marR="0" lvl="0" algn="ctr" rtl="0">
              <a:spcBef>
                <a:spcPts val="0"/>
              </a:spcBef>
              <a:spcAft>
                <a:spcPts val="0"/>
              </a:spcAft>
              <a:buClr>
                <a:schemeClr val="dk1"/>
              </a:buClr>
              <a:buSzPts val="2800"/>
            </a:pPr>
            <a:r>
              <a:rPr lang="en-US" sz="2000" b="1" dirty="0"/>
              <a:t>Effective Dates</a:t>
            </a:r>
            <a:endParaRPr sz="2000" b="1" dirty="0"/>
          </a:p>
        </p:txBody>
      </p:sp>
      <p:sp>
        <p:nvSpPr>
          <p:cNvPr id="141" name="Google Shape;141;p2"/>
          <p:cNvSpPr txBox="1"/>
          <p:nvPr/>
        </p:nvSpPr>
        <p:spPr>
          <a:xfrm>
            <a:off x="549090" y="1000080"/>
            <a:ext cx="10887944" cy="1130105"/>
          </a:xfrm>
          <a:prstGeom prst="rect">
            <a:avLst/>
          </a:prstGeom>
          <a:noFill/>
          <a:ln>
            <a:noFill/>
          </a:ln>
        </p:spPr>
        <p:txBody>
          <a:bodyPr spcFirstLastPara="1" wrap="square" lIns="91425" tIns="45700" rIns="91425" bIns="45700" anchor="t" anchorCtr="0">
            <a:noAutofit/>
          </a:bodyPr>
          <a:lstStyle/>
          <a:p>
            <a:pPr marL="0" marR="0" lvl="0" indent="0" algn="ctr" rtl="0">
              <a:lnSpc>
                <a:spcPct val="90000"/>
              </a:lnSpc>
              <a:spcBef>
                <a:spcPts val="0"/>
              </a:spcBef>
              <a:spcAft>
                <a:spcPts val="0"/>
              </a:spcAft>
              <a:buClr>
                <a:srgbClr val="C84540"/>
              </a:buClr>
              <a:buSzPts val="4800"/>
              <a:buFont typeface="Arial"/>
              <a:buNone/>
            </a:pPr>
            <a:r>
              <a:rPr lang="en-US" sz="4800" b="0" dirty="0">
                <a:solidFill>
                  <a:srgbClr val="C84540"/>
                </a:solidFill>
                <a:latin typeface="Arial"/>
                <a:ea typeface="Arial"/>
                <a:cs typeface="Arial"/>
                <a:sym typeface="Arial"/>
              </a:rPr>
              <a:t>NC-SARA Updates – US Dept of Ed</a:t>
            </a:r>
            <a:endParaRPr dirty="0"/>
          </a:p>
        </p:txBody>
      </p:sp>
      <p:sp>
        <p:nvSpPr>
          <p:cNvPr id="2" name="Title 1">
            <a:extLst>
              <a:ext uri="{FF2B5EF4-FFF2-40B4-BE49-F238E27FC236}">
                <a16:creationId xmlns:a16="http://schemas.microsoft.com/office/drawing/2014/main" id="{E2834DEA-0EAE-4CA0-9AC7-B81A238DE1D8}"/>
              </a:ext>
            </a:extLst>
          </p:cNvPr>
          <p:cNvSpPr>
            <a:spLocks noGrp="1"/>
          </p:cNvSpPr>
          <p:nvPr>
            <p:ph type="title"/>
          </p:nvPr>
        </p:nvSpPr>
        <p:spPr>
          <a:xfrm>
            <a:off x="754966" y="1781551"/>
            <a:ext cx="10515600" cy="466798"/>
          </a:xfrm>
        </p:spPr>
        <p:txBody>
          <a:bodyPr>
            <a:normAutofit/>
          </a:bodyPr>
          <a:lstStyle/>
          <a:p>
            <a:r>
              <a:rPr lang="en-US" sz="2400" dirty="0">
                <a:latin typeface="+mn-lt"/>
              </a:rPr>
              <a:t>What’s next after negotiated rulemaking?</a:t>
            </a:r>
          </a:p>
        </p:txBody>
      </p:sp>
      <p:sp>
        <p:nvSpPr>
          <p:cNvPr id="8" name="Shape 2622">
            <a:extLst>
              <a:ext uri="{FF2B5EF4-FFF2-40B4-BE49-F238E27FC236}">
                <a16:creationId xmlns:a16="http://schemas.microsoft.com/office/drawing/2014/main" id="{99C55466-F988-452F-9CAF-17DADCFC31E4}"/>
              </a:ext>
            </a:extLst>
          </p:cNvPr>
          <p:cNvSpPr/>
          <p:nvPr/>
        </p:nvSpPr>
        <p:spPr>
          <a:xfrm>
            <a:off x="8788221" y="2442396"/>
            <a:ext cx="974758" cy="970938"/>
          </a:xfrm>
          <a:custGeom>
            <a:avLst/>
            <a:gdLst/>
            <a:ahLst/>
            <a:cxnLst>
              <a:cxn ang="0">
                <a:pos x="wd2" y="hd2"/>
              </a:cxn>
              <a:cxn ang="5400000">
                <a:pos x="wd2" y="hd2"/>
              </a:cxn>
              <a:cxn ang="10800000">
                <a:pos x="wd2" y="hd2"/>
              </a:cxn>
              <a:cxn ang="16200000">
                <a:pos x="wd2" y="hd2"/>
              </a:cxn>
            </a:cxnLst>
            <a:rect l="0" t="0" r="r" b="b"/>
            <a:pathLst>
              <a:path w="21600" h="21600" extrusionOk="0">
                <a:moveTo>
                  <a:pt x="9579" y="17044"/>
                </a:moveTo>
                <a:cubicBezTo>
                  <a:pt x="9428" y="17174"/>
                  <a:pt x="9252" y="17274"/>
                  <a:pt x="9050" y="17344"/>
                </a:cubicBezTo>
                <a:cubicBezTo>
                  <a:pt x="8849" y="17415"/>
                  <a:pt x="8636" y="17450"/>
                  <a:pt x="8413" y="17450"/>
                </a:cubicBezTo>
                <a:cubicBezTo>
                  <a:pt x="7887" y="17450"/>
                  <a:pt x="7488" y="17288"/>
                  <a:pt x="7214" y="16966"/>
                </a:cubicBezTo>
                <a:cubicBezTo>
                  <a:pt x="6941" y="16644"/>
                  <a:pt x="6797" y="16226"/>
                  <a:pt x="6782" y="15715"/>
                </a:cubicBezTo>
                <a:lnTo>
                  <a:pt x="5864" y="15715"/>
                </a:lnTo>
                <a:cubicBezTo>
                  <a:pt x="5857" y="16122"/>
                  <a:pt x="5913" y="16486"/>
                  <a:pt x="6032" y="16805"/>
                </a:cubicBezTo>
                <a:cubicBezTo>
                  <a:pt x="6151" y="17123"/>
                  <a:pt x="6321" y="17393"/>
                  <a:pt x="6545" y="17611"/>
                </a:cubicBezTo>
                <a:cubicBezTo>
                  <a:pt x="6767" y="17830"/>
                  <a:pt x="7038" y="17995"/>
                  <a:pt x="7355" y="18106"/>
                </a:cubicBezTo>
                <a:cubicBezTo>
                  <a:pt x="7671" y="18218"/>
                  <a:pt x="8024" y="18273"/>
                  <a:pt x="8413" y="18273"/>
                </a:cubicBezTo>
                <a:cubicBezTo>
                  <a:pt x="8773" y="18273"/>
                  <a:pt x="9113" y="18223"/>
                  <a:pt x="9434" y="18123"/>
                </a:cubicBezTo>
                <a:cubicBezTo>
                  <a:pt x="9754" y="18023"/>
                  <a:pt x="10033" y="17873"/>
                  <a:pt x="10271" y="17672"/>
                </a:cubicBezTo>
                <a:cubicBezTo>
                  <a:pt x="10509" y="17472"/>
                  <a:pt x="10697" y="17222"/>
                  <a:pt x="10837" y="16922"/>
                </a:cubicBezTo>
                <a:cubicBezTo>
                  <a:pt x="10978" y="16621"/>
                  <a:pt x="11048" y="16275"/>
                  <a:pt x="11048" y="15881"/>
                </a:cubicBezTo>
                <a:cubicBezTo>
                  <a:pt x="11048" y="15407"/>
                  <a:pt x="10935" y="14995"/>
                  <a:pt x="10708" y="14646"/>
                </a:cubicBezTo>
                <a:cubicBezTo>
                  <a:pt x="10481" y="14298"/>
                  <a:pt x="10134" y="14072"/>
                  <a:pt x="9666" y="13968"/>
                </a:cubicBezTo>
                <a:lnTo>
                  <a:pt x="9666" y="13946"/>
                </a:lnTo>
                <a:cubicBezTo>
                  <a:pt x="9968" y="13805"/>
                  <a:pt x="10220" y="13597"/>
                  <a:pt x="10422" y="13323"/>
                </a:cubicBezTo>
                <a:cubicBezTo>
                  <a:pt x="10624" y="13048"/>
                  <a:pt x="10724" y="12734"/>
                  <a:pt x="10724" y="12377"/>
                </a:cubicBezTo>
                <a:cubicBezTo>
                  <a:pt x="10724" y="12014"/>
                  <a:pt x="10665" y="11698"/>
                  <a:pt x="10546" y="11432"/>
                </a:cubicBezTo>
                <a:cubicBezTo>
                  <a:pt x="10427" y="11165"/>
                  <a:pt x="10263" y="10946"/>
                  <a:pt x="10055" y="10776"/>
                </a:cubicBezTo>
                <a:cubicBezTo>
                  <a:pt x="9846" y="10605"/>
                  <a:pt x="9599" y="10477"/>
                  <a:pt x="9315" y="10392"/>
                </a:cubicBezTo>
                <a:cubicBezTo>
                  <a:pt x="9030" y="10306"/>
                  <a:pt x="8722" y="10264"/>
                  <a:pt x="8391" y="10264"/>
                </a:cubicBezTo>
                <a:cubicBezTo>
                  <a:pt x="8010" y="10264"/>
                  <a:pt x="7673" y="10326"/>
                  <a:pt x="7382" y="10453"/>
                </a:cubicBezTo>
                <a:cubicBezTo>
                  <a:pt x="7090" y="10579"/>
                  <a:pt x="6847" y="10753"/>
                  <a:pt x="6653" y="10976"/>
                </a:cubicBezTo>
                <a:cubicBezTo>
                  <a:pt x="6459" y="11198"/>
                  <a:pt x="6309" y="11466"/>
                  <a:pt x="6204" y="11777"/>
                </a:cubicBezTo>
                <a:cubicBezTo>
                  <a:pt x="6100" y="12088"/>
                  <a:pt x="6040" y="12433"/>
                  <a:pt x="6026" y="12811"/>
                </a:cubicBezTo>
                <a:lnTo>
                  <a:pt x="6944" y="12811"/>
                </a:lnTo>
                <a:cubicBezTo>
                  <a:pt x="6944" y="12581"/>
                  <a:pt x="6972" y="12363"/>
                  <a:pt x="7031" y="12155"/>
                </a:cubicBezTo>
                <a:cubicBezTo>
                  <a:pt x="7088" y="11947"/>
                  <a:pt x="7177" y="11766"/>
                  <a:pt x="7296" y="11610"/>
                </a:cubicBezTo>
                <a:cubicBezTo>
                  <a:pt x="7414" y="11454"/>
                  <a:pt x="7565" y="11330"/>
                  <a:pt x="7749" y="11237"/>
                </a:cubicBezTo>
                <a:cubicBezTo>
                  <a:pt x="7932" y="11144"/>
                  <a:pt x="8147" y="11098"/>
                  <a:pt x="8391" y="11098"/>
                </a:cubicBezTo>
                <a:cubicBezTo>
                  <a:pt x="8780" y="11098"/>
                  <a:pt x="9104" y="11204"/>
                  <a:pt x="9364" y="11415"/>
                </a:cubicBezTo>
                <a:cubicBezTo>
                  <a:pt x="9623" y="11627"/>
                  <a:pt x="9752" y="11943"/>
                  <a:pt x="9752" y="12366"/>
                </a:cubicBezTo>
                <a:cubicBezTo>
                  <a:pt x="9752" y="12574"/>
                  <a:pt x="9713" y="12759"/>
                  <a:pt x="9634" y="12922"/>
                </a:cubicBezTo>
                <a:cubicBezTo>
                  <a:pt x="9554" y="13086"/>
                  <a:pt x="9448" y="13221"/>
                  <a:pt x="9315" y="13329"/>
                </a:cubicBezTo>
                <a:cubicBezTo>
                  <a:pt x="9182" y="13436"/>
                  <a:pt x="9027" y="13517"/>
                  <a:pt x="8851" y="13574"/>
                </a:cubicBezTo>
                <a:cubicBezTo>
                  <a:pt x="8674" y="13629"/>
                  <a:pt x="8488" y="13657"/>
                  <a:pt x="8294" y="13657"/>
                </a:cubicBezTo>
                <a:lnTo>
                  <a:pt x="7992" y="13657"/>
                </a:lnTo>
                <a:cubicBezTo>
                  <a:pt x="7963" y="13657"/>
                  <a:pt x="7930" y="13653"/>
                  <a:pt x="7895" y="13645"/>
                </a:cubicBezTo>
                <a:lnTo>
                  <a:pt x="7895" y="14447"/>
                </a:lnTo>
                <a:cubicBezTo>
                  <a:pt x="8067" y="14424"/>
                  <a:pt x="8251" y="14413"/>
                  <a:pt x="8445" y="14413"/>
                </a:cubicBezTo>
                <a:cubicBezTo>
                  <a:pt x="8676" y="14413"/>
                  <a:pt x="8890" y="14444"/>
                  <a:pt x="9088" y="14507"/>
                </a:cubicBezTo>
                <a:cubicBezTo>
                  <a:pt x="9286" y="14571"/>
                  <a:pt x="9457" y="14667"/>
                  <a:pt x="9601" y="14797"/>
                </a:cubicBezTo>
                <a:cubicBezTo>
                  <a:pt x="9745" y="14927"/>
                  <a:pt x="9860" y="15086"/>
                  <a:pt x="9947" y="15275"/>
                </a:cubicBezTo>
                <a:cubicBezTo>
                  <a:pt x="10033" y="15464"/>
                  <a:pt x="10076" y="15682"/>
                  <a:pt x="10076" y="15926"/>
                </a:cubicBezTo>
                <a:cubicBezTo>
                  <a:pt x="10076" y="16163"/>
                  <a:pt x="10031" y="16377"/>
                  <a:pt x="9941" y="16565"/>
                </a:cubicBezTo>
                <a:cubicBezTo>
                  <a:pt x="9851" y="16754"/>
                  <a:pt x="9731" y="16914"/>
                  <a:pt x="9579" y="17044"/>
                </a:cubicBezTo>
                <a:moveTo>
                  <a:pt x="14257" y="18151"/>
                </a:moveTo>
                <a:lnTo>
                  <a:pt x="15175" y="18151"/>
                </a:lnTo>
                <a:lnTo>
                  <a:pt x="15175" y="10264"/>
                </a:lnTo>
                <a:lnTo>
                  <a:pt x="14473" y="10264"/>
                </a:lnTo>
                <a:cubicBezTo>
                  <a:pt x="14422" y="10561"/>
                  <a:pt x="14329" y="10805"/>
                  <a:pt x="14192" y="10998"/>
                </a:cubicBezTo>
                <a:cubicBezTo>
                  <a:pt x="14055" y="11191"/>
                  <a:pt x="13888" y="11343"/>
                  <a:pt x="13690" y="11454"/>
                </a:cubicBezTo>
                <a:cubicBezTo>
                  <a:pt x="13492" y="11565"/>
                  <a:pt x="13271" y="11641"/>
                  <a:pt x="13026" y="11682"/>
                </a:cubicBezTo>
                <a:cubicBezTo>
                  <a:pt x="12781" y="11723"/>
                  <a:pt x="12529" y="11743"/>
                  <a:pt x="12270" y="11743"/>
                </a:cubicBezTo>
                <a:lnTo>
                  <a:pt x="12270" y="12499"/>
                </a:lnTo>
                <a:lnTo>
                  <a:pt x="14257" y="12499"/>
                </a:lnTo>
                <a:cubicBezTo>
                  <a:pt x="14257" y="12499"/>
                  <a:pt x="14257" y="18151"/>
                  <a:pt x="14257" y="18151"/>
                </a:cubicBezTo>
                <a:close/>
                <a:moveTo>
                  <a:pt x="20618" y="6873"/>
                </a:moveTo>
                <a:lnTo>
                  <a:pt x="982" y="6873"/>
                </a:lnTo>
                <a:lnTo>
                  <a:pt x="982" y="3928"/>
                </a:lnTo>
                <a:cubicBezTo>
                  <a:pt x="982" y="3385"/>
                  <a:pt x="1421" y="2945"/>
                  <a:pt x="1964" y="2945"/>
                </a:cubicBezTo>
                <a:lnTo>
                  <a:pt x="3927" y="2945"/>
                </a:lnTo>
                <a:lnTo>
                  <a:pt x="3927" y="4418"/>
                </a:lnTo>
                <a:cubicBezTo>
                  <a:pt x="3927" y="4690"/>
                  <a:pt x="4147" y="4909"/>
                  <a:pt x="4418" y="4909"/>
                </a:cubicBezTo>
                <a:cubicBezTo>
                  <a:pt x="4690" y="4909"/>
                  <a:pt x="4909" y="4690"/>
                  <a:pt x="4909" y="4418"/>
                </a:cubicBezTo>
                <a:lnTo>
                  <a:pt x="4909" y="2945"/>
                </a:lnTo>
                <a:lnTo>
                  <a:pt x="16691" y="2945"/>
                </a:lnTo>
                <a:lnTo>
                  <a:pt x="16691" y="4418"/>
                </a:lnTo>
                <a:cubicBezTo>
                  <a:pt x="16691" y="4690"/>
                  <a:pt x="16910" y="4909"/>
                  <a:pt x="17182" y="4909"/>
                </a:cubicBezTo>
                <a:cubicBezTo>
                  <a:pt x="17453" y="4909"/>
                  <a:pt x="17673" y="4690"/>
                  <a:pt x="17673" y="4418"/>
                </a:cubicBezTo>
                <a:lnTo>
                  <a:pt x="17673" y="2945"/>
                </a:lnTo>
                <a:lnTo>
                  <a:pt x="19636" y="2945"/>
                </a:lnTo>
                <a:cubicBezTo>
                  <a:pt x="20179" y="2945"/>
                  <a:pt x="20618" y="3385"/>
                  <a:pt x="20618" y="3928"/>
                </a:cubicBezTo>
                <a:cubicBezTo>
                  <a:pt x="20618" y="3928"/>
                  <a:pt x="20618" y="6873"/>
                  <a:pt x="20618" y="6873"/>
                </a:cubicBezTo>
                <a:close/>
                <a:moveTo>
                  <a:pt x="20618" y="19636"/>
                </a:moveTo>
                <a:cubicBezTo>
                  <a:pt x="20618" y="20179"/>
                  <a:pt x="20179" y="20618"/>
                  <a:pt x="19636" y="20618"/>
                </a:cubicBezTo>
                <a:lnTo>
                  <a:pt x="1964" y="20618"/>
                </a:lnTo>
                <a:cubicBezTo>
                  <a:pt x="1421" y="20618"/>
                  <a:pt x="982" y="20179"/>
                  <a:pt x="982" y="19636"/>
                </a:cubicBezTo>
                <a:lnTo>
                  <a:pt x="982" y="7855"/>
                </a:lnTo>
                <a:lnTo>
                  <a:pt x="20618" y="7855"/>
                </a:lnTo>
                <a:cubicBezTo>
                  <a:pt x="20618" y="7855"/>
                  <a:pt x="20618" y="19636"/>
                  <a:pt x="20618" y="19636"/>
                </a:cubicBezTo>
                <a:close/>
                <a:moveTo>
                  <a:pt x="19636" y="1964"/>
                </a:moveTo>
                <a:lnTo>
                  <a:pt x="17673" y="1964"/>
                </a:lnTo>
                <a:lnTo>
                  <a:pt x="17673" y="491"/>
                </a:lnTo>
                <a:cubicBezTo>
                  <a:pt x="17673" y="220"/>
                  <a:pt x="17453" y="0"/>
                  <a:pt x="17182" y="0"/>
                </a:cubicBezTo>
                <a:cubicBezTo>
                  <a:pt x="16910" y="0"/>
                  <a:pt x="16691" y="220"/>
                  <a:pt x="16691" y="491"/>
                </a:cubicBezTo>
                <a:lnTo>
                  <a:pt x="16691" y="1964"/>
                </a:lnTo>
                <a:lnTo>
                  <a:pt x="4909" y="1964"/>
                </a:lnTo>
                <a:lnTo>
                  <a:pt x="4909" y="491"/>
                </a:lnTo>
                <a:cubicBezTo>
                  <a:pt x="4909" y="220"/>
                  <a:pt x="4690" y="0"/>
                  <a:pt x="4418" y="0"/>
                </a:cubicBezTo>
                <a:cubicBezTo>
                  <a:pt x="4147" y="0"/>
                  <a:pt x="3927" y="220"/>
                  <a:pt x="3927" y="491"/>
                </a:cubicBezTo>
                <a:lnTo>
                  <a:pt x="3927" y="1964"/>
                </a:lnTo>
                <a:lnTo>
                  <a:pt x="1964" y="1964"/>
                </a:lnTo>
                <a:cubicBezTo>
                  <a:pt x="879" y="1964"/>
                  <a:pt x="0" y="2843"/>
                  <a:pt x="0" y="3928"/>
                </a:cubicBezTo>
                <a:lnTo>
                  <a:pt x="0" y="19636"/>
                </a:lnTo>
                <a:cubicBezTo>
                  <a:pt x="0" y="20721"/>
                  <a:pt x="879" y="21600"/>
                  <a:pt x="1964" y="21600"/>
                </a:cubicBezTo>
                <a:lnTo>
                  <a:pt x="19636" y="21600"/>
                </a:lnTo>
                <a:cubicBezTo>
                  <a:pt x="20721" y="21600"/>
                  <a:pt x="21600" y="20721"/>
                  <a:pt x="21600" y="19636"/>
                </a:cubicBezTo>
                <a:lnTo>
                  <a:pt x="21600" y="3928"/>
                </a:lnTo>
                <a:cubicBezTo>
                  <a:pt x="21600" y="2843"/>
                  <a:pt x="20721" y="1964"/>
                  <a:pt x="19636" y="1964"/>
                </a:cubicBezTo>
              </a:path>
            </a:pathLst>
          </a:custGeom>
          <a:solidFill>
            <a:srgbClr val="53585F"/>
          </a:solidFill>
          <a:ln w="12700">
            <a:miter lim="400000"/>
          </a:ln>
        </p:spPr>
        <p:txBody>
          <a:bodyPr lIns="38090" tIns="38090" rIns="38090" bIns="38090" anchor="ctr"/>
          <a:lstStyle/>
          <a:p>
            <a:pPr defTabSz="457063">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999"/>
          </a:p>
        </p:txBody>
      </p:sp>
      <p:sp>
        <p:nvSpPr>
          <p:cNvPr id="6" name="TextBox 5">
            <a:extLst>
              <a:ext uri="{FF2B5EF4-FFF2-40B4-BE49-F238E27FC236}">
                <a16:creationId xmlns:a16="http://schemas.microsoft.com/office/drawing/2014/main" id="{A38DDB3D-86EC-4D0F-A153-4A14A510C889}"/>
              </a:ext>
            </a:extLst>
          </p:cNvPr>
          <p:cNvSpPr txBox="1"/>
          <p:nvPr/>
        </p:nvSpPr>
        <p:spPr>
          <a:xfrm>
            <a:off x="1643352" y="4276123"/>
            <a:ext cx="2415397" cy="2031325"/>
          </a:xfrm>
          <a:prstGeom prst="rect">
            <a:avLst/>
          </a:prstGeom>
          <a:noFill/>
        </p:spPr>
        <p:txBody>
          <a:bodyPr wrap="square" rtlCol="0">
            <a:spAutoFit/>
          </a:bodyPr>
          <a:lstStyle/>
          <a:p>
            <a:pPr marL="285750" indent="-285750">
              <a:buFont typeface="Arial" panose="020B0604020202020204" pitchFamily="34" charset="0"/>
              <a:buChar char="•"/>
            </a:pPr>
            <a:r>
              <a:rPr lang="en-US" sz="1800" dirty="0"/>
              <a:t>Publication of proposed rules (NPRM) in </a:t>
            </a:r>
            <a:r>
              <a:rPr lang="en-US" sz="1800" i="1" dirty="0"/>
              <a:t>Federal Register</a:t>
            </a:r>
          </a:p>
          <a:p>
            <a:pPr marL="285750" indent="-285750">
              <a:buFont typeface="Arial" panose="020B0604020202020204" pitchFamily="34" charset="0"/>
              <a:buChar char="•"/>
            </a:pPr>
            <a:r>
              <a:rPr lang="en-US" sz="1800" dirty="0"/>
              <a:t>At least 30 days comment period</a:t>
            </a:r>
          </a:p>
          <a:p>
            <a:pPr marL="285750" indent="-285750">
              <a:buFont typeface="Arial" panose="020B0604020202020204" pitchFamily="34" charset="0"/>
              <a:buChar char="•"/>
            </a:pPr>
            <a:r>
              <a:rPr lang="en-US" sz="1800" dirty="0"/>
              <a:t>Regulations.gov</a:t>
            </a:r>
          </a:p>
        </p:txBody>
      </p:sp>
      <p:sp>
        <p:nvSpPr>
          <p:cNvPr id="11" name="Shape 2582">
            <a:extLst>
              <a:ext uri="{FF2B5EF4-FFF2-40B4-BE49-F238E27FC236}">
                <a16:creationId xmlns:a16="http://schemas.microsoft.com/office/drawing/2014/main" id="{EA3B175D-FA5A-4619-8D72-F327494FF0F0}"/>
              </a:ext>
            </a:extLst>
          </p:cNvPr>
          <p:cNvSpPr/>
          <p:nvPr/>
        </p:nvSpPr>
        <p:spPr>
          <a:xfrm>
            <a:off x="5649791" y="2540216"/>
            <a:ext cx="892418" cy="915466"/>
          </a:xfrm>
          <a:custGeom>
            <a:avLst/>
            <a:gdLst/>
            <a:ahLst/>
            <a:cxnLst>
              <a:cxn ang="0">
                <a:pos x="wd2" y="hd2"/>
              </a:cxn>
              <a:cxn ang="5400000">
                <a:pos x="wd2" y="hd2"/>
              </a:cxn>
              <a:cxn ang="10800000">
                <a:pos x="wd2" y="hd2"/>
              </a:cxn>
              <a:cxn ang="16200000">
                <a:pos x="wd2" y="hd2"/>
              </a:cxn>
            </a:cxnLst>
            <a:rect l="0" t="0" r="r" b="b"/>
            <a:pathLst>
              <a:path w="21600" h="21600" extrusionOk="0">
                <a:moveTo>
                  <a:pt x="18164" y="4419"/>
                </a:moveTo>
                <a:lnTo>
                  <a:pt x="9327" y="4419"/>
                </a:lnTo>
                <a:cubicBezTo>
                  <a:pt x="9056" y="4419"/>
                  <a:pt x="8836" y="4638"/>
                  <a:pt x="8836" y="4909"/>
                </a:cubicBezTo>
                <a:cubicBezTo>
                  <a:pt x="8836" y="5181"/>
                  <a:pt x="9056" y="5400"/>
                  <a:pt x="9327" y="5400"/>
                </a:cubicBezTo>
                <a:lnTo>
                  <a:pt x="18164" y="5400"/>
                </a:lnTo>
                <a:cubicBezTo>
                  <a:pt x="18435" y="5400"/>
                  <a:pt x="18655" y="5181"/>
                  <a:pt x="18655" y="4909"/>
                </a:cubicBezTo>
                <a:cubicBezTo>
                  <a:pt x="18655" y="4638"/>
                  <a:pt x="18435" y="4419"/>
                  <a:pt x="18164" y="4419"/>
                </a:cubicBezTo>
                <a:moveTo>
                  <a:pt x="20618" y="19636"/>
                </a:moveTo>
                <a:cubicBezTo>
                  <a:pt x="20618" y="20179"/>
                  <a:pt x="20178" y="20618"/>
                  <a:pt x="19636" y="20618"/>
                </a:cubicBezTo>
                <a:lnTo>
                  <a:pt x="1964" y="20618"/>
                </a:lnTo>
                <a:cubicBezTo>
                  <a:pt x="1421" y="20618"/>
                  <a:pt x="982" y="20179"/>
                  <a:pt x="982" y="19636"/>
                </a:cubicBezTo>
                <a:lnTo>
                  <a:pt x="982" y="1964"/>
                </a:lnTo>
                <a:cubicBezTo>
                  <a:pt x="982" y="1422"/>
                  <a:pt x="1421" y="982"/>
                  <a:pt x="1964" y="982"/>
                </a:cubicBezTo>
                <a:lnTo>
                  <a:pt x="19636" y="982"/>
                </a:lnTo>
                <a:cubicBezTo>
                  <a:pt x="20178" y="982"/>
                  <a:pt x="20618" y="1422"/>
                  <a:pt x="20618" y="1964"/>
                </a:cubicBezTo>
                <a:cubicBezTo>
                  <a:pt x="20618" y="1964"/>
                  <a:pt x="20618" y="19636"/>
                  <a:pt x="20618" y="19636"/>
                </a:cubicBezTo>
                <a:close/>
                <a:moveTo>
                  <a:pt x="19636" y="0"/>
                </a:moveTo>
                <a:lnTo>
                  <a:pt x="1964" y="0"/>
                </a:lnTo>
                <a:cubicBezTo>
                  <a:pt x="879" y="0"/>
                  <a:pt x="0" y="879"/>
                  <a:pt x="0" y="1964"/>
                </a:cubicBezTo>
                <a:lnTo>
                  <a:pt x="0" y="19636"/>
                </a:lnTo>
                <a:cubicBezTo>
                  <a:pt x="0" y="20721"/>
                  <a:pt x="879" y="21600"/>
                  <a:pt x="1964" y="21600"/>
                </a:cubicBezTo>
                <a:lnTo>
                  <a:pt x="19636" y="21600"/>
                </a:lnTo>
                <a:cubicBezTo>
                  <a:pt x="20721" y="21600"/>
                  <a:pt x="21600" y="20721"/>
                  <a:pt x="21600" y="19636"/>
                </a:cubicBezTo>
                <a:lnTo>
                  <a:pt x="21600" y="1964"/>
                </a:lnTo>
                <a:cubicBezTo>
                  <a:pt x="21600" y="879"/>
                  <a:pt x="20721" y="0"/>
                  <a:pt x="19636" y="0"/>
                </a:cubicBezTo>
                <a:moveTo>
                  <a:pt x="18164" y="10310"/>
                </a:moveTo>
                <a:lnTo>
                  <a:pt x="9327" y="10310"/>
                </a:lnTo>
                <a:cubicBezTo>
                  <a:pt x="9056" y="10310"/>
                  <a:pt x="8836" y="10529"/>
                  <a:pt x="8836" y="10800"/>
                </a:cubicBezTo>
                <a:cubicBezTo>
                  <a:pt x="8836" y="11072"/>
                  <a:pt x="9056" y="11291"/>
                  <a:pt x="9327" y="11291"/>
                </a:cubicBezTo>
                <a:lnTo>
                  <a:pt x="18164" y="11291"/>
                </a:lnTo>
                <a:cubicBezTo>
                  <a:pt x="18435" y="11291"/>
                  <a:pt x="18655" y="11072"/>
                  <a:pt x="18655" y="10800"/>
                </a:cubicBezTo>
                <a:cubicBezTo>
                  <a:pt x="18655" y="10529"/>
                  <a:pt x="18435" y="10310"/>
                  <a:pt x="18164" y="10310"/>
                </a:cubicBezTo>
                <a:moveTo>
                  <a:pt x="5445" y="16155"/>
                </a:moveTo>
                <a:lnTo>
                  <a:pt x="4909" y="14728"/>
                </a:lnTo>
                <a:lnTo>
                  <a:pt x="4374" y="16155"/>
                </a:lnTo>
                <a:lnTo>
                  <a:pt x="2945" y="16155"/>
                </a:lnTo>
                <a:lnTo>
                  <a:pt x="4106" y="17048"/>
                </a:lnTo>
                <a:lnTo>
                  <a:pt x="3571" y="18655"/>
                </a:lnTo>
                <a:lnTo>
                  <a:pt x="4909" y="17673"/>
                </a:lnTo>
                <a:lnTo>
                  <a:pt x="6248" y="18655"/>
                </a:lnTo>
                <a:lnTo>
                  <a:pt x="5713" y="17048"/>
                </a:lnTo>
                <a:lnTo>
                  <a:pt x="6873" y="16155"/>
                </a:lnTo>
                <a:cubicBezTo>
                  <a:pt x="6873" y="16155"/>
                  <a:pt x="5445" y="16155"/>
                  <a:pt x="5445" y="16155"/>
                </a:cubicBezTo>
                <a:close/>
                <a:moveTo>
                  <a:pt x="4909" y="8836"/>
                </a:moveTo>
                <a:lnTo>
                  <a:pt x="4374" y="10265"/>
                </a:lnTo>
                <a:lnTo>
                  <a:pt x="2945" y="10265"/>
                </a:lnTo>
                <a:lnTo>
                  <a:pt x="4106" y="11157"/>
                </a:lnTo>
                <a:lnTo>
                  <a:pt x="3571" y="12764"/>
                </a:lnTo>
                <a:lnTo>
                  <a:pt x="4909" y="11782"/>
                </a:lnTo>
                <a:lnTo>
                  <a:pt x="6248" y="12764"/>
                </a:lnTo>
                <a:lnTo>
                  <a:pt x="5713" y="11157"/>
                </a:lnTo>
                <a:lnTo>
                  <a:pt x="6873" y="10265"/>
                </a:lnTo>
                <a:lnTo>
                  <a:pt x="5445" y="10265"/>
                </a:lnTo>
                <a:cubicBezTo>
                  <a:pt x="5445" y="10265"/>
                  <a:pt x="4909" y="8836"/>
                  <a:pt x="4909" y="8836"/>
                </a:cubicBezTo>
                <a:close/>
                <a:moveTo>
                  <a:pt x="4909" y="2945"/>
                </a:moveTo>
                <a:lnTo>
                  <a:pt x="4374" y="4374"/>
                </a:lnTo>
                <a:lnTo>
                  <a:pt x="2945" y="4374"/>
                </a:lnTo>
                <a:lnTo>
                  <a:pt x="4106" y="5266"/>
                </a:lnTo>
                <a:lnTo>
                  <a:pt x="3571" y="6873"/>
                </a:lnTo>
                <a:lnTo>
                  <a:pt x="4909" y="5891"/>
                </a:lnTo>
                <a:lnTo>
                  <a:pt x="6248" y="6873"/>
                </a:lnTo>
                <a:lnTo>
                  <a:pt x="5713" y="5266"/>
                </a:lnTo>
                <a:lnTo>
                  <a:pt x="6873" y="4374"/>
                </a:lnTo>
                <a:lnTo>
                  <a:pt x="5445" y="4374"/>
                </a:lnTo>
                <a:cubicBezTo>
                  <a:pt x="5445" y="4374"/>
                  <a:pt x="4909" y="2945"/>
                  <a:pt x="4909" y="2945"/>
                </a:cubicBezTo>
                <a:close/>
                <a:moveTo>
                  <a:pt x="18164" y="16200"/>
                </a:moveTo>
                <a:lnTo>
                  <a:pt x="9327" y="16200"/>
                </a:lnTo>
                <a:cubicBezTo>
                  <a:pt x="9056" y="16200"/>
                  <a:pt x="8836" y="16420"/>
                  <a:pt x="8836" y="16691"/>
                </a:cubicBezTo>
                <a:cubicBezTo>
                  <a:pt x="8836" y="16962"/>
                  <a:pt x="9056" y="17182"/>
                  <a:pt x="9327" y="17182"/>
                </a:cubicBezTo>
                <a:lnTo>
                  <a:pt x="18164" y="17182"/>
                </a:lnTo>
                <a:cubicBezTo>
                  <a:pt x="18435" y="17182"/>
                  <a:pt x="18655" y="16962"/>
                  <a:pt x="18655" y="16691"/>
                </a:cubicBezTo>
                <a:cubicBezTo>
                  <a:pt x="18655" y="16420"/>
                  <a:pt x="18435" y="16200"/>
                  <a:pt x="18164" y="16200"/>
                </a:cubicBezTo>
              </a:path>
            </a:pathLst>
          </a:custGeom>
          <a:solidFill>
            <a:srgbClr val="53585F"/>
          </a:solidFill>
          <a:ln w="12700">
            <a:miter lim="400000"/>
          </a:ln>
        </p:spPr>
        <p:txBody>
          <a:bodyPr lIns="38090" tIns="38090" rIns="38090" bIns="38090" anchor="ctr"/>
          <a:lstStyle/>
          <a:p>
            <a:pPr defTabSz="457063">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999"/>
          </a:p>
        </p:txBody>
      </p:sp>
      <p:sp>
        <p:nvSpPr>
          <p:cNvPr id="12" name="TextBox 11">
            <a:extLst>
              <a:ext uri="{FF2B5EF4-FFF2-40B4-BE49-F238E27FC236}">
                <a16:creationId xmlns:a16="http://schemas.microsoft.com/office/drawing/2014/main" id="{64E5E66B-4D98-49FC-AB3A-F7662C827A63}"/>
              </a:ext>
            </a:extLst>
          </p:cNvPr>
          <p:cNvSpPr txBox="1"/>
          <p:nvPr/>
        </p:nvSpPr>
        <p:spPr>
          <a:xfrm>
            <a:off x="4744528" y="4290797"/>
            <a:ext cx="2702944" cy="2308324"/>
          </a:xfrm>
          <a:prstGeom prst="rect">
            <a:avLst/>
          </a:prstGeom>
          <a:noFill/>
        </p:spPr>
        <p:txBody>
          <a:bodyPr wrap="square" rtlCol="0">
            <a:spAutoFit/>
          </a:bodyPr>
          <a:lstStyle/>
          <a:p>
            <a:pPr marL="285750" indent="-285750">
              <a:buFont typeface="Arial" panose="020B0604020202020204" pitchFamily="34" charset="0"/>
              <a:buChar char="•"/>
            </a:pPr>
            <a:r>
              <a:rPr lang="en-US" sz="1800" dirty="0"/>
              <a:t>ED responds to comments</a:t>
            </a:r>
          </a:p>
          <a:p>
            <a:pPr marL="285750" indent="-285750">
              <a:buFont typeface="Arial" panose="020B0604020202020204" pitchFamily="34" charset="0"/>
              <a:buChar char="•"/>
            </a:pPr>
            <a:r>
              <a:rPr lang="en-US" sz="1800" dirty="0"/>
              <a:t>Publication of final rules in </a:t>
            </a:r>
            <a:r>
              <a:rPr lang="en-US" sz="1800" i="1" dirty="0"/>
              <a:t>Federal Register</a:t>
            </a:r>
            <a:endParaRPr lang="en-US" sz="1800" dirty="0"/>
          </a:p>
          <a:p>
            <a:pPr marL="285750" indent="-285750">
              <a:buFont typeface="Arial" panose="020B0604020202020204" pitchFamily="34" charset="0"/>
              <a:buChar char="•"/>
            </a:pPr>
            <a:r>
              <a:rPr lang="en-US" sz="1800" dirty="0"/>
              <a:t>Master Calendar: by November 1, 2022</a:t>
            </a:r>
          </a:p>
          <a:p>
            <a:pPr marL="285750" indent="-285750">
              <a:buFont typeface="Arial" panose="020B0604020202020204" pitchFamily="34" charset="0"/>
              <a:buChar char="•"/>
            </a:pPr>
            <a:endParaRPr lang="en-US" sz="1800" i="1" dirty="0"/>
          </a:p>
        </p:txBody>
      </p:sp>
      <p:sp>
        <p:nvSpPr>
          <p:cNvPr id="13" name="TextBox 12">
            <a:extLst>
              <a:ext uri="{FF2B5EF4-FFF2-40B4-BE49-F238E27FC236}">
                <a16:creationId xmlns:a16="http://schemas.microsoft.com/office/drawing/2014/main" id="{52FA254C-A1D6-405F-ACD2-A35195E442E6}"/>
              </a:ext>
            </a:extLst>
          </p:cNvPr>
          <p:cNvSpPr txBox="1"/>
          <p:nvPr/>
        </p:nvSpPr>
        <p:spPr>
          <a:xfrm>
            <a:off x="8067902" y="4290797"/>
            <a:ext cx="2128522" cy="2031325"/>
          </a:xfrm>
          <a:prstGeom prst="rect">
            <a:avLst/>
          </a:prstGeom>
          <a:noFill/>
        </p:spPr>
        <p:txBody>
          <a:bodyPr wrap="square" rtlCol="0">
            <a:spAutoFit/>
          </a:bodyPr>
          <a:lstStyle/>
          <a:p>
            <a:pPr marL="285750" indent="-285750">
              <a:buFont typeface="Arial" panose="020B0604020202020204" pitchFamily="34" charset="0"/>
              <a:buChar char="•"/>
            </a:pPr>
            <a:r>
              <a:rPr lang="en-US" sz="1800" dirty="0"/>
              <a:t>Goal is to implement by July 1, 2023</a:t>
            </a:r>
            <a:endParaRPr lang="en-US" sz="1800" i="1" dirty="0"/>
          </a:p>
          <a:p>
            <a:pPr marL="285750" indent="-285750">
              <a:buFont typeface="Arial" panose="020B0604020202020204" pitchFamily="34" charset="0"/>
              <a:buChar char="•"/>
            </a:pPr>
            <a:r>
              <a:rPr lang="en-US" sz="1800" dirty="0"/>
              <a:t>Early implementation may be possible for some topics</a:t>
            </a:r>
          </a:p>
        </p:txBody>
      </p:sp>
      <p:sp>
        <p:nvSpPr>
          <p:cNvPr id="14" name="Shape 2556">
            <a:extLst>
              <a:ext uri="{FF2B5EF4-FFF2-40B4-BE49-F238E27FC236}">
                <a16:creationId xmlns:a16="http://schemas.microsoft.com/office/drawing/2014/main" id="{1CA46048-696E-4818-ABE5-DB105A32A9AA}"/>
              </a:ext>
            </a:extLst>
          </p:cNvPr>
          <p:cNvSpPr/>
          <p:nvPr/>
        </p:nvSpPr>
        <p:spPr>
          <a:xfrm>
            <a:off x="2404841" y="2577710"/>
            <a:ext cx="892418" cy="770239"/>
          </a:xfrm>
          <a:custGeom>
            <a:avLst/>
            <a:gdLst/>
            <a:ahLst/>
            <a:cxnLst>
              <a:cxn ang="0">
                <a:pos x="wd2" y="hd2"/>
              </a:cxn>
              <a:cxn ang="5400000">
                <a:pos x="wd2" y="hd2"/>
              </a:cxn>
              <a:cxn ang="10800000">
                <a:pos x="wd2" y="hd2"/>
              </a:cxn>
              <a:cxn ang="16200000">
                <a:pos x="wd2" y="hd2"/>
              </a:cxn>
            </a:cxnLst>
            <a:rect l="0" t="0" r="r" b="b"/>
            <a:pathLst>
              <a:path w="21600" h="21600" extrusionOk="0">
                <a:moveTo>
                  <a:pt x="10800" y="20618"/>
                </a:moveTo>
                <a:cubicBezTo>
                  <a:pt x="5377" y="20618"/>
                  <a:pt x="982" y="16223"/>
                  <a:pt x="982" y="10800"/>
                </a:cubicBezTo>
                <a:cubicBezTo>
                  <a:pt x="982" y="5377"/>
                  <a:pt x="5377" y="982"/>
                  <a:pt x="10800" y="982"/>
                </a:cubicBezTo>
                <a:cubicBezTo>
                  <a:pt x="16223" y="982"/>
                  <a:pt x="20618" y="5377"/>
                  <a:pt x="20618" y="10800"/>
                </a:cubicBezTo>
                <a:cubicBezTo>
                  <a:pt x="20618" y="16223"/>
                  <a:pt x="16223" y="20618"/>
                  <a:pt x="10800" y="20618"/>
                </a:cubicBezTo>
                <a:moveTo>
                  <a:pt x="10800" y="0"/>
                </a:moveTo>
                <a:cubicBezTo>
                  <a:pt x="4836" y="0"/>
                  <a:pt x="0" y="4836"/>
                  <a:pt x="0" y="10800"/>
                </a:cubicBezTo>
                <a:cubicBezTo>
                  <a:pt x="0" y="16765"/>
                  <a:pt x="4836" y="21600"/>
                  <a:pt x="10800" y="21600"/>
                </a:cubicBezTo>
                <a:cubicBezTo>
                  <a:pt x="16764" y="21600"/>
                  <a:pt x="21600" y="16765"/>
                  <a:pt x="21600" y="10800"/>
                </a:cubicBezTo>
                <a:cubicBezTo>
                  <a:pt x="21600" y="4836"/>
                  <a:pt x="16764" y="0"/>
                  <a:pt x="10800" y="0"/>
                </a:cubicBezTo>
                <a:moveTo>
                  <a:pt x="11874" y="5396"/>
                </a:moveTo>
                <a:cubicBezTo>
                  <a:pt x="11493" y="5396"/>
                  <a:pt x="11166" y="5519"/>
                  <a:pt x="10894" y="5766"/>
                </a:cubicBezTo>
                <a:cubicBezTo>
                  <a:pt x="10621" y="6013"/>
                  <a:pt x="10484" y="6310"/>
                  <a:pt x="10484" y="6658"/>
                </a:cubicBezTo>
                <a:cubicBezTo>
                  <a:pt x="10484" y="7005"/>
                  <a:pt x="10621" y="7301"/>
                  <a:pt x="10894" y="7545"/>
                </a:cubicBezTo>
                <a:cubicBezTo>
                  <a:pt x="11166" y="7790"/>
                  <a:pt x="11493" y="7912"/>
                  <a:pt x="11874" y="7912"/>
                </a:cubicBezTo>
                <a:cubicBezTo>
                  <a:pt x="12255" y="7912"/>
                  <a:pt x="12581" y="7790"/>
                  <a:pt x="12852" y="7545"/>
                </a:cubicBezTo>
                <a:cubicBezTo>
                  <a:pt x="13122" y="7301"/>
                  <a:pt x="13257" y="7005"/>
                  <a:pt x="13257" y="6658"/>
                </a:cubicBezTo>
                <a:cubicBezTo>
                  <a:pt x="13257" y="6310"/>
                  <a:pt x="13122" y="6013"/>
                  <a:pt x="12852" y="5766"/>
                </a:cubicBezTo>
                <a:cubicBezTo>
                  <a:pt x="12581" y="5519"/>
                  <a:pt x="12255" y="5396"/>
                  <a:pt x="11874" y="5396"/>
                </a:cubicBezTo>
                <a:moveTo>
                  <a:pt x="12242" y="15228"/>
                </a:moveTo>
                <a:cubicBezTo>
                  <a:pt x="11942" y="15228"/>
                  <a:pt x="11730" y="15180"/>
                  <a:pt x="11608" y="15083"/>
                </a:cubicBezTo>
                <a:cubicBezTo>
                  <a:pt x="11486" y="14987"/>
                  <a:pt x="11425" y="14807"/>
                  <a:pt x="11425" y="14542"/>
                </a:cubicBezTo>
                <a:cubicBezTo>
                  <a:pt x="11425" y="14436"/>
                  <a:pt x="11444" y="14281"/>
                  <a:pt x="11482" y="14076"/>
                </a:cubicBezTo>
                <a:cubicBezTo>
                  <a:pt x="11519" y="13870"/>
                  <a:pt x="11562" y="13687"/>
                  <a:pt x="11609" y="13527"/>
                </a:cubicBezTo>
                <a:lnTo>
                  <a:pt x="12189" y="11532"/>
                </a:lnTo>
                <a:cubicBezTo>
                  <a:pt x="12246" y="11349"/>
                  <a:pt x="12284" y="11148"/>
                  <a:pt x="12306" y="10929"/>
                </a:cubicBezTo>
                <a:cubicBezTo>
                  <a:pt x="12327" y="10709"/>
                  <a:pt x="12337" y="10557"/>
                  <a:pt x="12337" y="10469"/>
                </a:cubicBezTo>
                <a:cubicBezTo>
                  <a:pt x="12337" y="10049"/>
                  <a:pt x="12185" y="9707"/>
                  <a:pt x="11882" y="9444"/>
                </a:cubicBezTo>
                <a:cubicBezTo>
                  <a:pt x="11578" y="9182"/>
                  <a:pt x="11146" y="9050"/>
                  <a:pt x="10586" y="9050"/>
                </a:cubicBezTo>
                <a:cubicBezTo>
                  <a:pt x="10275" y="9050"/>
                  <a:pt x="9945" y="9104"/>
                  <a:pt x="9597" y="9211"/>
                </a:cubicBezTo>
                <a:cubicBezTo>
                  <a:pt x="9248" y="9319"/>
                  <a:pt x="8884" y="9448"/>
                  <a:pt x="8502" y="9599"/>
                </a:cubicBezTo>
                <a:lnTo>
                  <a:pt x="8347" y="10216"/>
                </a:lnTo>
                <a:cubicBezTo>
                  <a:pt x="8460" y="10175"/>
                  <a:pt x="8595" y="10131"/>
                  <a:pt x="8753" y="10085"/>
                </a:cubicBezTo>
                <a:cubicBezTo>
                  <a:pt x="8911" y="10040"/>
                  <a:pt x="9066" y="10017"/>
                  <a:pt x="9217" y="10017"/>
                </a:cubicBezTo>
                <a:cubicBezTo>
                  <a:pt x="9524" y="10017"/>
                  <a:pt x="9731" y="10068"/>
                  <a:pt x="9839" y="10168"/>
                </a:cubicBezTo>
                <a:cubicBezTo>
                  <a:pt x="9948" y="10269"/>
                  <a:pt x="10002" y="10447"/>
                  <a:pt x="10002" y="10703"/>
                </a:cubicBezTo>
                <a:cubicBezTo>
                  <a:pt x="10002" y="10844"/>
                  <a:pt x="9985" y="11001"/>
                  <a:pt x="9949" y="11172"/>
                </a:cubicBezTo>
                <a:cubicBezTo>
                  <a:pt x="9914" y="11343"/>
                  <a:pt x="9870" y="11526"/>
                  <a:pt x="9818" y="11717"/>
                </a:cubicBezTo>
                <a:lnTo>
                  <a:pt x="9235" y="13719"/>
                </a:lnTo>
                <a:cubicBezTo>
                  <a:pt x="9184" y="13929"/>
                  <a:pt x="9146" y="14118"/>
                  <a:pt x="9123" y="14285"/>
                </a:cubicBezTo>
                <a:cubicBezTo>
                  <a:pt x="9100" y="14451"/>
                  <a:pt x="9088" y="14615"/>
                  <a:pt x="9088" y="14775"/>
                </a:cubicBezTo>
                <a:cubicBezTo>
                  <a:pt x="9088" y="15186"/>
                  <a:pt x="9244" y="15526"/>
                  <a:pt x="9556" y="15793"/>
                </a:cubicBezTo>
                <a:cubicBezTo>
                  <a:pt x="9869" y="16060"/>
                  <a:pt x="10308" y="16194"/>
                  <a:pt x="10872" y="16194"/>
                </a:cubicBezTo>
                <a:cubicBezTo>
                  <a:pt x="11239" y="16194"/>
                  <a:pt x="11561" y="16147"/>
                  <a:pt x="11839" y="16053"/>
                </a:cubicBezTo>
                <a:cubicBezTo>
                  <a:pt x="12117" y="15960"/>
                  <a:pt x="12488" y="15824"/>
                  <a:pt x="12954" y="15645"/>
                </a:cubicBezTo>
                <a:lnTo>
                  <a:pt x="13109" y="15028"/>
                </a:lnTo>
                <a:cubicBezTo>
                  <a:pt x="13029" y="15065"/>
                  <a:pt x="12900" y="15107"/>
                  <a:pt x="12721" y="15155"/>
                </a:cubicBezTo>
                <a:cubicBezTo>
                  <a:pt x="12543" y="15204"/>
                  <a:pt x="12383" y="15228"/>
                  <a:pt x="12242" y="15228"/>
                </a:cubicBezTo>
              </a:path>
            </a:pathLst>
          </a:custGeom>
          <a:solidFill>
            <a:srgbClr val="53585F"/>
          </a:solidFill>
          <a:ln w="12700">
            <a:miter lim="400000"/>
          </a:ln>
        </p:spPr>
        <p:txBody>
          <a:bodyPr lIns="38090" tIns="38090" rIns="38090" bIns="38090" anchor="ctr"/>
          <a:lstStyle/>
          <a:p>
            <a:pPr defTabSz="457063">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999"/>
          </a:p>
        </p:txBody>
      </p:sp>
    </p:spTree>
    <p:extLst>
      <p:ext uri="{BB962C8B-B14F-4D97-AF65-F5344CB8AC3E}">
        <p14:creationId xmlns:p14="http://schemas.microsoft.com/office/powerpoint/2010/main" val="206445673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39"/>
        <p:cNvGrpSpPr/>
        <p:nvPr/>
      </p:nvGrpSpPr>
      <p:grpSpPr>
        <a:xfrm>
          <a:off x="0" y="0"/>
          <a:ext cx="0" cy="0"/>
          <a:chOff x="0" y="0"/>
          <a:chExt cx="0" cy="0"/>
        </a:xfrm>
      </p:grpSpPr>
      <p:sp>
        <p:nvSpPr>
          <p:cNvPr id="140" name="Google Shape;140;p2"/>
          <p:cNvSpPr txBox="1"/>
          <p:nvPr/>
        </p:nvSpPr>
        <p:spPr>
          <a:xfrm>
            <a:off x="1286103" y="2728822"/>
            <a:ext cx="9619793" cy="5355272"/>
          </a:xfrm>
          <a:prstGeom prst="rect">
            <a:avLst/>
          </a:prstGeom>
          <a:noFill/>
          <a:ln>
            <a:noFill/>
          </a:ln>
        </p:spPr>
        <p:txBody>
          <a:bodyPr spcFirstLastPara="1" wrap="square" lIns="91425" tIns="45700" rIns="91425" bIns="45700" anchor="t" anchorCtr="0">
            <a:spAutoFit/>
          </a:bodyPr>
          <a:lstStyle/>
          <a:p>
            <a:pPr marL="457200" marR="0" lvl="0" indent="-457200" algn="l" rtl="0">
              <a:spcBef>
                <a:spcPts val="0"/>
              </a:spcBef>
              <a:spcAft>
                <a:spcPts val="0"/>
              </a:spcAft>
              <a:buClr>
                <a:schemeClr val="dk1"/>
              </a:buClr>
              <a:buSzPts val="2800"/>
              <a:buFont typeface="Arial"/>
              <a:buChar char="•"/>
            </a:pPr>
            <a:r>
              <a:rPr lang="en-US" sz="3600" dirty="0">
                <a:effectLst/>
                <a:latin typeface="DIN 2014 Bold" panose="020B0704020202020204" pitchFamily="34" charset="0"/>
                <a:ea typeface="DIN 2014 Bold" panose="020B0704020202020204" pitchFamily="34" charset="0"/>
                <a:cs typeface="Times New Roman" panose="02020603050405020304" pitchFamily="18" charset="0"/>
              </a:rPr>
              <a:t>Proposed Policy Review Cycle</a:t>
            </a:r>
            <a:endParaRPr lang="en-US" sz="1800" dirty="0">
              <a:effectLst/>
              <a:latin typeface="DIN 2014" panose="020B0504020202020204" pitchFamily="34" charset="0"/>
              <a:ea typeface="Times New Roman" panose="02020603050405020304" pitchFamily="18" charset="0"/>
              <a:cs typeface="Times New Roman" panose="02020603050405020304" pitchFamily="18" charset="0"/>
            </a:endParaRPr>
          </a:p>
          <a:p>
            <a:pPr marL="457200" indent="-457200">
              <a:buClr>
                <a:schemeClr val="dk1"/>
              </a:buClr>
              <a:buSzPts val="2800"/>
              <a:buFont typeface="Arial"/>
              <a:buChar char="•"/>
            </a:pPr>
            <a:r>
              <a:rPr lang="en-US" sz="3600" dirty="0">
                <a:latin typeface="DIN 2014 Bold" panose="020B0704020202020204" pitchFamily="34" charset="0"/>
                <a:ea typeface="DIN 2014 Bold" panose="020B0704020202020204" pitchFamily="34" charset="0"/>
                <a:cs typeface="Times New Roman" panose="02020603050405020304" pitchFamily="18" charset="0"/>
              </a:rPr>
              <a:t>Institution Participation Realignment Process</a:t>
            </a:r>
          </a:p>
          <a:p>
            <a:pPr marL="457200" indent="-457200">
              <a:buClr>
                <a:schemeClr val="dk1"/>
              </a:buClr>
              <a:buSzPts val="2800"/>
              <a:buFont typeface="Arial"/>
              <a:buChar char="•"/>
            </a:pPr>
            <a:r>
              <a:rPr lang="en-US" sz="3600" dirty="0">
                <a:latin typeface="DIN 2014 Bold" panose="020B0704020202020204" pitchFamily="34" charset="0"/>
                <a:ea typeface="DIN 2014 Bold" panose="020B0704020202020204" pitchFamily="34" charset="0"/>
                <a:cs typeface="Times New Roman" panose="02020603050405020304" pitchFamily="18" charset="0"/>
              </a:rPr>
              <a:t>Federal Higher Education Landscape – Neg Reg</a:t>
            </a:r>
          </a:p>
          <a:p>
            <a:pPr marL="457200" indent="-457200">
              <a:buClr>
                <a:schemeClr val="dk1"/>
              </a:buClr>
              <a:buSzPts val="2800"/>
              <a:buFont typeface="Arial"/>
              <a:buChar char="•"/>
            </a:pPr>
            <a:r>
              <a:rPr lang="en-US" sz="3600" dirty="0">
                <a:latin typeface="DIN 2014 Bold" panose="020B0704020202020204" pitchFamily="34" charset="0"/>
                <a:ea typeface="DIN 2014 Bold" panose="020B0704020202020204" pitchFamily="34" charset="0"/>
                <a:cs typeface="Times New Roman" panose="02020603050405020304" pitchFamily="18" charset="0"/>
              </a:rPr>
              <a:t>Board Retreat will be June 27-29</a:t>
            </a:r>
          </a:p>
          <a:p>
            <a:pPr marL="457200" marR="0" lvl="0" indent="-457200" algn="l" rtl="0">
              <a:spcBef>
                <a:spcPts val="0"/>
              </a:spcBef>
              <a:spcAft>
                <a:spcPts val="0"/>
              </a:spcAft>
              <a:buClr>
                <a:schemeClr val="dk1"/>
              </a:buClr>
              <a:buSzPts val="2800"/>
              <a:buFont typeface="Arial"/>
              <a:buChar char="•"/>
            </a:pPr>
            <a:endParaRPr lang="en-US" sz="3600" dirty="0">
              <a:solidFill>
                <a:schemeClr val="dk1"/>
              </a:solidFill>
              <a:latin typeface="DIN 2014 Bold" panose="020B0704020202020204" pitchFamily="34" charset="0"/>
              <a:ea typeface="DIN 2014 Bold" panose="020B0704020202020204" pitchFamily="34" charset="0"/>
              <a:sym typeface="Roboto"/>
            </a:endParaRPr>
          </a:p>
          <a:p>
            <a:pPr marL="457200" marR="0" lvl="0" indent="-457200" algn="l" rtl="0">
              <a:spcBef>
                <a:spcPts val="0"/>
              </a:spcBef>
              <a:spcAft>
                <a:spcPts val="0"/>
              </a:spcAft>
              <a:buClr>
                <a:schemeClr val="dk1"/>
              </a:buClr>
              <a:buSzPts val="2800"/>
              <a:buFont typeface="Arial"/>
              <a:buChar char="•"/>
            </a:pPr>
            <a:endParaRPr lang="en-US" sz="2800" dirty="0">
              <a:solidFill>
                <a:schemeClr val="dk1"/>
              </a:solidFill>
              <a:latin typeface="Roboto"/>
              <a:ea typeface="Roboto"/>
              <a:sym typeface="Roboto"/>
            </a:endParaRPr>
          </a:p>
          <a:p>
            <a:pPr marL="457200" marR="0" lvl="0" indent="-457200" algn="l" rtl="0">
              <a:spcBef>
                <a:spcPts val="0"/>
              </a:spcBef>
              <a:spcAft>
                <a:spcPts val="0"/>
              </a:spcAft>
              <a:buClr>
                <a:schemeClr val="dk1"/>
              </a:buClr>
              <a:buSzPts val="2800"/>
              <a:buFont typeface="Arial"/>
              <a:buChar char="•"/>
            </a:pPr>
            <a:endParaRPr lang="en-US" sz="2800" dirty="0">
              <a:solidFill>
                <a:schemeClr val="dk1"/>
              </a:solidFill>
              <a:latin typeface="Roboto"/>
              <a:ea typeface="Roboto"/>
              <a:sym typeface="Roboto"/>
            </a:endParaRPr>
          </a:p>
          <a:p>
            <a:pPr marL="457200" marR="0" lvl="0" indent="-457200" algn="l" rtl="0">
              <a:spcBef>
                <a:spcPts val="0"/>
              </a:spcBef>
              <a:spcAft>
                <a:spcPts val="0"/>
              </a:spcAft>
              <a:buClr>
                <a:schemeClr val="dk1"/>
              </a:buClr>
              <a:buSzPts val="2800"/>
              <a:buFont typeface="Arial"/>
              <a:buChar char="•"/>
            </a:pPr>
            <a:endParaRPr lang="en-US" sz="2800" dirty="0">
              <a:solidFill>
                <a:schemeClr val="dk1"/>
              </a:solidFill>
              <a:latin typeface="Roboto"/>
              <a:ea typeface="Roboto"/>
              <a:sym typeface="Roboto"/>
            </a:endParaRPr>
          </a:p>
          <a:p>
            <a:pPr marL="457200" marR="0" lvl="0" indent="-457200" algn="l" rtl="0">
              <a:spcBef>
                <a:spcPts val="0"/>
              </a:spcBef>
              <a:spcAft>
                <a:spcPts val="0"/>
              </a:spcAft>
              <a:buClr>
                <a:schemeClr val="dk1"/>
              </a:buClr>
              <a:buSzPts val="2800"/>
              <a:buFont typeface="Arial"/>
              <a:buChar char="•"/>
            </a:pPr>
            <a:endParaRPr lang="en-US" sz="2800" dirty="0">
              <a:solidFill>
                <a:schemeClr val="dk1"/>
              </a:solidFill>
              <a:latin typeface="Roboto"/>
              <a:ea typeface="Roboto"/>
              <a:sym typeface="Roboto"/>
            </a:endParaRPr>
          </a:p>
          <a:p>
            <a:pPr marL="457200" marR="0" lvl="0" indent="-457200" algn="l" rtl="0">
              <a:spcBef>
                <a:spcPts val="0"/>
              </a:spcBef>
              <a:spcAft>
                <a:spcPts val="0"/>
              </a:spcAft>
              <a:buClr>
                <a:schemeClr val="dk1"/>
              </a:buClr>
              <a:buSzPts val="2800"/>
              <a:buFont typeface="Arial"/>
              <a:buChar char="•"/>
            </a:pPr>
            <a:endParaRPr dirty="0"/>
          </a:p>
        </p:txBody>
      </p:sp>
      <p:sp>
        <p:nvSpPr>
          <p:cNvPr id="141" name="Google Shape;141;p2"/>
          <p:cNvSpPr txBox="1"/>
          <p:nvPr/>
        </p:nvSpPr>
        <p:spPr>
          <a:xfrm>
            <a:off x="549090" y="1000080"/>
            <a:ext cx="9908863" cy="1130105"/>
          </a:xfrm>
          <a:prstGeom prst="rect">
            <a:avLst/>
          </a:prstGeom>
          <a:noFill/>
          <a:ln>
            <a:noFill/>
          </a:ln>
        </p:spPr>
        <p:txBody>
          <a:bodyPr spcFirstLastPara="1" wrap="square" lIns="91425" tIns="45700" rIns="91425" bIns="45700" anchor="t" anchorCtr="0">
            <a:noAutofit/>
          </a:bodyPr>
          <a:lstStyle/>
          <a:p>
            <a:pPr marL="0" marR="0" lvl="0" indent="0" algn="ctr" rtl="0">
              <a:lnSpc>
                <a:spcPct val="90000"/>
              </a:lnSpc>
              <a:spcBef>
                <a:spcPts val="0"/>
              </a:spcBef>
              <a:spcAft>
                <a:spcPts val="0"/>
              </a:spcAft>
              <a:buClr>
                <a:srgbClr val="C84540"/>
              </a:buClr>
              <a:buSzPts val="4800"/>
              <a:buFont typeface="Arial"/>
              <a:buNone/>
            </a:pPr>
            <a:r>
              <a:rPr lang="en-US" sz="4800" b="0" dirty="0">
                <a:solidFill>
                  <a:srgbClr val="C84540"/>
                </a:solidFill>
                <a:latin typeface="Arial"/>
                <a:ea typeface="Arial"/>
                <a:cs typeface="Arial"/>
                <a:sym typeface="Arial"/>
              </a:rPr>
              <a:t>NC-SARA Updates – May Board Meeting &amp; Retreat</a:t>
            </a:r>
            <a:endParaRPr dirty="0"/>
          </a:p>
        </p:txBody>
      </p:sp>
    </p:spTree>
    <p:extLst>
      <p:ext uri="{BB962C8B-B14F-4D97-AF65-F5344CB8AC3E}">
        <p14:creationId xmlns:p14="http://schemas.microsoft.com/office/powerpoint/2010/main" val="280893571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26"/>
        <p:cNvGrpSpPr/>
        <p:nvPr/>
      </p:nvGrpSpPr>
      <p:grpSpPr>
        <a:xfrm>
          <a:off x="0" y="0"/>
          <a:ext cx="0" cy="0"/>
          <a:chOff x="0" y="0"/>
          <a:chExt cx="0" cy="0"/>
        </a:xfrm>
      </p:grpSpPr>
      <p:sp>
        <p:nvSpPr>
          <p:cNvPr id="227" name="Google Shape;227;p8"/>
          <p:cNvSpPr txBox="1">
            <a:spLocks noGrp="1"/>
          </p:cNvSpPr>
          <p:nvPr>
            <p:ph type="body" idx="2"/>
          </p:nvPr>
        </p:nvSpPr>
        <p:spPr>
          <a:xfrm>
            <a:off x="1232378" y="236406"/>
            <a:ext cx="9908863" cy="1130105"/>
          </a:xfrm>
          <a:prstGeom prst="rect">
            <a:avLst/>
          </a:prstGeom>
          <a:noFill/>
          <a:ln>
            <a:noFill/>
          </a:ln>
        </p:spPr>
        <p:txBody>
          <a:bodyPr spcFirstLastPara="1" wrap="square" lIns="91425" tIns="45700" rIns="91425" bIns="45700" anchor="t" anchorCtr="0">
            <a:noAutofit/>
          </a:bodyPr>
          <a:lstStyle/>
          <a:p>
            <a:pPr marL="0" lvl="0" indent="0" algn="ctr" rtl="0">
              <a:lnSpc>
                <a:spcPct val="90000"/>
              </a:lnSpc>
              <a:spcBef>
                <a:spcPts val="0"/>
              </a:spcBef>
              <a:spcAft>
                <a:spcPts val="0"/>
              </a:spcAft>
              <a:buClr>
                <a:srgbClr val="C84540"/>
              </a:buClr>
              <a:buSzPts val="4800"/>
              <a:buNone/>
            </a:pPr>
            <a:r>
              <a:rPr lang="en-US" sz="4800" b="0" dirty="0">
                <a:solidFill>
                  <a:srgbClr val="C84540"/>
                </a:solidFill>
                <a:latin typeface="Arial"/>
                <a:ea typeface="Arial"/>
                <a:cs typeface="Arial"/>
                <a:sym typeface="Arial"/>
              </a:rPr>
              <a:t>SPE Resources</a:t>
            </a:r>
            <a:endParaRPr dirty="0"/>
          </a:p>
        </p:txBody>
      </p:sp>
      <p:sp>
        <p:nvSpPr>
          <p:cNvPr id="228" name="Google Shape;228;p8"/>
          <p:cNvSpPr txBox="1"/>
          <p:nvPr/>
        </p:nvSpPr>
        <p:spPr>
          <a:xfrm>
            <a:off x="864158" y="1105254"/>
            <a:ext cx="10277083" cy="5632311"/>
          </a:xfrm>
          <a:prstGeom prst="rect">
            <a:avLst/>
          </a:prstGeom>
          <a:solidFill>
            <a:schemeClr val="accent1">
              <a:lumMod val="20000"/>
              <a:lumOff val="80000"/>
            </a:schemeClr>
          </a:solid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b="1" dirty="0">
                <a:solidFill>
                  <a:schemeClr val="dk1"/>
                </a:solidFill>
                <a:latin typeface="+mn-lt"/>
                <a:ea typeface="Roboto"/>
                <a:cs typeface="Roboto"/>
                <a:sym typeface="Roboto"/>
              </a:rPr>
              <a:t>SPE Resources &amp; Communications</a:t>
            </a:r>
            <a:endParaRPr dirty="0">
              <a:latin typeface="+mn-lt"/>
            </a:endParaRPr>
          </a:p>
          <a:p>
            <a:pPr marL="742950" marR="0" lvl="1" indent="-285750" algn="l" rtl="0">
              <a:spcBef>
                <a:spcPts val="0"/>
              </a:spcBef>
              <a:spcAft>
                <a:spcPts val="0"/>
              </a:spcAft>
              <a:buClr>
                <a:schemeClr val="dk1"/>
              </a:buClr>
              <a:buSzPts val="2400"/>
              <a:buFont typeface="Arial"/>
              <a:buChar char="•"/>
            </a:pPr>
            <a:r>
              <a:rPr lang="en-US" sz="2400" b="0" i="0" u="none" strike="noStrike" cap="none" dirty="0">
                <a:solidFill>
                  <a:schemeClr val="dk1"/>
                </a:solidFill>
                <a:latin typeface="+mn-lt"/>
                <a:ea typeface="Roboto"/>
                <a:cs typeface="Roboto"/>
                <a:sym typeface="Roboto"/>
              </a:rPr>
              <a:t>SPE Website – materials from past events; SARA Portal information; announcements; meeting info; etc. </a:t>
            </a:r>
            <a:endParaRPr dirty="0">
              <a:latin typeface="+mn-lt"/>
            </a:endParaRPr>
          </a:p>
          <a:p>
            <a:pPr marL="742950" marR="0" lvl="1" indent="-285750" algn="l" rtl="0">
              <a:spcBef>
                <a:spcPts val="0"/>
              </a:spcBef>
              <a:spcAft>
                <a:spcPts val="0"/>
              </a:spcAft>
              <a:buClr>
                <a:schemeClr val="dk1"/>
              </a:buClr>
              <a:buSzPts val="2400"/>
              <a:buFont typeface="Arial"/>
              <a:buChar char="•"/>
            </a:pPr>
            <a:r>
              <a:rPr lang="en-US" sz="2400" b="0" i="0" u="none" strike="noStrike" cap="none" dirty="0">
                <a:solidFill>
                  <a:schemeClr val="dk1"/>
                </a:solidFill>
                <a:latin typeface="+mn-lt"/>
                <a:ea typeface="Roboto"/>
                <a:cs typeface="Roboto"/>
                <a:sym typeface="Roboto"/>
              </a:rPr>
              <a:t>SPE Monthly Newsletter</a:t>
            </a:r>
            <a:endParaRPr dirty="0">
              <a:latin typeface="+mn-lt"/>
            </a:endParaRPr>
          </a:p>
          <a:p>
            <a:pPr marL="285750" marR="0" lvl="0" indent="-133350" algn="l" rtl="0">
              <a:spcBef>
                <a:spcPts val="0"/>
              </a:spcBef>
              <a:spcAft>
                <a:spcPts val="0"/>
              </a:spcAft>
              <a:buClr>
                <a:schemeClr val="dk1"/>
              </a:buClr>
              <a:buSzPts val="2400"/>
              <a:buFont typeface="Arial"/>
              <a:buNone/>
            </a:pPr>
            <a:endParaRPr sz="2400" dirty="0">
              <a:solidFill>
                <a:schemeClr val="dk1"/>
              </a:solidFill>
              <a:latin typeface="+mn-lt"/>
              <a:ea typeface="Roboto"/>
              <a:cs typeface="Roboto"/>
              <a:sym typeface="Roboto"/>
            </a:endParaRPr>
          </a:p>
          <a:p>
            <a:pPr marL="0" marR="0" lvl="0" indent="0" algn="l" rtl="0">
              <a:spcBef>
                <a:spcPts val="0"/>
              </a:spcBef>
              <a:spcAft>
                <a:spcPts val="0"/>
              </a:spcAft>
              <a:buNone/>
            </a:pPr>
            <a:r>
              <a:rPr lang="en-US" sz="2400" b="1" dirty="0">
                <a:solidFill>
                  <a:schemeClr val="dk1"/>
                </a:solidFill>
                <a:latin typeface="+mn-lt"/>
                <a:ea typeface="Roboto"/>
                <a:cs typeface="Roboto"/>
                <a:sym typeface="Roboto"/>
              </a:rPr>
              <a:t>SPE Online Courses – coming soon!</a:t>
            </a:r>
            <a:endParaRPr dirty="0">
              <a:latin typeface="+mn-lt"/>
            </a:endParaRPr>
          </a:p>
          <a:p>
            <a:pPr marL="742950" marR="0" lvl="1" indent="-285750" algn="l" rtl="0">
              <a:spcBef>
                <a:spcPts val="0"/>
              </a:spcBef>
              <a:spcAft>
                <a:spcPts val="0"/>
              </a:spcAft>
              <a:buClr>
                <a:schemeClr val="dk1"/>
              </a:buClr>
              <a:buSzPts val="2400"/>
              <a:buFont typeface="Arial"/>
              <a:buChar char="•"/>
            </a:pPr>
            <a:r>
              <a:rPr lang="en-US" sz="2400" b="0" i="0" u="none" strike="noStrike" cap="none" dirty="0">
                <a:solidFill>
                  <a:schemeClr val="dk1"/>
                </a:solidFill>
                <a:latin typeface="+mn-lt"/>
                <a:ea typeface="Roboto"/>
                <a:cs typeface="Roboto"/>
                <a:sym typeface="Roboto"/>
              </a:rPr>
              <a:t>SPE Essential Duties</a:t>
            </a:r>
            <a:endParaRPr dirty="0">
              <a:latin typeface="+mn-lt"/>
            </a:endParaRPr>
          </a:p>
          <a:p>
            <a:pPr marL="742950" marR="0" lvl="1" indent="-285750" algn="l" rtl="0">
              <a:spcBef>
                <a:spcPts val="0"/>
              </a:spcBef>
              <a:spcAft>
                <a:spcPts val="0"/>
              </a:spcAft>
              <a:buClr>
                <a:schemeClr val="dk1"/>
              </a:buClr>
              <a:buSzPts val="2400"/>
              <a:buFont typeface="Arial"/>
              <a:buChar char="•"/>
            </a:pPr>
            <a:r>
              <a:rPr lang="en-US" sz="2400" b="0" i="0" u="none" strike="noStrike" cap="none" dirty="0">
                <a:solidFill>
                  <a:schemeClr val="dk1"/>
                </a:solidFill>
                <a:latin typeface="+mn-lt"/>
                <a:ea typeface="Roboto"/>
                <a:cs typeface="Roboto"/>
                <a:sym typeface="Roboto"/>
              </a:rPr>
              <a:t>The Institution Application</a:t>
            </a:r>
            <a:endParaRPr dirty="0">
              <a:latin typeface="+mn-lt"/>
            </a:endParaRPr>
          </a:p>
          <a:p>
            <a:pPr marL="742950" marR="0" lvl="1" indent="-285750" algn="l" rtl="0">
              <a:spcBef>
                <a:spcPts val="0"/>
              </a:spcBef>
              <a:spcAft>
                <a:spcPts val="0"/>
              </a:spcAft>
              <a:buClr>
                <a:schemeClr val="dk1"/>
              </a:buClr>
              <a:buSzPts val="2400"/>
              <a:buFont typeface="Arial"/>
              <a:buChar char="•"/>
            </a:pPr>
            <a:r>
              <a:rPr lang="en-US" sz="2400" b="0" i="0" u="none" strike="noStrike" cap="none" dirty="0">
                <a:solidFill>
                  <a:schemeClr val="dk1"/>
                </a:solidFill>
                <a:latin typeface="+mn-lt"/>
                <a:ea typeface="Roboto"/>
                <a:cs typeface="Roboto"/>
                <a:sym typeface="Roboto"/>
              </a:rPr>
              <a:t>Managing Student Complaints</a:t>
            </a:r>
            <a:endParaRPr dirty="0">
              <a:latin typeface="+mn-lt"/>
            </a:endParaRPr>
          </a:p>
          <a:p>
            <a:pPr marL="285750" marR="0" lvl="0" indent="-133350" algn="l" rtl="0">
              <a:spcBef>
                <a:spcPts val="0"/>
              </a:spcBef>
              <a:spcAft>
                <a:spcPts val="0"/>
              </a:spcAft>
              <a:buClr>
                <a:schemeClr val="dk1"/>
              </a:buClr>
              <a:buSzPts val="2400"/>
              <a:buFont typeface="Arial"/>
              <a:buNone/>
            </a:pPr>
            <a:endParaRPr sz="2400" dirty="0">
              <a:solidFill>
                <a:schemeClr val="dk1"/>
              </a:solidFill>
              <a:latin typeface="+mn-lt"/>
              <a:ea typeface="Roboto"/>
              <a:cs typeface="Roboto"/>
              <a:sym typeface="Roboto"/>
            </a:endParaRPr>
          </a:p>
          <a:p>
            <a:pPr marL="0" marR="0" lvl="0" indent="0" algn="l" rtl="0">
              <a:spcBef>
                <a:spcPts val="0"/>
              </a:spcBef>
              <a:spcAft>
                <a:spcPts val="0"/>
              </a:spcAft>
              <a:buNone/>
            </a:pPr>
            <a:r>
              <a:rPr lang="en-US" sz="2400" b="1" dirty="0">
                <a:solidFill>
                  <a:schemeClr val="dk1"/>
                </a:solidFill>
                <a:latin typeface="+mn-lt"/>
                <a:ea typeface="Roboto"/>
                <a:cs typeface="Roboto"/>
                <a:sym typeface="Roboto"/>
              </a:rPr>
              <a:t>SPE Leadership Institute </a:t>
            </a:r>
            <a:endParaRPr dirty="0">
              <a:latin typeface="+mn-lt"/>
            </a:endParaRPr>
          </a:p>
          <a:p>
            <a:pPr marL="342900" lvl="4" indent="-342900">
              <a:buClr>
                <a:schemeClr val="dk1"/>
              </a:buClr>
              <a:buSzPts val="2400"/>
              <a:buFont typeface="Arial"/>
              <a:buChar char="•"/>
            </a:pPr>
            <a:r>
              <a:rPr lang="en-US" sz="2400" dirty="0">
                <a:solidFill>
                  <a:schemeClr val="dk1"/>
                </a:solidFill>
                <a:latin typeface="+mn-lt"/>
                <a:ea typeface="Roboto"/>
                <a:cs typeface="Roboto"/>
                <a:sym typeface="Roboto"/>
              </a:rPr>
              <a:t>2022: Ideate and Design with the Design Team</a:t>
            </a:r>
            <a:endParaRPr dirty="0">
              <a:latin typeface="+mn-lt"/>
            </a:endParaRPr>
          </a:p>
          <a:p>
            <a:pPr marL="342900" lvl="2" indent="-342900">
              <a:buClr>
                <a:schemeClr val="dk1"/>
              </a:buClr>
              <a:buSzPts val="2400"/>
              <a:buFont typeface="Arial"/>
              <a:buChar char="•"/>
            </a:pPr>
            <a:r>
              <a:rPr lang="en-US" sz="2400" dirty="0">
                <a:solidFill>
                  <a:schemeClr val="dk1"/>
                </a:solidFill>
                <a:latin typeface="+mn-lt"/>
                <a:ea typeface="Roboto"/>
                <a:cs typeface="Roboto"/>
                <a:sym typeface="Roboto"/>
              </a:rPr>
              <a:t>2023: Launch first cohort</a:t>
            </a:r>
            <a:endParaRPr dirty="0">
              <a:latin typeface="+mn-lt"/>
            </a:endParaRPr>
          </a:p>
          <a:p>
            <a:pPr marL="0" marR="0" lvl="0" indent="0" algn="l" rtl="0">
              <a:spcBef>
                <a:spcPts val="0"/>
              </a:spcBef>
              <a:spcAft>
                <a:spcPts val="0"/>
              </a:spcAft>
              <a:buNone/>
            </a:pPr>
            <a:endParaRPr sz="2400" dirty="0">
              <a:solidFill>
                <a:schemeClr val="dk1"/>
              </a:solidFill>
              <a:latin typeface="+mn-lt"/>
              <a:ea typeface="Roboto"/>
              <a:cs typeface="Roboto"/>
              <a:sym typeface="Roboto"/>
            </a:endParaRPr>
          </a:p>
          <a:p>
            <a:pPr marL="0" marR="0" lvl="0" indent="0" algn="ctr" rtl="0">
              <a:spcBef>
                <a:spcPts val="0"/>
              </a:spcBef>
              <a:spcAft>
                <a:spcPts val="0"/>
              </a:spcAft>
              <a:buNone/>
            </a:pPr>
            <a:r>
              <a:rPr lang="en-US" sz="2400" i="1" dirty="0">
                <a:solidFill>
                  <a:schemeClr val="dk1"/>
                </a:solidFill>
                <a:latin typeface="+mn-lt"/>
                <a:ea typeface="Roboto"/>
                <a:cs typeface="Roboto"/>
                <a:sym typeface="Roboto"/>
              </a:rPr>
              <a:t>Institution Resources are also SPE Resources – Quick Starts, Courses</a:t>
            </a:r>
            <a:endParaRPr dirty="0">
              <a:latin typeface="+mn-l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2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39"/>
        <p:cNvGrpSpPr/>
        <p:nvPr/>
      </p:nvGrpSpPr>
      <p:grpSpPr>
        <a:xfrm>
          <a:off x="0" y="0"/>
          <a:ext cx="0" cy="0"/>
          <a:chOff x="0" y="0"/>
          <a:chExt cx="0" cy="0"/>
        </a:xfrm>
      </p:grpSpPr>
      <p:sp>
        <p:nvSpPr>
          <p:cNvPr id="140" name="Google Shape;140;p2"/>
          <p:cNvSpPr txBox="1"/>
          <p:nvPr/>
        </p:nvSpPr>
        <p:spPr>
          <a:xfrm>
            <a:off x="914401" y="1828800"/>
            <a:ext cx="9615339" cy="4616608"/>
          </a:xfrm>
          <a:prstGeom prst="rect">
            <a:avLst/>
          </a:prstGeom>
          <a:noFill/>
          <a:ln>
            <a:noFill/>
          </a:ln>
        </p:spPr>
        <p:txBody>
          <a:bodyPr spcFirstLastPara="1" wrap="square" lIns="91425" tIns="45700" rIns="91425" bIns="45700" anchor="t" anchorCtr="0">
            <a:spAutoFit/>
          </a:bodyPr>
          <a:lstStyle/>
          <a:p>
            <a:pPr marR="0" lvl="0" algn="l" rtl="0">
              <a:spcBef>
                <a:spcPts val="0"/>
              </a:spcBef>
              <a:spcAft>
                <a:spcPts val="0"/>
              </a:spcAft>
              <a:buClr>
                <a:schemeClr val="dk1"/>
              </a:buClr>
              <a:buSzPts val="2800"/>
            </a:pPr>
            <a:r>
              <a:rPr lang="en-US" sz="2800" b="1" dirty="0">
                <a:solidFill>
                  <a:schemeClr val="dk1"/>
                </a:solidFill>
                <a:latin typeface="+mn-lt"/>
                <a:ea typeface="Roboto"/>
                <a:sym typeface="Roboto"/>
              </a:rPr>
              <a:t>Advisory Committees:</a:t>
            </a:r>
          </a:p>
          <a:p>
            <a:pPr marL="457200" marR="0" lvl="0" indent="-457200" algn="l" rtl="0">
              <a:spcBef>
                <a:spcPts val="0"/>
              </a:spcBef>
              <a:spcAft>
                <a:spcPts val="0"/>
              </a:spcAft>
              <a:buClr>
                <a:schemeClr val="dk1"/>
              </a:buClr>
              <a:buSzPts val="2800"/>
              <a:buFont typeface="Arial"/>
              <a:buChar char="•"/>
            </a:pPr>
            <a:r>
              <a:rPr lang="en-US" sz="2800" dirty="0">
                <a:solidFill>
                  <a:schemeClr val="dk1"/>
                </a:solidFill>
                <a:latin typeface="+mn-lt"/>
                <a:ea typeface="Roboto"/>
                <a:sym typeface="Roboto"/>
              </a:rPr>
              <a:t>Data Advisory Committee</a:t>
            </a:r>
          </a:p>
          <a:p>
            <a:pPr marL="457200" marR="0" lvl="0" indent="-457200" algn="l" rtl="0">
              <a:spcBef>
                <a:spcPts val="0"/>
              </a:spcBef>
              <a:spcAft>
                <a:spcPts val="0"/>
              </a:spcAft>
              <a:buClr>
                <a:schemeClr val="dk1"/>
              </a:buClr>
              <a:buSzPts val="2800"/>
              <a:buFont typeface="Arial"/>
              <a:buChar char="•"/>
            </a:pPr>
            <a:r>
              <a:rPr lang="en-US" sz="2800" dirty="0">
                <a:solidFill>
                  <a:schemeClr val="dk1"/>
                </a:solidFill>
                <a:latin typeface="+mn-lt"/>
                <a:ea typeface="Roboto"/>
                <a:sym typeface="Roboto"/>
              </a:rPr>
              <a:t>SPE Advisory Committee</a:t>
            </a:r>
          </a:p>
          <a:p>
            <a:pPr marL="457200" marR="0" lvl="0" indent="-457200" algn="l" rtl="0">
              <a:spcBef>
                <a:spcPts val="0"/>
              </a:spcBef>
              <a:spcAft>
                <a:spcPts val="0"/>
              </a:spcAft>
              <a:buClr>
                <a:schemeClr val="dk1"/>
              </a:buClr>
              <a:buSzPts val="2800"/>
              <a:buFont typeface="Arial"/>
              <a:buChar char="•"/>
            </a:pPr>
            <a:r>
              <a:rPr lang="en-US" sz="2800" dirty="0">
                <a:solidFill>
                  <a:schemeClr val="dk1"/>
                </a:solidFill>
                <a:latin typeface="+mn-lt"/>
                <a:ea typeface="Roboto"/>
                <a:sym typeface="Roboto"/>
              </a:rPr>
              <a:t>Institution Advisory Committee</a:t>
            </a:r>
          </a:p>
          <a:p>
            <a:pPr marL="457200" marR="0" lvl="0" indent="-457200" algn="l" rtl="0">
              <a:spcBef>
                <a:spcPts val="0"/>
              </a:spcBef>
              <a:spcAft>
                <a:spcPts val="0"/>
              </a:spcAft>
              <a:buClr>
                <a:schemeClr val="dk1"/>
              </a:buClr>
              <a:buSzPts val="2800"/>
              <a:buFont typeface="Arial"/>
              <a:buChar char="•"/>
            </a:pPr>
            <a:endParaRPr lang="en-US" sz="2800" dirty="0">
              <a:solidFill>
                <a:schemeClr val="dk1"/>
              </a:solidFill>
              <a:latin typeface="+mn-lt"/>
              <a:ea typeface="Roboto"/>
              <a:sym typeface="Roboto"/>
            </a:endParaRPr>
          </a:p>
          <a:p>
            <a:pPr marR="0" lvl="0" algn="l" rtl="0">
              <a:spcBef>
                <a:spcPts val="0"/>
              </a:spcBef>
              <a:spcAft>
                <a:spcPts val="0"/>
              </a:spcAft>
              <a:buClr>
                <a:schemeClr val="dk1"/>
              </a:buClr>
              <a:buSzPts val="2800"/>
            </a:pPr>
            <a:r>
              <a:rPr lang="en-US" sz="2800" b="1" dirty="0">
                <a:solidFill>
                  <a:schemeClr val="dk1"/>
                </a:solidFill>
                <a:latin typeface="+mn-lt"/>
                <a:ea typeface="Roboto"/>
                <a:sym typeface="Roboto"/>
              </a:rPr>
              <a:t>Working Groups:</a:t>
            </a:r>
          </a:p>
          <a:p>
            <a:pPr marL="457200" lvl="4" indent="-457200">
              <a:buClr>
                <a:schemeClr val="dk1"/>
              </a:buClr>
              <a:buSzPts val="2800"/>
              <a:buFont typeface="Arial"/>
              <a:buChar char="•"/>
            </a:pPr>
            <a:r>
              <a:rPr lang="en-US" sz="2800" dirty="0">
                <a:solidFill>
                  <a:schemeClr val="dk1"/>
                </a:solidFill>
                <a:latin typeface="+mn-lt"/>
                <a:ea typeface="Roboto"/>
                <a:sym typeface="Roboto"/>
              </a:rPr>
              <a:t>Branch Campus</a:t>
            </a:r>
          </a:p>
          <a:p>
            <a:pPr marL="457200" lvl="4" indent="-457200">
              <a:buClr>
                <a:schemeClr val="dk1"/>
              </a:buClr>
              <a:buSzPts val="2800"/>
              <a:buFont typeface="Arial"/>
              <a:buChar char="•"/>
            </a:pPr>
            <a:r>
              <a:rPr lang="en-US" sz="2800" dirty="0">
                <a:solidFill>
                  <a:schemeClr val="dk1"/>
                </a:solidFill>
                <a:latin typeface="+mn-lt"/>
                <a:ea typeface="Roboto"/>
                <a:sym typeface="Roboto"/>
              </a:rPr>
              <a:t>21</a:t>
            </a:r>
            <a:r>
              <a:rPr lang="en-US" sz="2800" baseline="30000" dirty="0">
                <a:solidFill>
                  <a:schemeClr val="dk1"/>
                </a:solidFill>
                <a:latin typeface="+mn-lt"/>
                <a:ea typeface="Roboto"/>
                <a:sym typeface="Roboto"/>
              </a:rPr>
              <a:t>st</a:t>
            </a:r>
            <a:r>
              <a:rPr lang="en-US" sz="2800" dirty="0">
                <a:solidFill>
                  <a:schemeClr val="dk1"/>
                </a:solidFill>
                <a:latin typeface="+mn-lt"/>
                <a:ea typeface="Roboto"/>
                <a:sym typeface="Roboto"/>
              </a:rPr>
              <a:t> Century Guidelines</a:t>
            </a:r>
          </a:p>
          <a:p>
            <a:pPr marL="457200" lvl="1" indent="-457200">
              <a:buClr>
                <a:schemeClr val="dk1"/>
              </a:buClr>
              <a:buSzPts val="2800"/>
              <a:buFont typeface="Arial"/>
              <a:buChar char="•"/>
            </a:pPr>
            <a:r>
              <a:rPr lang="en-US" sz="2800" dirty="0">
                <a:solidFill>
                  <a:schemeClr val="dk1"/>
                </a:solidFill>
                <a:latin typeface="+mn-lt"/>
                <a:ea typeface="Roboto"/>
                <a:sym typeface="Roboto"/>
              </a:rPr>
              <a:t>SPE Leadership Institute</a:t>
            </a:r>
          </a:p>
          <a:p>
            <a:pPr marL="457200" marR="0" lvl="0" indent="-457200" algn="l" rtl="0">
              <a:spcBef>
                <a:spcPts val="0"/>
              </a:spcBef>
              <a:spcAft>
                <a:spcPts val="0"/>
              </a:spcAft>
              <a:buClr>
                <a:schemeClr val="dk1"/>
              </a:buClr>
              <a:buSzPts val="2800"/>
              <a:buFont typeface="Arial"/>
              <a:buChar char="•"/>
            </a:pPr>
            <a:endParaRPr lang="en-US" sz="2800" dirty="0">
              <a:solidFill>
                <a:schemeClr val="dk1"/>
              </a:solidFill>
              <a:latin typeface="Roboto"/>
              <a:ea typeface="Roboto"/>
              <a:sym typeface="Roboto"/>
            </a:endParaRPr>
          </a:p>
          <a:p>
            <a:pPr marL="457200" marR="0" lvl="0" indent="-457200" algn="l" rtl="0">
              <a:spcBef>
                <a:spcPts val="0"/>
              </a:spcBef>
              <a:spcAft>
                <a:spcPts val="0"/>
              </a:spcAft>
              <a:buClr>
                <a:schemeClr val="dk1"/>
              </a:buClr>
              <a:buSzPts val="2800"/>
              <a:buFont typeface="Arial"/>
              <a:buChar char="•"/>
            </a:pPr>
            <a:endParaRPr dirty="0"/>
          </a:p>
        </p:txBody>
      </p:sp>
      <p:sp>
        <p:nvSpPr>
          <p:cNvPr id="141" name="Google Shape;141;p2"/>
          <p:cNvSpPr txBox="1"/>
          <p:nvPr/>
        </p:nvSpPr>
        <p:spPr>
          <a:xfrm>
            <a:off x="549090" y="1000080"/>
            <a:ext cx="9908863" cy="1130105"/>
          </a:xfrm>
          <a:prstGeom prst="rect">
            <a:avLst/>
          </a:prstGeom>
          <a:noFill/>
          <a:ln>
            <a:noFill/>
          </a:ln>
        </p:spPr>
        <p:txBody>
          <a:bodyPr spcFirstLastPara="1" wrap="square" lIns="91425" tIns="45700" rIns="91425" bIns="45700" anchor="t" anchorCtr="0">
            <a:noAutofit/>
          </a:bodyPr>
          <a:lstStyle/>
          <a:p>
            <a:pPr marL="0" marR="0" lvl="0" indent="0" algn="ctr" rtl="0">
              <a:lnSpc>
                <a:spcPct val="90000"/>
              </a:lnSpc>
              <a:spcBef>
                <a:spcPts val="0"/>
              </a:spcBef>
              <a:spcAft>
                <a:spcPts val="0"/>
              </a:spcAft>
              <a:buClr>
                <a:srgbClr val="C84540"/>
              </a:buClr>
              <a:buSzPts val="4800"/>
              <a:buFont typeface="Arial"/>
              <a:buNone/>
            </a:pPr>
            <a:r>
              <a:rPr lang="en-US" sz="4800" b="0" dirty="0">
                <a:solidFill>
                  <a:srgbClr val="C84540"/>
                </a:solidFill>
                <a:latin typeface="Arial"/>
                <a:ea typeface="Arial"/>
                <a:cs typeface="Arial"/>
                <a:sym typeface="Arial"/>
              </a:rPr>
              <a:t>NC-SARA Committees - List</a:t>
            </a:r>
          </a:p>
          <a:p>
            <a:pPr marL="0" marR="0" lvl="0" indent="0" algn="ctr" rtl="0">
              <a:lnSpc>
                <a:spcPct val="90000"/>
              </a:lnSpc>
              <a:spcBef>
                <a:spcPts val="0"/>
              </a:spcBef>
              <a:spcAft>
                <a:spcPts val="0"/>
              </a:spcAft>
              <a:buClr>
                <a:srgbClr val="C84540"/>
              </a:buClr>
              <a:buSzPts val="4800"/>
              <a:buFont typeface="Arial"/>
              <a:buNone/>
            </a:pPr>
            <a:endParaRPr dirty="0"/>
          </a:p>
        </p:txBody>
      </p:sp>
    </p:spTree>
    <p:extLst>
      <p:ext uri="{BB962C8B-B14F-4D97-AF65-F5344CB8AC3E}">
        <p14:creationId xmlns:p14="http://schemas.microsoft.com/office/powerpoint/2010/main" val="184439132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32"/>
        <p:cNvGrpSpPr/>
        <p:nvPr/>
      </p:nvGrpSpPr>
      <p:grpSpPr>
        <a:xfrm>
          <a:off x="0" y="0"/>
          <a:ext cx="0" cy="0"/>
          <a:chOff x="0" y="0"/>
          <a:chExt cx="0" cy="0"/>
        </a:xfrm>
      </p:grpSpPr>
      <p:sp>
        <p:nvSpPr>
          <p:cNvPr id="233" name="Google Shape;233;p9"/>
          <p:cNvSpPr txBox="1">
            <a:spLocks noGrp="1"/>
          </p:cNvSpPr>
          <p:nvPr>
            <p:ph type="title"/>
          </p:nvPr>
        </p:nvSpPr>
        <p:spPr>
          <a:xfrm>
            <a:off x="1043253" y="173180"/>
            <a:ext cx="10515600" cy="1015714"/>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rgbClr val="C84540"/>
              </a:buClr>
              <a:buSzPts val="4800"/>
              <a:buFont typeface="Arial"/>
              <a:buNone/>
            </a:pPr>
            <a:r>
              <a:rPr lang="en-US" sz="4800" dirty="0">
                <a:solidFill>
                  <a:srgbClr val="C84540"/>
                </a:solidFill>
                <a:latin typeface="Arial"/>
                <a:ea typeface="Arial"/>
                <a:cs typeface="Arial"/>
                <a:sym typeface="Arial"/>
              </a:rPr>
              <a:t>NC-SARA Committees - Overview</a:t>
            </a:r>
            <a:endParaRPr dirty="0"/>
          </a:p>
        </p:txBody>
      </p:sp>
      <p:sp>
        <p:nvSpPr>
          <p:cNvPr id="234" name="Google Shape;234;p9"/>
          <p:cNvSpPr txBox="1">
            <a:spLocks noGrp="1"/>
          </p:cNvSpPr>
          <p:nvPr>
            <p:ph type="body" idx="1"/>
          </p:nvPr>
        </p:nvSpPr>
        <p:spPr>
          <a:xfrm>
            <a:off x="463899" y="1113182"/>
            <a:ext cx="3522785" cy="5571637"/>
          </a:xfrm>
          <a:prstGeom prst="rect">
            <a:avLst/>
          </a:prstGeom>
          <a:noFill/>
          <a:ln w="9525" cap="flat" cmpd="sng">
            <a:solidFill>
              <a:srgbClr val="2F5496"/>
            </a:solidFill>
            <a:prstDash val="solid"/>
            <a:round/>
            <a:headEnd type="none" w="sm" len="sm"/>
            <a:tailEnd type="none" w="sm" len="sm"/>
          </a:ln>
        </p:spPr>
        <p:txBody>
          <a:bodyPr spcFirstLastPara="1" wrap="square" lIns="91425" tIns="45700" rIns="91425" bIns="45700" anchor="t" anchorCtr="0">
            <a:noAutofit/>
          </a:bodyPr>
          <a:lstStyle/>
          <a:p>
            <a:pPr marL="0" lvl="0" indent="0" algn="ctr" rtl="0">
              <a:lnSpc>
                <a:spcPct val="100000"/>
              </a:lnSpc>
              <a:spcBef>
                <a:spcPts val="0"/>
              </a:spcBef>
              <a:spcAft>
                <a:spcPts val="0"/>
              </a:spcAft>
              <a:buClr>
                <a:schemeClr val="dk1"/>
              </a:buClr>
              <a:buSzPct val="100000"/>
              <a:buNone/>
            </a:pPr>
            <a:r>
              <a:rPr lang="en-US" sz="1800" b="1" u="sng" dirty="0">
                <a:latin typeface="+mn-lt"/>
                <a:ea typeface="Roboto"/>
                <a:cs typeface="Roboto"/>
                <a:sym typeface="Roboto"/>
              </a:rPr>
              <a:t>Data Advisory Committee</a:t>
            </a:r>
            <a:endParaRPr sz="1800" dirty="0">
              <a:latin typeface="+mn-lt"/>
            </a:endParaRPr>
          </a:p>
          <a:p>
            <a:pPr marL="0" lvl="0" indent="0" algn="ctr" rtl="0">
              <a:lnSpc>
                <a:spcPct val="100000"/>
              </a:lnSpc>
              <a:spcBef>
                <a:spcPts val="0"/>
              </a:spcBef>
              <a:spcAft>
                <a:spcPts val="0"/>
              </a:spcAft>
              <a:buClr>
                <a:schemeClr val="dk1"/>
              </a:buClr>
              <a:buSzPct val="100000"/>
              <a:buNone/>
            </a:pPr>
            <a:r>
              <a:rPr lang="en-US" sz="1800" b="0" i="0" dirty="0">
                <a:solidFill>
                  <a:srgbClr val="2B2B2B"/>
                </a:solidFill>
                <a:latin typeface="+mn-lt"/>
                <a:ea typeface="Roboto"/>
                <a:cs typeface="Roboto"/>
                <a:sym typeface="Roboto"/>
              </a:rPr>
              <a:t>2015</a:t>
            </a:r>
            <a:endParaRPr sz="1800" b="0" i="0" dirty="0">
              <a:solidFill>
                <a:srgbClr val="2B2B2B"/>
              </a:solidFill>
              <a:latin typeface="+mn-lt"/>
              <a:ea typeface="Roboto"/>
              <a:cs typeface="Roboto"/>
              <a:sym typeface="Roboto"/>
            </a:endParaRPr>
          </a:p>
          <a:p>
            <a:pPr marL="228600" lvl="0" indent="-228600" algn="l" rtl="0">
              <a:lnSpc>
                <a:spcPct val="100000"/>
              </a:lnSpc>
              <a:spcBef>
                <a:spcPts val="0"/>
              </a:spcBef>
              <a:spcAft>
                <a:spcPts val="0"/>
              </a:spcAft>
              <a:buClr>
                <a:srgbClr val="2B2B2B"/>
              </a:buClr>
              <a:buSzPct val="100000"/>
              <a:buChar char="•"/>
            </a:pPr>
            <a:r>
              <a:rPr lang="en-US" sz="1800" b="0" i="0" dirty="0">
                <a:solidFill>
                  <a:srgbClr val="2B2B2B"/>
                </a:solidFill>
                <a:latin typeface="+mn-lt"/>
                <a:ea typeface="Roboto"/>
                <a:cs typeface="Roboto"/>
                <a:sym typeface="Roboto"/>
              </a:rPr>
              <a:t>Collaborates with and advises NC-SARA about data and research needs</a:t>
            </a:r>
            <a:endParaRPr sz="1800" dirty="0">
              <a:latin typeface="+mn-lt"/>
            </a:endParaRPr>
          </a:p>
          <a:p>
            <a:pPr marL="228600" lvl="0" indent="-228600" algn="l" rtl="0">
              <a:lnSpc>
                <a:spcPct val="100000"/>
              </a:lnSpc>
              <a:spcBef>
                <a:spcPts val="0"/>
              </a:spcBef>
              <a:spcAft>
                <a:spcPts val="0"/>
              </a:spcAft>
              <a:buClr>
                <a:srgbClr val="2B2B2B"/>
              </a:buClr>
              <a:buSzPct val="100000"/>
              <a:buChar char="•"/>
            </a:pPr>
            <a:r>
              <a:rPr lang="en-US" sz="1800" b="0" i="0" dirty="0">
                <a:solidFill>
                  <a:srgbClr val="2B2B2B"/>
                </a:solidFill>
                <a:latin typeface="+mn-lt"/>
                <a:ea typeface="Roboto"/>
                <a:cs typeface="Roboto"/>
                <a:sym typeface="Roboto"/>
              </a:rPr>
              <a:t>Makes recommendations on reporting requirements</a:t>
            </a:r>
            <a:endParaRPr sz="1800" dirty="0">
              <a:latin typeface="+mn-lt"/>
            </a:endParaRPr>
          </a:p>
          <a:p>
            <a:pPr marL="228600" lvl="0" indent="-228600" algn="l" rtl="0">
              <a:lnSpc>
                <a:spcPct val="100000"/>
              </a:lnSpc>
              <a:spcBef>
                <a:spcPts val="0"/>
              </a:spcBef>
              <a:spcAft>
                <a:spcPts val="0"/>
              </a:spcAft>
              <a:buClr>
                <a:srgbClr val="2B2B2B"/>
              </a:buClr>
              <a:buSzPct val="100000"/>
              <a:buChar char="•"/>
            </a:pPr>
            <a:r>
              <a:rPr lang="en-US" sz="1800" b="0" i="0" dirty="0">
                <a:solidFill>
                  <a:srgbClr val="2B2B2B"/>
                </a:solidFill>
                <a:latin typeface="+mn-lt"/>
                <a:ea typeface="Roboto"/>
                <a:cs typeface="Roboto"/>
                <a:sym typeface="Roboto"/>
              </a:rPr>
              <a:t>Considers data reporting comments/questions submitted by states and institutions during the reporting period</a:t>
            </a:r>
            <a:endParaRPr sz="1800" dirty="0">
              <a:latin typeface="+mn-lt"/>
            </a:endParaRPr>
          </a:p>
          <a:p>
            <a:pPr marL="228600" lvl="0" indent="-228600" algn="l" rtl="0">
              <a:lnSpc>
                <a:spcPct val="100000"/>
              </a:lnSpc>
              <a:spcBef>
                <a:spcPts val="0"/>
              </a:spcBef>
              <a:spcAft>
                <a:spcPts val="0"/>
              </a:spcAft>
              <a:buClr>
                <a:srgbClr val="2B2B2B"/>
              </a:buClr>
              <a:buSzPct val="100000"/>
              <a:buChar char="•"/>
            </a:pPr>
            <a:r>
              <a:rPr lang="en-US" sz="1800" dirty="0">
                <a:solidFill>
                  <a:srgbClr val="2B2B2B"/>
                </a:solidFill>
                <a:latin typeface="+mn-lt"/>
                <a:ea typeface="Roboto"/>
                <a:cs typeface="Roboto"/>
                <a:sym typeface="Roboto"/>
              </a:rPr>
              <a:t>P</a:t>
            </a:r>
            <a:r>
              <a:rPr lang="en-US" sz="1800" b="0" i="0" dirty="0">
                <a:solidFill>
                  <a:srgbClr val="2B2B2B"/>
                </a:solidFill>
                <a:latin typeface="+mn-lt"/>
                <a:ea typeface="Roboto"/>
                <a:cs typeface="Roboto"/>
                <a:sym typeface="Roboto"/>
              </a:rPr>
              <a:t>rovides direction on potential research projects; and to act as a sounding board on data issues in general.</a:t>
            </a:r>
            <a:endParaRPr sz="1800" dirty="0">
              <a:latin typeface="+mn-lt"/>
              <a:ea typeface="Roboto"/>
              <a:cs typeface="Roboto"/>
              <a:sym typeface="Roboto"/>
            </a:endParaRPr>
          </a:p>
        </p:txBody>
      </p:sp>
      <p:sp>
        <p:nvSpPr>
          <p:cNvPr id="235" name="Google Shape;235;p9"/>
          <p:cNvSpPr txBox="1"/>
          <p:nvPr/>
        </p:nvSpPr>
        <p:spPr>
          <a:xfrm>
            <a:off x="4334607" y="1113183"/>
            <a:ext cx="3716089" cy="5571637"/>
          </a:xfrm>
          <a:prstGeom prst="rect">
            <a:avLst/>
          </a:prstGeom>
          <a:noFill/>
          <a:ln w="9525" cap="flat" cmpd="sng">
            <a:solidFill>
              <a:srgbClr val="C00000"/>
            </a:solidFill>
            <a:prstDash val="solid"/>
            <a:round/>
            <a:headEnd type="none" w="sm" len="sm"/>
            <a:tailEnd type="none" w="sm" len="sm"/>
          </a:ln>
        </p:spPr>
        <p:txBody>
          <a:bodyPr spcFirstLastPara="1" wrap="square" lIns="91425" tIns="45700" rIns="91425" bIns="45700" anchor="t" anchorCtr="0">
            <a:noAutofit/>
          </a:bodyPr>
          <a:lstStyle/>
          <a:p>
            <a:pPr marL="0" marR="0" lvl="0" indent="0" algn="ctr" rtl="0">
              <a:lnSpc>
                <a:spcPct val="90000"/>
              </a:lnSpc>
              <a:spcAft>
                <a:spcPts val="0"/>
              </a:spcAft>
              <a:buClr>
                <a:schemeClr val="dk1"/>
              </a:buClr>
              <a:buSzPct val="100000"/>
              <a:buFont typeface="Arial"/>
              <a:buNone/>
            </a:pPr>
            <a:r>
              <a:rPr lang="en-US" sz="1800" b="1" u="sng" dirty="0">
                <a:solidFill>
                  <a:schemeClr val="dk1"/>
                </a:solidFill>
                <a:latin typeface="+mn-lt"/>
                <a:ea typeface="Roboto"/>
                <a:cs typeface="Roboto"/>
                <a:sym typeface="Roboto"/>
              </a:rPr>
              <a:t>SPE Advisory Committee</a:t>
            </a:r>
            <a:endParaRPr sz="1800" dirty="0">
              <a:latin typeface="+mn-lt"/>
            </a:endParaRPr>
          </a:p>
          <a:p>
            <a:pPr marL="0" marR="0" lvl="0" indent="0" algn="ctr" rtl="0">
              <a:lnSpc>
                <a:spcPct val="120000"/>
              </a:lnSpc>
              <a:spcAft>
                <a:spcPts val="0"/>
              </a:spcAft>
              <a:buClr>
                <a:schemeClr val="dk1"/>
              </a:buClr>
              <a:buSzPct val="100000"/>
              <a:buFont typeface="Arial"/>
              <a:buNone/>
            </a:pPr>
            <a:r>
              <a:rPr lang="en-US" sz="1800" dirty="0">
                <a:solidFill>
                  <a:srgbClr val="2B2B2B"/>
                </a:solidFill>
                <a:latin typeface="+mn-lt"/>
                <a:ea typeface="Roboto"/>
                <a:cs typeface="Roboto"/>
                <a:sym typeface="Roboto"/>
              </a:rPr>
              <a:t>2021</a:t>
            </a:r>
            <a:endParaRPr sz="1800" dirty="0">
              <a:solidFill>
                <a:srgbClr val="2B2B2B"/>
              </a:solidFill>
              <a:latin typeface="+mn-lt"/>
              <a:ea typeface="Roboto"/>
              <a:cs typeface="Roboto"/>
              <a:sym typeface="Roboto"/>
            </a:endParaRPr>
          </a:p>
          <a:p>
            <a:pPr marL="228600" marR="0" lvl="0" indent="-228600" algn="l" rtl="0">
              <a:lnSpc>
                <a:spcPct val="110000"/>
              </a:lnSpc>
              <a:spcAft>
                <a:spcPts val="0"/>
              </a:spcAft>
              <a:buClr>
                <a:srgbClr val="2B2B2B"/>
              </a:buClr>
              <a:buSzPct val="100000"/>
              <a:buFont typeface="Arial"/>
              <a:buChar char="•"/>
            </a:pPr>
            <a:r>
              <a:rPr lang="en-US" sz="1800" dirty="0">
                <a:solidFill>
                  <a:srgbClr val="2B2B2B"/>
                </a:solidFill>
                <a:latin typeface="+mn-lt"/>
                <a:ea typeface="Roboto"/>
                <a:cs typeface="Roboto"/>
                <a:sym typeface="Roboto"/>
              </a:rPr>
              <a:t>Collaborates with and advises NC-SARA about SPE training needs and priorities, educational programs (e.g., Fall SPE Conference, Spring SPE Meeting), the Annual SPE Survey, and data reporting to states. </a:t>
            </a:r>
            <a:endParaRPr sz="1800" dirty="0">
              <a:latin typeface="+mn-lt"/>
            </a:endParaRPr>
          </a:p>
          <a:p>
            <a:pPr marL="228600" marR="0" lvl="0" indent="-228600" algn="l" rtl="0">
              <a:lnSpc>
                <a:spcPct val="110000"/>
              </a:lnSpc>
              <a:spcAft>
                <a:spcPts val="0"/>
              </a:spcAft>
              <a:buClr>
                <a:srgbClr val="2B2B2B"/>
              </a:buClr>
              <a:buSzPct val="100000"/>
              <a:buFont typeface="Arial"/>
              <a:buChar char="•"/>
            </a:pPr>
            <a:r>
              <a:rPr lang="en-US" sz="1800" dirty="0">
                <a:solidFill>
                  <a:srgbClr val="2B2B2B"/>
                </a:solidFill>
                <a:latin typeface="+mn-lt"/>
                <a:ea typeface="Roboto"/>
                <a:cs typeface="Roboto"/>
                <a:sym typeface="Roboto"/>
              </a:rPr>
              <a:t>Serves as an important component of the SARA community to help harvest from and share effective practices across the field, and to get feedback from SPEs on ideas for SPE outreach and engagement. </a:t>
            </a:r>
            <a:endParaRPr sz="1800" dirty="0">
              <a:latin typeface="+mn-lt"/>
            </a:endParaRPr>
          </a:p>
        </p:txBody>
      </p:sp>
      <p:sp>
        <p:nvSpPr>
          <p:cNvPr id="236" name="Google Shape;236;p9"/>
          <p:cNvSpPr txBox="1"/>
          <p:nvPr/>
        </p:nvSpPr>
        <p:spPr>
          <a:xfrm>
            <a:off x="8205316" y="1113183"/>
            <a:ext cx="3830971" cy="5571637"/>
          </a:xfrm>
          <a:prstGeom prst="rect">
            <a:avLst/>
          </a:prstGeom>
          <a:noFill/>
          <a:ln w="9525" cap="flat" cmpd="sng">
            <a:solidFill>
              <a:srgbClr val="215297"/>
            </a:solidFill>
            <a:prstDash val="solid"/>
            <a:round/>
            <a:headEnd type="none" w="sm" len="sm"/>
            <a:tailEnd type="none" w="sm" len="sm"/>
          </a:ln>
        </p:spPr>
        <p:txBody>
          <a:bodyPr spcFirstLastPara="1" wrap="square" lIns="91425" tIns="45700" rIns="91425" bIns="45700" anchor="t" anchorCtr="0">
            <a:noAutofit/>
          </a:bodyPr>
          <a:lstStyle/>
          <a:p>
            <a:pPr marL="0" marR="0" lvl="0" indent="0" algn="ctr" rtl="0">
              <a:lnSpc>
                <a:spcPct val="90000"/>
              </a:lnSpc>
              <a:spcAft>
                <a:spcPts val="0"/>
              </a:spcAft>
              <a:buClr>
                <a:schemeClr val="dk1"/>
              </a:buClr>
              <a:buSzPct val="100000"/>
              <a:buFont typeface="Arial"/>
              <a:buNone/>
            </a:pPr>
            <a:r>
              <a:rPr lang="en-US" sz="1800" b="1" u="sng" dirty="0">
                <a:solidFill>
                  <a:schemeClr val="dk1"/>
                </a:solidFill>
                <a:latin typeface="+mn-lt"/>
                <a:ea typeface="Calibri"/>
                <a:cs typeface="Calibri"/>
                <a:sym typeface="Calibri"/>
              </a:rPr>
              <a:t>Institution Advisory Committee</a:t>
            </a:r>
            <a:endParaRPr sz="1800" dirty="0">
              <a:latin typeface="+mn-lt"/>
            </a:endParaRPr>
          </a:p>
          <a:p>
            <a:pPr marL="0" marR="0" lvl="0" indent="0" algn="ctr" rtl="0">
              <a:lnSpc>
                <a:spcPct val="90000"/>
              </a:lnSpc>
              <a:spcAft>
                <a:spcPts val="0"/>
              </a:spcAft>
              <a:buClr>
                <a:schemeClr val="dk1"/>
              </a:buClr>
              <a:buSzPct val="100000"/>
              <a:buFont typeface="Arial"/>
              <a:buNone/>
            </a:pPr>
            <a:r>
              <a:rPr lang="en-US" sz="1800" dirty="0">
                <a:solidFill>
                  <a:schemeClr val="dk1"/>
                </a:solidFill>
                <a:latin typeface="+mn-lt"/>
                <a:ea typeface="Calibri"/>
                <a:cs typeface="Calibri"/>
                <a:sym typeface="Calibri"/>
              </a:rPr>
              <a:t>2022</a:t>
            </a:r>
            <a:endParaRPr sz="1800" dirty="0">
              <a:solidFill>
                <a:schemeClr val="dk1"/>
              </a:solidFill>
              <a:latin typeface="+mn-lt"/>
              <a:ea typeface="Calibri"/>
              <a:cs typeface="Calibri"/>
              <a:sym typeface="Calibri"/>
            </a:endParaRPr>
          </a:p>
          <a:p>
            <a:pPr marL="228600" marR="0" lvl="0" indent="-228600" algn="l" rtl="0">
              <a:lnSpc>
                <a:spcPct val="100000"/>
              </a:lnSpc>
              <a:spcAft>
                <a:spcPts val="0"/>
              </a:spcAft>
              <a:buClr>
                <a:srgbClr val="2B2B2B"/>
              </a:buClr>
              <a:buSzPct val="100000"/>
              <a:buFont typeface="Arial"/>
              <a:buChar char="•"/>
            </a:pPr>
            <a:r>
              <a:rPr lang="en-US" sz="1800" dirty="0">
                <a:solidFill>
                  <a:srgbClr val="2B2B2B"/>
                </a:solidFill>
                <a:latin typeface="+mn-lt"/>
                <a:ea typeface="Roboto"/>
                <a:cs typeface="Roboto"/>
                <a:sym typeface="Roboto"/>
              </a:rPr>
              <a:t>Collaborates with and advises NC-SARA about needs, engagement priorities, and programming for institutions (e.g., the annual In The Field institution conference, workshops, webinars, online training modules, etc.). </a:t>
            </a:r>
            <a:endParaRPr sz="1800" dirty="0">
              <a:latin typeface="+mn-lt"/>
            </a:endParaRPr>
          </a:p>
          <a:p>
            <a:pPr marL="228600" marR="0" lvl="0" indent="-228600" algn="l" rtl="0">
              <a:lnSpc>
                <a:spcPct val="100000"/>
              </a:lnSpc>
              <a:spcAft>
                <a:spcPts val="0"/>
              </a:spcAft>
              <a:buClr>
                <a:srgbClr val="2B2B2B"/>
              </a:buClr>
              <a:buSzPct val="100000"/>
              <a:buFont typeface="Arial"/>
              <a:buChar char="•"/>
            </a:pPr>
            <a:r>
              <a:rPr lang="en-US" sz="1800" dirty="0">
                <a:solidFill>
                  <a:srgbClr val="2B2B2B"/>
                </a:solidFill>
                <a:latin typeface="+mn-lt"/>
                <a:ea typeface="Roboto"/>
                <a:cs typeface="Roboto"/>
                <a:sym typeface="Roboto"/>
              </a:rPr>
              <a:t>Serves as an important component of the SARA community to help harvest from and share effective practices across the field to support SARA compliance; to be a direct voice from institutions in planning programming; and to get feedback from institutions on ideas.</a:t>
            </a:r>
            <a:endParaRPr sz="1800" dirty="0">
              <a:latin typeface="+mn-l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3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3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40"/>
        <p:cNvGrpSpPr/>
        <p:nvPr/>
      </p:nvGrpSpPr>
      <p:grpSpPr>
        <a:xfrm>
          <a:off x="0" y="0"/>
          <a:ext cx="0" cy="0"/>
          <a:chOff x="0" y="0"/>
          <a:chExt cx="0" cy="0"/>
        </a:xfrm>
      </p:grpSpPr>
      <p:sp>
        <p:nvSpPr>
          <p:cNvPr id="241" name="Google Shape;241;p10"/>
          <p:cNvSpPr txBox="1">
            <a:spLocks noGrp="1"/>
          </p:cNvSpPr>
          <p:nvPr>
            <p:ph type="title"/>
          </p:nvPr>
        </p:nvSpPr>
        <p:spPr>
          <a:xfrm>
            <a:off x="1043253" y="173180"/>
            <a:ext cx="10515600" cy="1015714"/>
          </a:xfrm>
          <a:prstGeom prst="rect">
            <a:avLst/>
          </a:prstGeom>
          <a:noFill/>
          <a:ln>
            <a:noFill/>
          </a:ln>
        </p:spPr>
        <p:txBody>
          <a:bodyPr spcFirstLastPara="1" wrap="square" lIns="91425" tIns="45700" rIns="91425" bIns="45700" anchor="ctr" anchorCtr="0">
            <a:normAutofit fontScale="90000"/>
          </a:bodyPr>
          <a:lstStyle/>
          <a:p>
            <a:pPr marL="0" lvl="0" indent="0" algn="ctr" rtl="0">
              <a:lnSpc>
                <a:spcPct val="90000"/>
              </a:lnSpc>
              <a:spcBef>
                <a:spcPts val="0"/>
              </a:spcBef>
              <a:spcAft>
                <a:spcPts val="0"/>
              </a:spcAft>
              <a:buClr>
                <a:srgbClr val="C84540"/>
              </a:buClr>
              <a:buSzPct val="100000"/>
              <a:buFont typeface="Arial"/>
              <a:buNone/>
            </a:pPr>
            <a:r>
              <a:rPr lang="en-US" sz="4800" dirty="0">
                <a:solidFill>
                  <a:srgbClr val="C84540"/>
                </a:solidFill>
                <a:latin typeface="Arial"/>
                <a:ea typeface="Arial"/>
                <a:cs typeface="Arial"/>
                <a:sym typeface="Arial"/>
              </a:rPr>
              <a:t>NC-SARA Committees w/ SREB Reps</a:t>
            </a:r>
            <a:endParaRPr dirty="0"/>
          </a:p>
        </p:txBody>
      </p:sp>
      <p:sp>
        <p:nvSpPr>
          <p:cNvPr id="242" name="Google Shape;242;p10"/>
          <p:cNvSpPr txBox="1">
            <a:spLocks noGrp="1"/>
          </p:cNvSpPr>
          <p:nvPr>
            <p:ph type="body" idx="1"/>
          </p:nvPr>
        </p:nvSpPr>
        <p:spPr>
          <a:xfrm>
            <a:off x="463899" y="1920845"/>
            <a:ext cx="3522785" cy="4351338"/>
          </a:xfrm>
          <a:prstGeom prst="rect">
            <a:avLst/>
          </a:prstGeom>
          <a:noFill/>
          <a:ln w="9525" cap="flat" cmpd="sng">
            <a:solidFill>
              <a:srgbClr val="2F5496"/>
            </a:solidFill>
            <a:prstDash val="solid"/>
            <a:round/>
            <a:headEnd type="none" w="sm" len="sm"/>
            <a:tailEnd type="none" w="sm" len="sm"/>
          </a:ln>
        </p:spPr>
        <p:txBody>
          <a:bodyPr spcFirstLastPara="1" wrap="square" lIns="91425" tIns="45700" rIns="91425" bIns="45700" anchor="t" anchorCtr="0">
            <a:normAutofit/>
          </a:bodyPr>
          <a:lstStyle/>
          <a:p>
            <a:pPr marL="0" lvl="0" indent="0" algn="ctr" rtl="0">
              <a:lnSpc>
                <a:spcPct val="90000"/>
              </a:lnSpc>
              <a:spcBef>
                <a:spcPts val="0"/>
              </a:spcBef>
              <a:spcAft>
                <a:spcPts val="0"/>
              </a:spcAft>
              <a:buClr>
                <a:schemeClr val="dk1"/>
              </a:buClr>
              <a:buSzPts val="2200"/>
              <a:buNone/>
            </a:pPr>
            <a:r>
              <a:rPr lang="en-US" sz="2200" b="1" u="sng" dirty="0"/>
              <a:t>Data Advisory Committee</a:t>
            </a:r>
            <a:endParaRPr dirty="0"/>
          </a:p>
          <a:p>
            <a:pPr marL="0" lvl="0" indent="0" algn="l" rtl="0">
              <a:lnSpc>
                <a:spcPct val="90000"/>
              </a:lnSpc>
              <a:spcBef>
                <a:spcPts val="1000"/>
              </a:spcBef>
              <a:spcAft>
                <a:spcPts val="0"/>
              </a:spcAft>
              <a:buClr>
                <a:schemeClr val="dk1"/>
              </a:buClr>
              <a:buSzPts val="2800"/>
              <a:buNone/>
            </a:pPr>
            <a:endParaRPr sz="2400" dirty="0">
              <a:solidFill>
                <a:srgbClr val="2B2B2B"/>
              </a:solidFill>
              <a:latin typeface="Roboto"/>
              <a:ea typeface="Roboto"/>
              <a:cs typeface="Roboto"/>
              <a:sym typeface="Roboto"/>
            </a:endParaRPr>
          </a:p>
          <a:p>
            <a:pPr marL="0" lvl="0" indent="0" algn="ctr" rtl="0">
              <a:lnSpc>
                <a:spcPct val="100000"/>
              </a:lnSpc>
              <a:spcBef>
                <a:spcPts val="0"/>
              </a:spcBef>
              <a:spcAft>
                <a:spcPts val="0"/>
              </a:spcAft>
              <a:buClr>
                <a:schemeClr val="dk1"/>
              </a:buClr>
              <a:buSzPts val="2800"/>
              <a:buNone/>
            </a:pPr>
            <a:r>
              <a:rPr lang="en-US" sz="2400" dirty="0">
                <a:latin typeface="+mn-lt"/>
              </a:rPr>
              <a:t>Anna Hollis –</a:t>
            </a:r>
          </a:p>
          <a:p>
            <a:pPr marL="0" lvl="0" indent="0" algn="ctr" rtl="0">
              <a:lnSpc>
                <a:spcPct val="100000"/>
              </a:lnSpc>
              <a:spcBef>
                <a:spcPts val="0"/>
              </a:spcBef>
              <a:spcAft>
                <a:spcPts val="0"/>
              </a:spcAft>
              <a:buClr>
                <a:schemeClr val="dk1"/>
              </a:buClr>
              <a:buSzPts val="2800"/>
              <a:buNone/>
            </a:pPr>
            <a:r>
              <a:rPr lang="en-US" sz="2400" dirty="0">
                <a:latin typeface="+mn-lt"/>
              </a:rPr>
              <a:t> University of Texas, Arlington</a:t>
            </a:r>
            <a:endParaRPr sz="2400" dirty="0">
              <a:solidFill>
                <a:srgbClr val="2B2B2B"/>
              </a:solidFill>
              <a:latin typeface="+mn-lt"/>
              <a:ea typeface="Roboto"/>
              <a:cs typeface="Roboto"/>
              <a:sym typeface="Roboto"/>
            </a:endParaRPr>
          </a:p>
          <a:p>
            <a:pPr marL="0" lvl="0" indent="0" algn="ctr" rtl="0">
              <a:lnSpc>
                <a:spcPct val="100000"/>
              </a:lnSpc>
              <a:spcBef>
                <a:spcPts val="0"/>
              </a:spcBef>
              <a:spcAft>
                <a:spcPts val="0"/>
              </a:spcAft>
              <a:buClr>
                <a:schemeClr val="dk1"/>
              </a:buClr>
              <a:buSzPts val="2800"/>
              <a:buNone/>
            </a:pPr>
            <a:endParaRPr sz="2400" dirty="0">
              <a:solidFill>
                <a:srgbClr val="2B2B2B"/>
              </a:solidFill>
              <a:latin typeface="+mn-lt"/>
              <a:ea typeface="Roboto"/>
              <a:cs typeface="Roboto"/>
              <a:sym typeface="Roboto"/>
            </a:endParaRPr>
          </a:p>
          <a:p>
            <a:pPr marL="0" lvl="0" indent="0" algn="ctr" rtl="0">
              <a:lnSpc>
                <a:spcPct val="100000"/>
              </a:lnSpc>
              <a:spcBef>
                <a:spcPts val="0"/>
              </a:spcBef>
              <a:spcAft>
                <a:spcPts val="0"/>
              </a:spcAft>
              <a:buClr>
                <a:schemeClr val="dk1"/>
              </a:buClr>
              <a:buSzPts val="2800"/>
              <a:buNone/>
            </a:pPr>
            <a:r>
              <a:rPr lang="en-US" sz="2400" dirty="0">
                <a:latin typeface="+mn-lt"/>
              </a:rPr>
              <a:t>Sarah Levy – Kentucky SPE</a:t>
            </a:r>
            <a:endParaRPr sz="2400" dirty="0">
              <a:solidFill>
                <a:srgbClr val="2B2B2B"/>
              </a:solidFill>
              <a:latin typeface="+mn-lt"/>
              <a:ea typeface="Roboto"/>
              <a:cs typeface="Roboto"/>
              <a:sym typeface="Roboto"/>
            </a:endParaRPr>
          </a:p>
        </p:txBody>
      </p:sp>
      <p:sp>
        <p:nvSpPr>
          <p:cNvPr id="243" name="Google Shape;243;p10"/>
          <p:cNvSpPr txBox="1"/>
          <p:nvPr/>
        </p:nvSpPr>
        <p:spPr>
          <a:xfrm>
            <a:off x="4334607" y="1446936"/>
            <a:ext cx="3522785" cy="4351338"/>
          </a:xfrm>
          <a:prstGeom prst="rect">
            <a:avLst/>
          </a:prstGeom>
          <a:noFill/>
          <a:ln w="9525" cap="flat" cmpd="sng">
            <a:solidFill>
              <a:srgbClr val="C00000"/>
            </a:solidFill>
            <a:prstDash val="solid"/>
            <a:round/>
            <a:headEnd type="none" w="sm" len="sm"/>
            <a:tailEnd type="none" w="sm" len="sm"/>
          </a:ln>
        </p:spPr>
        <p:txBody>
          <a:bodyPr spcFirstLastPara="1" wrap="square" lIns="91425" tIns="45700" rIns="91425" bIns="45700" anchor="t" anchorCtr="0">
            <a:normAutofit/>
          </a:bodyPr>
          <a:lstStyle/>
          <a:p>
            <a:pPr marL="0" marR="0" lvl="0" indent="0" algn="ctr" rtl="0">
              <a:lnSpc>
                <a:spcPct val="90000"/>
              </a:lnSpc>
              <a:spcBef>
                <a:spcPts val="0"/>
              </a:spcBef>
              <a:spcAft>
                <a:spcPts val="0"/>
              </a:spcAft>
              <a:buClr>
                <a:schemeClr val="dk1"/>
              </a:buClr>
              <a:buSzPts val="2000"/>
              <a:buFont typeface="Arial"/>
              <a:buNone/>
            </a:pPr>
            <a:r>
              <a:rPr lang="en-US" sz="2000" b="1" u="sng" dirty="0">
                <a:solidFill>
                  <a:schemeClr val="dk1"/>
                </a:solidFill>
                <a:latin typeface="Roboto"/>
                <a:ea typeface="Roboto"/>
                <a:cs typeface="Roboto"/>
                <a:sym typeface="Roboto"/>
              </a:rPr>
              <a:t>SPE Advisory Committee</a:t>
            </a:r>
            <a:endParaRPr dirty="0"/>
          </a:p>
          <a:p>
            <a:pPr marL="0" marR="0" lvl="0" indent="0" algn="l" rtl="0">
              <a:lnSpc>
                <a:spcPct val="120000"/>
              </a:lnSpc>
              <a:spcBef>
                <a:spcPts val="1000"/>
              </a:spcBef>
              <a:spcAft>
                <a:spcPts val="0"/>
              </a:spcAft>
              <a:buClr>
                <a:srgbClr val="2B2B2B"/>
              </a:buClr>
              <a:buSzPts val="2400"/>
              <a:buFont typeface="Arial"/>
              <a:buNone/>
            </a:pPr>
            <a:endParaRPr dirty="0"/>
          </a:p>
          <a:p>
            <a:pPr marL="0" marR="0" lvl="0" indent="0" algn="ctr" rtl="0">
              <a:spcAft>
                <a:spcPts val="0"/>
              </a:spcAft>
              <a:buClr>
                <a:srgbClr val="2B2B2B"/>
              </a:buClr>
              <a:buSzPts val="2400"/>
              <a:buFont typeface="Arial"/>
              <a:buNone/>
            </a:pPr>
            <a:r>
              <a:rPr lang="en-US" sz="2400" dirty="0">
                <a:solidFill>
                  <a:srgbClr val="2B2B2B"/>
                </a:solidFill>
                <a:latin typeface="+mn-lt"/>
                <a:ea typeface="Roboto"/>
                <a:cs typeface="Roboto"/>
                <a:sym typeface="Roboto"/>
              </a:rPr>
              <a:t> </a:t>
            </a:r>
            <a:r>
              <a:rPr lang="en-US" sz="2400" dirty="0">
                <a:latin typeface="+mn-lt"/>
              </a:rPr>
              <a:t>LeAnn Detillier – Louisiana SPE</a:t>
            </a:r>
          </a:p>
          <a:p>
            <a:pPr marL="0" marR="0" lvl="0" indent="0" algn="ctr" rtl="0">
              <a:spcAft>
                <a:spcPts val="0"/>
              </a:spcAft>
              <a:buClr>
                <a:srgbClr val="2B2B2B"/>
              </a:buClr>
              <a:buSzPts val="2400"/>
              <a:buFont typeface="Arial"/>
              <a:buNone/>
            </a:pPr>
            <a:endParaRPr lang="en-US" sz="2400" dirty="0">
              <a:latin typeface="+mn-lt"/>
            </a:endParaRPr>
          </a:p>
          <a:p>
            <a:pPr marL="0" marR="0" lvl="0" indent="0" algn="ctr" rtl="0">
              <a:spcAft>
                <a:spcPts val="0"/>
              </a:spcAft>
              <a:buClr>
                <a:srgbClr val="2B2B2B"/>
              </a:buClr>
              <a:buSzPts val="2400"/>
              <a:buFont typeface="Arial"/>
              <a:buNone/>
            </a:pPr>
            <a:r>
              <a:rPr lang="en-US" sz="2400" dirty="0">
                <a:latin typeface="+mn-lt"/>
              </a:rPr>
              <a:t>Menia Dykes – Mississippi SPE</a:t>
            </a:r>
            <a:endParaRPr sz="2400" dirty="0">
              <a:latin typeface="+mn-lt"/>
            </a:endParaRPr>
          </a:p>
        </p:txBody>
      </p:sp>
      <p:sp>
        <p:nvSpPr>
          <p:cNvPr id="244" name="Google Shape;244;p10"/>
          <p:cNvSpPr txBox="1"/>
          <p:nvPr/>
        </p:nvSpPr>
        <p:spPr>
          <a:xfrm>
            <a:off x="8205316" y="1934670"/>
            <a:ext cx="3522785" cy="4351338"/>
          </a:xfrm>
          <a:prstGeom prst="rect">
            <a:avLst/>
          </a:prstGeom>
          <a:noFill/>
          <a:ln w="9525" cap="flat" cmpd="sng">
            <a:solidFill>
              <a:srgbClr val="215297"/>
            </a:solidFill>
            <a:prstDash val="solid"/>
            <a:round/>
            <a:headEnd type="none" w="sm" len="sm"/>
            <a:tailEnd type="none" w="sm" len="sm"/>
          </a:ln>
        </p:spPr>
        <p:txBody>
          <a:bodyPr spcFirstLastPara="1" wrap="square" lIns="91425" tIns="45700" rIns="91425" bIns="45700" anchor="t" anchorCtr="0">
            <a:normAutofit fontScale="92500"/>
          </a:bodyPr>
          <a:lstStyle/>
          <a:p>
            <a:pPr marL="0" marR="0" lvl="0" indent="0" algn="ctr" rtl="0">
              <a:lnSpc>
                <a:spcPct val="90000"/>
              </a:lnSpc>
              <a:spcBef>
                <a:spcPts val="0"/>
              </a:spcBef>
              <a:spcAft>
                <a:spcPts val="0"/>
              </a:spcAft>
              <a:buClr>
                <a:schemeClr val="dk1"/>
              </a:buClr>
              <a:buSzPts val="2200"/>
              <a:buFont typeface="Arial"/>
              <a:buNone/>
            </a:pPr>
            <a:r>
              <a:rPr lang="en-US" sz="2200" b="1" u="sng" dirty="0">
                <a:solidFill>
                  <a:schemeClr val="dk1"/>
                </a:solidFill>
                <a:latin typeface="Calibri"/>
                <a:ea typeface="Calibri"/>
                <a:cs typeface="Calibri"/>
                <a:sym typeface="Calibri"/>
              </a:rPr>
              <a:t>Institution Advisory Committee</a:t>
            </a:r>
            <a:endParaRPr dirty="0"/>
          </a:p>
          <a:p>
            <a:pPr marL="0" marR="0" lvl="0" indent="0" algn="ctr" rtl="0">
              <a:lnSpc>
                <a:spcPct val="90000"/>
              </a:lnSpc>
              <a:spcBef>
                <a:spcPts val="1000"/>
              </a:spcBef>
              <a:spcAft>
                <a:spcPts val="0"/>
              </a:spcAft>
              <a:buClr>
                <a:schemeClr val="dk1"/>
              </a:buClr>
              <a:buSzPts val="2200"/>
              <a:buFont typeface="Arial"/>
              <a:buNone/>
            </a:pPr>
            <a:endParaRPr lang="en-US" sz="3200" dirty="0"/>
          </a:p>
          <a:p>
            <a:pPr marL="0" marR="0" lvl="0" indent="0" algn="ctr" rtl="0">
              <a:spcAft>
                <a:spcPts val="0"/>
              </a:spcAft>
              <a:buClr>
                <a:schemeClr val="dk1"/>
              </a:buClr>
              <a:buSzPts val="2200"/>
              <a:buFont typeface="Arial"/>
              <a:buNone/>
            </a:pPr>
            <a:r>
              <a:rPr lang="en-US" sz="2600" dirty="0"/>
              <a:t>Anne Klingen - University of Mississippi</a:t>
            </a:r>
          </a:p>
          <a:p>
            <a:pPr marL="0" marR="0" lvl="0" indent="0" algn="ctr" rtl="0">
              <a:spcAft>
                <a:spcPts val="0"/>
              </a:spcAft>
              <a:buClr>
                <a:schemeClr val="dk1"/>
              </a:buClr>
              <a:buSzPts val="2200"/>
              <a:buFont typeface="Arial"/>
              <a:buNone/>
            </a:pPr>
            <a:endParaRPr lang="en-US" sz="2600" dirty="0"/>
          </a:p>
          <a:p>
            <a:pPr marL="0" marR="0" lvl="0" indent="0" algn="ctr" rtl="0">
              <a:spcAft>
                <a:spcPts val="0"/>
              </a:spcAft>
              <a:buClr>
                <a:schemeClr val="dk1"/>
              </a:buClr>
              <a:buSzPts val="2200"/>
              <a:buFont typeface="Arial"/>
              <a:buNone/>
            </a:pPr>
            <a:r>
              <a:rPr lang="en-US" sz="2600" dirty="0"/>
              <a:t>Laurie Saylor –</a:t>
            </a:r>
          </a:p>
          <a:p>
            <a:pPr marL="0" marR="0" lvl="0" indent="0" algn="ctr" rtl="0">
              <a:spcAft>
                <a:spcPts val="0"/>
              </a:spcAft>
              <a:buClr>
                <a:schemeClr val="dk1"/>
              </a:buClr>
              <a:buSzPts val="2200"/>
              <a:buFont typeface="Arial"/>
              <a:buNone/>
            </a:pPr>
            <a:r>
              <a:rPr lang="en-US" sz="2600" dirty="0"/>
              <a:t>Hillsborough Community College (FL)</a:t>
            </a:r>
          </a:p>
          <a:p>
            <a:pPr marL="0" marR="0" lvl="0" indent="0" algn="ctr" rtl="0">
              <a:spcAft>
                <a:spcPts val="0"/>
              </a:spcAft>
              <a:buClr>
                <a:schemeClr val="dk1"/>
              </a:buClr>
              <a:buSzPts val="2200"/>
              <a:buFont typeface="Arial"/>
              <a:buNone/>
            </a:pPr>
            <a:endParaRPr lang="en-US" sz="2600" dirty="0"/>
          </a:p>
          <a:p>
            <a:pPr marL="0" marR="0" lvl="0" indent="0" algn="ctr" rtl="0">
              <a:spcAft>
                <a:spcPts val="0"/>
              </a:spcAft>
              <a:buClr>
                <a:schemeClr val="dk1"/>
              </a:buClr>
              <a:buSzPts val="2200"/>
              <a:buFont typeface="Arial"/>
              <a:buNone/>
            </a:pPr>
            <a:r>
              <a:rPr lang="en-US" sz="2600" dirty="0"/>
              <a:t>Elisa Jaden, SREB</a:t>
            </a:r>
            <a:endParaRPr sz="2600" dirty="0">
              <a:solidFill>
                <a:srgbClr val="2B2B2B"/>
              </a:solidFill>
              <a:latin typeface="Roboto"/>
              <a:ea typeface="Roboto"/>
              <a:cs typeface="Roboto"/>
              <a:sym typeface="Roboto"/>
            </a:endParaRPr>
          </a:p>
        </p:txBody>
      </p:sp>
    </p:spTree>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427</TotalTime>
  <Words>1170</Words>
  <Application>Microsoft Office PowerPoint</Application>
  <PresentationFormat>Widescreen</PresentationFormat>
  <Paragraphs>151</Paragraphs>
  <Slides>11</Slides>
  <Notes>11</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11</vt:i4>
      </vt:variant>
    </vt:vector>
  </HeadingPairs>
  <TitlesOfParts>
    <vt:vector size="19" baseType="lpstr">
      <vt:lpstr>Roboto</vt:lpstr>
      <vt:lpstr>DIN 2014</vt:lpstr>
      <vt:lpstr>DIN 2014 Bold</vt:lpstr>
      <vt:lpstr>Arial</vt:lpstr>
      <vt:lpstr>Gill Sans</vt:lpstr>
      <vt:lpstr>Calibri</vt:lpstr>
      <vt:lpstr>Open Sans</vt:lpstr>
      <vt:lpstr>Office Theme</vt:lpstr>
      <vt:lpstr>PowerPoint Presentation</vt:lpstr>
      <vt:lpstr>PowerPoint Presentation</vt:lpstr>
      <vt:lpstr>PowerPoint Presentation</vt:lpstr>
      <vt:lpstr>What’s next after negotiated rulemaking?</vt:lpstr>
      <vt:lpstr>PowerPoint Presentation</vt:lpstr>
      <vt:lpstr>PowerPoint Presentation</vt:lpstr>
      <vt:lpstr>PowerPoint Presentation</vt:lpstr>
      <vt:lpstr>NC-SARA Committees - Overview</vt:lpstr>
      <vt:lpstr>NC-SARA Committees w/ SREB Reps</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Marianne Boeke</dc:creator>
  <cp:lastModifiedBy>Elisa Jaden</cp:lastModifiedBy>
  <cp:revision>23</cp:revision>
  <dcterms:created xsi:type="dcterms:W3CDTF">2020-08-12T16:47:47Z</dcterms:created>
  <dcterms:modified xsi:type="dcterms:W3CDTF">2022-05-31T15:37:33Z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GUID">
    <vt:lpwstr>9EE4B7B8-575C-4787-B84D-581691E0E3A4</vt:lpwstr>
  </property>
  <property fmtid="{D5CDD505-2E9C-101B-9397-08002B2CF9AE}" pid="3" name="ArticulatePath">
    <vt:lpwstr>SPE Conference 2020_DAY ONE</vt:lpwstr>
  </property>
</Properties>
</file>