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7" r:id="rId2"/>
    <p:sldId id="259" r:id="rId3"/>
    <p:sldId id="262" r:id="rId4"/>
    <p:sldId id="263" r:id="rId5"/>
    <p:sldId id="265" r:id="rId6"/>
    <p:sldId id="268" r:id="rId7"/>
    <p:sldId id="269" r:id="rId8"/>
    <p:sldId id="266" r:id="rId9"/>
    <p:sldId id="270" r:id="rId10"/>
    <p:sldId id="261"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94660"/>
  </p:normalViewPr>
  <p:slideViewPr>
    <p:cSldViewPr snapToGrid="0">
      <p:cViewPr varScale="1">
        <p:scale>
          <a:sx n="96" d="100"/>
          <a:sy n="96" d="100"/>
        </p:scale>
        <p:origin x="512" y="13"/>
      </p:cViewPr>
      <p:guideLst/>
    </p:cSldViewPr>
  </p:slideViewPr>
  <p:notesTextViewPr>
    <p:cViewPr>
      <p:scale>
        <a:sx n="1" d="1"/>
        <a:sy n="1" d="1"/>
      </p:scale>
      <p:origin x="0" y="0"/>
    </p:cViewPr>
  </p:notesTextViewPr>
  <p:notesViewPr>
    <p:cSldViewPr snapToGrid="0">
      <p:cViewPr varScale="1">
        <p:scale>
          <a:sx n="77" d="100"/>
          <a:sy n="77" d="100"/>
        </p:scale>
        <p:origin x="3411"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6C1CAF-E7DC-48C2-8A71-6BD04E19396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E8AE2E3-95AB-405D-8835-B1C8414904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5395BF1-C43D-4B9C-8B47-0140693F232B}" type="datetimeFigureOut">
              <a:rPr lang="en-US" smtClean="0"/>
              <a:t>6/2/2020</a:t>
            </a:fld>
            <a:endParaRPr lang="en-US"/>
          </a:p>
        </p:txBody>
      </p:sp>
      <p:sp>
        <p:nvSpPr>
          <p:cNvPr id="4" name="Footer Placeholder 3">
            <a:extLst>
              <a:ext uri="{FF2B5EF4-FFF2-40B4-BE49-F238E27FC236}">
                <a16:creationId xmlns:a16="http://schemas.microsoft.com/office/drawing/2014/main" id="{04E17D8D-E855-4A5A-97C1-32BE56F6FF7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8271086-ACFE-45D3-BC42-10FD88EA55E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D6D4067-DF43-43BB-931E-8673BC49B060}" type="slidenum">
              <a:rPr lang="en-US" smtClean="0"/>
              <a:t>‹#›</a:t>
            </a:fld>
            <a:endParaRPr lang="en-US"/>
          </a:p>
        </p:txBody>
      </p:sp>
    </p:spTree>
    <p:extLst>
      <p:ext uri="{BB962C8B-B14F-4D97-AF65-F5344CB8AC3E}">
        <p14:creationId xmlns:p14="http://schemas.microsoft.com/office/powerpoint/2010/main" val="2882896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3E5910-E7CF-4B02-9F63-2B921F0E6927}" type="datetimeFigureOut">
              <a:rPr lang="en-US" smtClean="0"/>
              <a:t>6/2/2020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711974-1BE5-4C00-9F68-71A747EEAB0F}" type="slidenum">
              <a:rPr lang="en-US" smtClean="0"/>
              <a:t>‹#›</a:t>
            </a:fld>
            <a:endParaRPr lang="en-US"/>
          </a:p>
        </p:txBody>
      </p:sp>
    </p:spTree>
    <p:extLst>
      <p:ext uri="{BB962C8B-B14F-4D97-AF65-F5344CB8AC3E}">
        <p14:creationId xmlns:p14="http://schemas.microsoft.com/office/powerpoint/2010/main" val="105645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711974-1BE5-4C00-9F68-71A747EEAB0F}" type="slidenum">
              <a:rPr lang="en-US" smtClean="0"/>
              <a:t>1</a:t>
            </a:fld>
            <a:endParaRPr lang="en-US"/>
          </a:p>
        </p:txBody>
      </p:sp>
    </p:spTree>
    <p:extLst>
      <p:ext uri="{BB962C8B-B14F-4D97-AF65-F5344CB8AC3E}">
        <p14:creationId xmlns:p14="http://schemas.microsoft.com/office/powerpoint/2010/main" val="3563295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a:t>
            </a:r>
          </a:p>
        </p:txBody>
      </p:sp>
      <p:sp>
        <p:nvSpPr>
          <p:cNvPr id="4" name="Slide Number Placeholder 3"/>
          <p:cNvSpPr>
            <a:spLocks noGrp="1"/>
          </p:cNvSpPr>
          <p:nvPr>
            <p:ph type="sldNum" sz="quarter" idx="5"/>
          </p:nvPr>
        </p:nvSpPr>
        <p:spPr/>
        <p:txBody>
          <a:bodyPr/>
          <a:lstStyle/>
          <a:p>
            <a:fld id="{98711974-1BE5-4C00-9F68-71A747EEAB0F}" type="slidenum">
              <a:rPr lang="en-US" smtClean="0"/>
              <a:t>11</a:t>
            </a:fld>
            <a:endParaRPr lang="en-US"/>
          </a:p>
        </p:txBody>
      </p:sp>
    </p:spTree>
    <p:extLst>
      <p:ext uri="{BB962C8B-B14F-4D97-AF65-F5344CB8AC3E}">
        <p14:creationId xmlns:p14="http://schemas.microsoft.com/office/powerpoint/2010/main" val="987678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Lori</a:t>
            </a:r>
          </a:p>
        </p:txBody>
      </p:sp>
      <p:sp>
        <p:nvSpPr>
          <p:cNvPr id="4" name="Slide Number Placeholder 3"/>
          <p:cNvSpPr>
            <a:spLocks noGrp="1"/>
          </p:cNvSpPr>
          <p:nvPr>
            <p:ph type="sldNum" sz="quarter" idx="5"/>
          </p:nvPr>
        </p:nvSpPr>
        <p:spPr/>
        <p:txBody>
          <a:bodyPr/>
          <a:lstStyle/>
          <a:p>
            <a:fld id="{98711974-1BE5-4C00-9F68-71A747EEAB0F}" type="slidenum">
              <a:rPr lang="en-US" smtClean="0"/>
              <a:t>3</a:t>
            </a:fld>
            <a:endParaRPr lang="en-US"/>
          </a:p>
        </p:txBody>
      </p:sp>
    </p:spTree>
    <p:extLst>
      <p:ext uri="{BB962C8B-B14F-4D97-AF65-F5344CB8AC3E}">
        <p14:creationId xmlns:p14="http://schemas.microsoft.com/office/powerpoint/2010/main" val="2810797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Lori</a:t>
            </a:r>
          </a:p>
        </p:txBody>
      </p:sp>
      <p:sp>
        <p:nvSpPr>
          <p:cNvPr id="4" name="Slide Number Placeholder 3"/>
          <p:cNvSpPr>
            <a:spLocks noGrp="1"/>
          </p:cNvSpPr>
          <p:nvPr>
            <p:ph type="sldNum" sz="quarter" idx="5"/>
          </p:nvPr>
        </p:nvSpPr>
        <p:spPr/>
        <p:txBody>
          <a:bodyPr/>
          <a:lstStyle/>
          <a:p>
            <a:fld id="{98711974-1BE5-4C00-9F68-71A747EEAB0F}" type="slidenum">
              <a:rPr lang="en-US" smtClean="0"/>
              <a:t>4</a:t>
            </a:fld>
            <a:endParaRPr lang="en-US"/>
          </a:p>
        </p:txBody>
      </p:sp>
    </p:spTree>
    <p:extLst>
      <p:ext uri="{BB962C8B-B14F-4D97-AF65-F5344CB8AC3E}">
        <p14:creationId xmlns:p14="http://schemas.microsoft.com/office/powerpoint/2010/main" val="1443158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Lori</a:t>
            </a:r>
          </a:p>
        </p:txBody>
      </p:sp>
      <p:sp>
        <p:nvSpPr>
          <p:cNvPr id="4" name="Slide Number Placeholder 3"/>
          <p:cNvSpPr>
            <a:spLocks noGrp="1"/>
          </p:cNvSpPr>
          <p:nvPr>
            <p:ph type="sldNum" sz="quarter" idx="5"/>
          </p:nvPr>
        </p:nvSpPr>
        <p:spPr/>
        <p:txBody>
          <a:bodyPr/>
          <a:lstStyle/>
          <a:p>
            <a:fld id="{98711974-1BE5-4C00-9F68-71A747EEAB0F}" type="slidenum">
              <a:rPr lang="en-US" smtClean="0"/>
              <a:t>5</a:t>
            </a:fld>
            <a:endParaRPr lang="en-US"/>
          </a:p>
        </p:txBody>
      </p:sp>
    </p:spTree>
    <p:extLst>
      <p:ext uri="{BB962C8B-B14F-4D97-AF65-F5344CB8AC3E}">
        <p14:creationId xmlns:p14="http://schemas.microsoft.com/office/powerpoint/2010/main" val="389751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Lori</a:t>
            </a:r>
          </a:p>
        </p:txBody>
      </p:sp>
      <p:sp>
        <p:nvSpPr>
          <p:cNvPr id="4" name="Slide Number Placeholder 3"/>
          <p:cNvSpPr>
            <a:spLocks noGrp="1"/>
          </p:cNvSpPr>
          <p:nvPr>
            <p:ph type="sldNum" sz="quarter" idx="5"/>
          </p:nvPr>
        </p:nvSpPr>
        <p:spPr/>
        <p:txBody>
          <a:bodyPr/>
          <a:lstStyle/>
          <a:p>
            <a:fld id="{98711974-1BE5-4C00-9F68-71A747EEAB0F}" type="slidenum">
              <a:rPr lang="en-US" smtClean="0"/>
              <a:t>6</a:t>
            </a:fld>
            <a:endParaRPr lang="en-US"/>
          </a:p>
        </p:txBody>
      </p:sp>
    </p:spTree>
    <p:extLst>
      <p:ext uri="{BB962C8B-B14F-4D97-AF65-F5344CB8AC3E}">
        <p14:creationId xmlns:p14="http://schemas.microsoft.com/office/powerpoint/2010/main" val="2712725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Jeannie</a:t>
            </a:r>
          </a:p>
        </p:txBody>
      </p:sp>
      <p:sp>
        <p:nvSpPr>
          <p:cNvPr id="4" name="Slide Number Placeholder 3"/>
          <p:cNvSpPr>
            <a:spLocks noGrp="1"/>
          </p:cNvSpPr>
          <p:nvPr>
            <p:ph type="sldNum" sz="quarter" idx="5"/>
          </p:nvPr>
        </p:nvSpPr>
        <p:spPr/>
        <p:txBody>
          <a:bodyPr/>
          <a:lstStyle/>
          <a:p>
            <a:fld id="{98711974-1BE5-4C00-9F68-71A747EEAB0F}" type="slidenum">
              <a:rPr lang="en-US" smtClean="0"/>
              <a:t>7</a:t>
            </a:fld>
            <a:endParaRPr lang="en-US"/>
          </a:p>
        </p:txBody>
      </p:sp>
    </p:spTree>
    <p:extLst>
      <p:ext uri="{BB962C8B-B14F-4D97-AF65-F5344CB8AC3E}">
        <p14:creationId xmlns:p14="http://schemas.microsoft.com/office/powerpoint/2010/main" val="3110376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Marianne</a:t>
            </a:r>
          </a:p>
        </p:txBody>
      </p:sp>
      <p:sp>
        <p:nvSpPr>
          <p:cNvPr id="4" name="Slide Number Placeholder 3"/>
          <p:cNvSpPr>
            <a:spLocks noGrp="1"/>
          </p:cNvSpPr>
          <p:nvPr>
            <p:ph type="sldNum" sz="quarter" idx="5"/>
          </p:nvPr>
        </p:nvSpPr>
        <p:spPr/>
        <p:txBody>
          <a:bodyPr/>
          <a:lstStyle/>
          <a:p>
            <a:fld id="{98711974-1BE5-4C00-9F68-71A747EEAB0F}" type="slidenum">
              <a:rPr lang="en-US" smtClean="0"/>
              <a:t>8</a:t>
            </a:fld>
            <a:endParaRPr lang="en-US"/>
          </a:p>
        </p:txBody>
      </p:sp>
    </p:spTree>
    <p:extLst>
      <p:ext uri="{BB962C8B-B14F-4D97-AF65-F5344CB8AC3E}">
        <p14:creationId xmlns:p14="http://schemas.microsoft.com/office/powerpoint/2010/main" val="2627634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Marianne</a:t>
            </a:r>
          </a:p>
        </p:txBody>
      </p:sp>
      <p:sp>
        <p:nvSpPr>
          <p:cNvPr id="4" name="Slide Number Placeholder 3"/>
          <p:cNvSpPr>
            <a:spLocks noGrp="1"/>
          </p:cNvSpPr>
          <p:nvPr>
            <p:ph type="sldNum" sz="quarter" idx="5"/>
          </p:nvPr>
        </p:nvSpPr>
        <p:spPr/>
        <p:txBody>
          <a:bodyPr/>
          <a:lstStyle/>
          <a:p>
            <a:fld id="{98711974-1BE5-4C00-9F68-71A747EEAB0F}" type="slidenum">
              <a:rPr lang="en-US" smtClean="0"/>
              <a:t>9</a:t>
            </a:fld>
            <a:endParaRPr lang="en-US"/>
          </a:p>
        </p:txBody>
      </p:sp>
    </p:spTree>
    <p:extLst>
      <p:ext uri="{BB962C8B-B14F-4D97-AF65-F5344CB8AC3E}">
        <p14:creationId xmlns:p14="http://schemas.microsoft.com/office/powerpoint/2010/main" val="3563848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a:t>
            </a:r>
          </a:p>
        </p:txBody>
      </p:sp>
      <p:sp>
        <p:nvSpPr>
          <p:cNvPr id="4" name="Slide Number Placeholder 3"/>
          <p:cNvSpPr>
            <a:spLocks noGrp="1"/>
          </p:cNvSpPr>
          <p:nvPr>
            <p:ph type="sldNum" sz="quarter" idx="5"/>
          </p:nvPr>
        </p:nvSpPr>
        <p:spPr/>
        <p:txBody>
          <a:bodyPr/>
          <a:lstStyle/>
          <a:p>
            <a:fld id="{98711974-1BE5-4C00-9F68-71A747EEAB0F}" type="slidenum">
              <a:rPr lang="en-US" smtClean="0"/>
              <a:t>10</a:t>
            </a:fld>
            <a:endParaRPr lang="en-US"/>
          </a:p>
        </p:txBody>
      </p:sp>
    </p:spTree>
    <p:extLst>
      <p:ext uri="{BB962C8B-B14F-4D97-AF65-F5344CB8AC3E}">
        <p14:creationId xmlns:p14="http://schemas.microsoft.com/office/powerpoint/2010/main" val="779174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D58A-48C6-4A84-AADE-2ACC7AE3A0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A858B7-8E81-44B3-832D-759AA040BC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5FCF9B-9132-4CA0-A3B1-7CF382155D2F}"/>
              </a:ext>
            </a:extLst>
          </p:cNvPr>
          <p:cNvSpPr>
            <a:spLocks noGrp="1"/>
          </p:cNvSpPr>
          <p:nvPr>
            <p:ph type="dt" sz="half" idx="10"/>
          </p:nvPr>
        </p:nvSpPr>
        <p:spPr/>
        <p:txBody>
          <a:bodyPr/>
          <a:lstStyle/>
          <a:p>
            <a:fld id="{C9AC3FE3-1037-459F-8D2C-006441E30B17}" type="datetimeFigureOut">
              <a:rPr lang="en-US" smtClean="0"/>
              <a:t>6/2/2020</a:t>
            </a:fld>
            <a:endParaRPr lang="en-US"/>
          </a:p>
        </p:txBody>
      </p:sp>
      <p:sp>
        <p:nvSpPr>
          <p:cNvPr id="5" name="Footer Placeholder 4">
            <a:extLst>
              <a:ext uri="{FF2B5EF4-FFF2-40B4-BE49-F238E27FC236}">
                <a16:creationId xmlns:a16="http://schemas.microsoft.com/office/drawing/2014/main" id="{10635228-0843-479A-9FF5-7A284C6214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1A19CE-11A2-4F37-8D79-FAAA0447991D}"/>
              </a:ext>
            </a:extLst>
          </p:cNvPr>
          <p:cNvSpPr>
            <a:spLocks noGrp="1"/>
          </p:cNvSpPr>
          <p:nvPr>
            <p:ph type="sldNum" sz="quarter" idx="12"/>
          </p:nvPr>
        </p:nvSpPr>
        <p:spPr/>
        <p:txBody>
          <a:bodyPr/>
          <a:lstStyle/>
          <a:p>
            <a:fld id="{55B76489-0B5D-493F-861A-B12A7C056823}" type="slidenum">
              <a:rPr lang="en-US" smtClean="0"/>
              <a:t>‹#›</a:t>
            </a:fld>
            <a:endParaRPr lang="en-US"/>
          </a:p>
        </p:txBody>
      </p:sp>
    </p:spTree>
    <p:extLst>
      <p:ext uri="{BB962C8B-B14F-4D97-AF65-F5344CB8AC3E}">
        <p14:creationId xmlns:p14="http://schemas.microsoft.com/office/powerpoint/2010/main" val="3045663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8572B-8E2B-4B0F-B92F-3F8A8FCD94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BF8243-32CF-4D2B-9324-DFDE5E05F57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65E52D-4434-4082-9B62-689E4704715B}"/>
              </a:ext>
            </a:extLst>
          </p:cNvPr>
          <p:cNvSpPr>
            <a:spLocks noGrp="1"/>
          </p:cNvSpPr>
          <p:nvPr>
            <p:ph type="dt" sz="half" idx="10"/>
          </p:nvPr>
        </p:nvSpPr>
        <p:spPr/>
        <p:txBody>
          <a:bodyPr/>
          <a:lstStyle/>
          <a:p>
            <a:fld id="{C9AC3FE3-1037-459F-8D2C-006441E30B17}" type="datetimeFigureOut">
              <a:rPr lang="en-US" smtClean="0"/>
              <a:t>6/2/2020</a:t>
            </a:fld>
            <a:endParaRPr lang="en-US"/>
          </a:p>
        </p:txBody>
      </p:sp>
      <p:sp>
        <p:nvSpPr>
          <p:cNvPr id="5" name="Footer Placeholder 4">
            <a:extLst>
              <a:ext uri="{FF2B5EF4-FFF2-40B4-BE49-F238E27FC236}">
                <a16:creationId xmlns:a16="http://schemas.microsoft.com/office/drawing/2014/main" id="{4558C81C-1266-4AC9-8FE3-B0B3B9BF9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676010-90C4-4A00-98BB-CCD4F54C70C9}"/>
              </a:ext>
            </a:extLst>
          </p:cNvPr>
          <p:cNvSpPr>
            <a:spLocks noGrp="1"/>
          </p:cNvSpPr>
          <p:nvPr>
            <p:ph type="sldNum" sz="quarter" idx="12"/>
          </p:nvPr>
        </p:nvSpPr>
        <p:spPr/>
        <p:txBody>
          <a:bodyPr/>
          <a:lstStyle/>
          <a:p>
            <a:fld id="{55B76489-0B5D-493F-861A-B12A7C056823}" type="slidenum">
              <a:rPr lang="en-US" smtClean="0"/>
              <a:t>‹#›</a:t>
            </a:fld>
            <a:endParaRPr lang="en-US"/>
          </a:p>
        </p:txBody>
      </p:sp>
    </p:spTree>
    <p:extLst>
      <p:ext uri="{BB962C8B-B14F-4D97-AF65-F5344CB8AC3E}">
        <p14:creationId xmlns:p14="http://schemas.microsoft.com/office/powerpoint/2010/main" val="107746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329715-9BFB-4AF5-BFB6-8555EB4B272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580BDE-3421-449C-9158-3112BA3728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F5904A-56D0-4C03-A5F5-68166180171D}"/>
              </a:ext>
            </a:extLst>
          </p:cNvPr>
          <p:cNvSpPr>
            <a:spLocks noGrp="1"/>
          </p:cNvSpPr>
          <p:nvPr>
            <p:ph type="dt" sz="half" idx="10"/>
          </p:nvPr>
        </p:nvSpPr>
        <p:spPr/>
        <p:txBody>
          <a:bodyPr/>
          <a:lstStyle/>
          <a:p>
            <a:fld id="{C9AC3FE3-1037-459F-8D2C-006441E30B17}" type="datetimeFigureOut">
              <a:rPr lang="en-US" smtClean="0"/>
              <a:t>6/2/2020</a:t>
            </a:fld>
            <a:endParaRPr lang="en-US"/>
          </a:p>
        </p:txBody>
      </p:sp>
      <p:sp>
        <p:nvSpPr>
          <p:cNvPr id="5" name="Footer Placeholder 4">
            <a:extLst>
              <a:ext uri="{FF2B5EF4-FFF2-40B4-BE49-F238E27FC236}">
                <a16:creationId xmlns:a16="http://schemas.microsoft.com/office/drawing/2014/main" id="{D6C659FD-238A-479B-8246-0362096ED4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73F0CC-A029-483F-82DF-1263D664A597}"/>
              </a:ext>
            </a:extLst>
          </p:cNvPr>
          <p:cNvSpPr>
            <a:spLocks noGrp="1"/>
          </p:cNvSpPr>
          <p:nvPr>
            <p:ph type="sldNum" sz="quarter" idx="12"/>
          </p:nvPr>
        </p:nvSpPr>
        <p:spPr/>
        <p:txBody>
          <a:bodyPr/>
          <a:lstStyle/>
          <a:p>
            <a:fld id="{55B76489-0B5D-493F-861A-B12A7C056823}" type="slidenum">
              <a:rPr lang="en-US" smtClean="0"/>
              <a:t>‹#›</a:t>
            </a:fld>
            <a:endParaRPr lang="en-US"/>
          </a:p>
        </p:txBody>
      </p:sp>
    </p:spTree>
    <p:extLst>
      <p:ext uri="{BB962C8B-B14F-4D97-AF65-F5344CB8AC3E}">
        <p14:creationId xmlns:p14="http://schemas.microsoft.com/office/powerpoint/2010/main" val="619665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8681F-D3B6-423B-B04F-1A2E844E2E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79F8FC-D443-487C-9388-AE6A58B7122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10D800-9AE0-4111-B0D1-CBB32A46C6C0}"/>
              </a:ext>
            </a:extLst>
          </p:cNvPr>
          <p:cNvSpPr>
            <a:spLocks noGrp="1"/>
          </p:cNvSpPr>
          <p:nvPr>
            <p:ph type="dt" sz="half" idx="10"/>
          </p:nvPr>
        </p:nvSpPr>
        <p:spPr/>
        <p:txBody>
          <a:bodyPr/>
          <a:lstStyle/>
          <a:p>
            <a:fld id="{C9AC3FE3-1037-459F-8D2C-006441E30B17}" type="datetimeFigureOut">
              <a:rPr lang="en-US" smtClean="0"/>
              <a:t>6/2/2020</a:t>
            </a:fld>
            <a:endParaRPr lang="en-US"/>
          </a:p>
        </p:txBody>
      </p:sp>
      <p:sp>
        <p:nvSpPr>
          <p:cNvPr id="5" name="Footer Placeholder 4">
            <a:extLst>
              <a:ext uri="{FF2B5EF4-FFF2-40B4-BE49-F238E27FC236}">
                <a16:creationId xmlns:a16="http://schemas.microsoft.com/office/drawing/2014/main" id="{F28253BB-6E65-4C6C-A8CF-BDB4825809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168051-443C-4D57-889C-70671354F494}"/>
              </a:ext>
            </a:extLst>
          </p:cNvPr>
          <p:cNvSpPr>
            <a:spLocks noGrp="1"/>
          </p:cNvSpPr>
          <p:nvPr>
            <p:ph type="sldNum" sz="quarter" idx="12"/>
          </p:nvPr>
        </p:nvSpPr>
        <p:spPr/>
        <p:txBody>
          <a:bodyPr/>
          <a:lstStyle/>
          <a:p>
            <a:fld id="{55B76489-0B5D-493F-861A-B12A7C056823}" type="slidenum">
              <a:rPr lang="en-US" smtClean="0"/>
              <a:t>‹#›</a:t>
            </a:fld>
            <a:endParaRPr lang="en-US"/>
          </a:p>
        </p:txBody>
      </p:sp>
    </p:spTree>
    <p:extLst>
      <p:ext uri="{BB962C8B-B14F-4D97-AF65-F5344CB8AC3E}">
        <p14:creationId xmlns:p14="http://schemas.microsoft.com/office/powerpoint/2010/main" val="3240432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F713D-BA2C-415C-8963-36721978B5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147D22-621B-444F-99E9-35FA4406EE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3ABFC05-5BDC-466C-8FE3-FED855BCF2A6}"/>
              </a:ext>
            </a:extLst>
          </p:cNvPr>
          <p:cNvSpPr>
            <a:spLocks noGrp="1"/>
          </p:cNvSpPr>
          <p:nvPr>
            <p:ph type="dt" sz="half" idx="10"/>
          </p:nvPr>
        </p:nvSpPr>
        <p:spPr/>
        <p:txBody>
          <a:bodyPr/>
          <a:lstStyle/>
          <a:p>
            <a:fld id="{C9AC3FE3-1037-459F-8D2C-006441E30B17}" type="datetimeFigureOut">
              <a:rPr lang="en-US" smtClean="0"/>
              <a:t>6/2/2020</a:t>
            </a:fld>
            <a:endParaRPr lang="en-US"/>
          </a:p>
        </p:txBody>
      </p:sp>
      <p:sp>
        <p:nvSpPr>
          <p:cNvPr id="5" name="Footer Placeholder 4">
            <a:extLst>
              <a:ext uri="{FF2B5EF4-FFF2-40B4-BE49-F238E27FC236}">
                <a16:creationId xmlns:a16="http://schemas.microsoft.com/office/drawing/2014/main" id="{8A1916DD-6A15-4A16-B179-F7A703FBC9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7CD297-3B37-44B1-B8CA-B4FD28E4B0B8}"/>
              </a:ext>
            </a:extLst>
          </p:cNvPr>
          <p:cNvSpPr>
            <a:spLocks noGrp="1"/>
          </p:cNvSpPr>
          <p:nvPr>
            <p:ph type="sldNum" sz="quarter" idx="12"/>
          </p:nvPr>
        </p:nvSpPr>
        <p:spPr/>
        <p:txBody>
          <a:bodyPr/>
          <a:lstStyle/>
          <a:p>
            <a:fld id="{55B76489-0B5D-493F-861A-B12A7C056823}" type="slidenum">
              <a:rPr lang="en-US" smtClean="0"/>
              <a:t>‹#›</a:t>
            </a:fld>
            <a:endParaRPr lang="en-US"/>
          </a:p>
        </p:txBody>
      </p:sp>
    </p:spTree>
    <p:extLst>
      <p:ext uri="{BB962C8B-B14F-4D97-AF65-F5344CB8AC3E}">
        <p14:creationId xmlns:p14="http://schemas.microsoft.com/office/powerpoint/2010/main" val="1260451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B9A27-34EC-4502-A5A7-EF94CEE8B1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F21558-91DD-443B-86D7-31D85177667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ACCD86-3D21-455C-BBCF-59C801AA4A8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14040F-A4CD-4F45-AC20-55589790BDEB}"/>
              </a:ext>
            </a:extLst>
          </p:cNvPr>
          <p:cNvSpPr>
            <a:spLocks noGrp="1"/>
          </p:cNvSpPr>
          <p:nvPr>
            <p:ph type="dt" sz="half" idx="10"/>
          </p:nvPr>
        </p:nvSpPr>
        <p:spPr/>
        <p:txBody>
          <a:bodyPr/>
          <a:lstStyle/>
          <a:p>
            <a:fld id="{C9AC3FE3-1037-459F-8D2C-006441E30B17}" type="datetimeFigureOut">
              <a:rPr lang="en-US" smtClean="0"/>
              <a:t>6/2/2020</a:t>
            </a:fld>
            <a:endParaRPr lang="en-US"/>
          </a:p>
        </p:txBody>
      </p:sp>
      <p:sp>
        <p:nvSpPr>
          <p:cNvPr id="6" name="Footer Placeholder 5">
            <a:extLst>
              <a:ext uri="{FF2B5EF4-FFF2-40B4-BE49-F238E27FC236}">
                <a16:creationId xmlns:a16="http://schemas.microsoft.com/office/drawing/2014/main" id="{C769B2BE-01D0-46AA-BEF4-B0E456B7FE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437974-B80C-4662-9607-02F737889670}"/>
              </a:ext>
            </a:extLst>
          </p:cNvPr>
          <p:cNvSpPr>
            <a:spLocks noGrp="1"/>
          </p:cNvSpPr>
          <p:nvPr>
            <p:ph type="sldNum" sz="quarter" idx="12"/>
          </p:nvPr>
        </p:nvSpPr>
        <p:spPr/>
        <p:txBody>
          <a:bodyPr/>
          <a:lstStyle/>
          <a:p>
            <a:fld id="{55B76489-0B5D-493F-861A-B12A7C056823}" type="slidenum">
              <a:rPr lang="en-US" smtClean="0"/>
              <a:t>‹#›</a:t>
            </a:fld>
            <a:endParaRPr lang="en-US"/>
          </a:p>
        </p:txBody>
      </p:sp>
    </p:spTree>
    <p:extLst>
      <p:ext uri="{BB962C8B-B14F-4D97-AF65-F5344CB8AC3E}">
        <p14:creationId xmlns:p14="http://schemas.microsoft.com/office/powerpoint/2010/main" val="188821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257DF-548E-4BE6-B83E-B871920C65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6CA9FCA-ADB9-4F60-9009-AC311DAA31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CD9086F-D15F-4816-B3AF-E4CFDDD0FE6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1184F5-01F4-4552-B688-6029E93068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656A2D2-52D3-4FED-80B5-CAA6B2F026A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831C3E1-14C6-4FFC-BF9E-7667D1F2A918}"/>
              </a:ext>
            </a:extLst>
          </p:cNvPr>
          <p:cNvSpPr>
            <a:spLocks noGrp="1"/>
          </p:cNvSpPr>
          <p:nvPr>
            <p:ph type="dt" sz="half" idx="10"/>
          </p:nvPr>
        </p:nvSpPr>
        <p:spPr/>
        <p:txBody>
          <a:bodyPr/>
          <a:lstStyle/>
          <a:p>
            <a:fld id="{C9AC3FE3-1037-459F-8D2C-006441E30B17}" type="datetimeFigureOut">
              <a:rPr lang="en-US" smtClean="0"/>
              <a:t>6/2/2020</a:t>
            </a:fld>
            <a:endParaRPr lang="en-US"/>
          </a:p>
        </p:txBody>
      </p:sp>
      <p:sp>
        <p:nvSpPr>
          <p:cNvPr id="8" name="Footer Placeholder 7">
            <a:extLst>
              <a:ext uri="{FF2B5EF4-FFF2-40B4-BE49-F238E27FC236}">
                <a16:creationId xmlns:a16="http://schemas.microsoft.com/office/drawing/2014/main" id="{69CC9EBA-29D2-4296-A22E-ECC627D3F2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DB4E40-5A51-45A0-8BB2-5640E36539B9}"/>
              </a:ext>
            </a:extLst>
          </p:cNvPr>
          <p:cNvSpPr>
            <a:spLocks noGrp="1"/>
          </p:cNvSpPr>
          <p:nvPr>
            <p:ph type="sldNum" sz="quarter" idx="12"/>
          </p:nvPr>
        </p:nvSpPr>
        <p:spPr/>
        <p:txBody>
          <a:bodyPr/>
          <a:lstStyle/>
          <a:p>
            <a:fld id="{55B76489-0B5D-493F-861A-B12A7C056823}" type="slidenum">
              <a:rPr lang="en-US" smtClean="0"/>
              <a:t>‹#›</a:t>
            </a:fld>
            <a:endParaRPr lang="en-US"/>
          </a:p>
        </p:txBody>
      </p:sp>
    </p:spTree>
    <p:extLst>
      <p:ext uri="{BB962C8B-B14F-4D97-AF65-F5344CB8AC3E}">
        <p14:creationId xmlns:p14="http://schemas.microsoft.com/office/powerpoint/2010/main" val="19359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85C08-E274-49DB-9665-C94A8ADD44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C2C0F37-938A-4F4F-9A7D-A8452908DE30}"/>
              </a:ext>
            </a:extLst>
          </p:cNvPr>
          <p:cNvSpPr>
            <a:spLocks noGrp="1"/>
          </p:cNvSpPr>
          <p:nvPr>
            <p:ph type="dt" sz="half" idx="10"/>
          </p:nvPr>
        </p:nvSpPr>
        <p:spPr/>
        <p:txBody>
          <a:bodyPr/>
          <a:lstStyle/>
          <a:p>
            <a:fld id="{C9AC3FE3-1037-459F-8D2C-006441E30B17}" type="datetimeFigureOut">
              <a:rPr lang="en-US" smtClean="0"/>
              <a:t>6/2/2020</a:t>
            </a:fld>
            <a:endParaRPr lang="en-US"/>
          </a:p>
        </p:txBody>
      </p:sp>
      <p:sp>
        <p:nvSpPr>
          <p:cNvPr id="4" name="Footer Placeholder 3">
            <a:extLst>
              <a:ext uri="{FF2B5EF4-FFF2-40B4-BE49-F238E27FC236}">
                <a16:creationId xmlns:a16="http://schemas.microsoft.com/office/drawing/2014/main" id="{E4265328-67B5-4F7F-ABE0-3C70E01670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7D486B-5840-47D9-9167-337903A407A6}"/>
              </a:ext>
            </a:extLst>
          </p:cNvPr>
          <p:cNvSpPr>
            <a:spLocks noGrp="1"/>
          </p:cNvSpPr>
          <p:nvPr>
            <p:ph type="sldNum" sz="quarter" idx="12"/>
          </p:nvPr>
        </p:nvSpPr>
        <p:spPr/>
        <p:txBody>
          <a:bodyPr/>
          <a:lstStyle/>
          <a:p>
            <a:fld id="{55B76489-0B5D-493F-861A-B12A7C056823}" type="slidenum">
              <a:rPr lang="en-US" smtClean="0"/>
              <a:t>‹#›</a:t>
            </a:fld>
            <a:endParaRPr lang="en-US"/>
          </a:p>
        </p:txBody>
      </p:sp>
    </p:spTree>
    <p:extLst>
      <p:ext uri="{BB962C8B-B14F-4D97-AF65-F5344CB8AC3E}">
        <p14:creationId xmlns:p14="http://schemas.microsoft.com/office/powerpoint/2010/main" val="2565278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A78191-CE01-41F7-9390-BD763D7B039A}"/>
              </a:ext>
            </a:extLst>
          </p:cNvPr>
          <p:cNvSpPr>
            <a:spLocks noGrp="1"/>
          </p:cNvSpPr>
          <p:nvPr>
            <p:ph type="dt" sz="half" idx="10"/>
          </p:nvPr>
        </p:nvSpPr>
        <p:spPr/>
        <p:txBody>
          <a:bodyPr/>
          <a:lstStyle/>
          <a:p>
            <a:fld id="{C9AC3FE3-1037-459F-8D2C-006441E30B17}" type="datetimeFigureOut">
              <a:rPr lang="en-US" smtClean="0"/>
              <a:t>6/2/2020</a:t>
            </a:fld>
            <a:endParaRPr lang="en-US"/>
          </a:p>
        </p:txBody>
      </p:sp>
      <p:sp>
        <p:nvSpPr>
          <p:cNvPr id="3" name="Footer Placeholder 2">
            <a:extLst>
              <a:ext uri="{FF2B5EF4-FFF2-40B4-BE49-F238E27FC236}">
                <a16:creationId xmlns:a16="http://schemas.microsoft.com/office/drawing/2014/main" id="{499A7628-371F-486B-91DA-E0693E31EF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D010CB-D170-448D-B203-AD999B3EF846}"/>
              </a:ext>
            </a:extLst>
          </p:cNvPr>
          <p:cNvSpPr>
            <a:spLocks noGrp="1"/>
          </p:cNvSpPr>
          <p:nvPr>
            <p:ph type="sldNum" sz="quarter" idx="12"/>
          </p:nvPr>
        </p:nvSpPr>
        <p:spPr/>
        <p:txBody>
          <a:bodyPr/>
          <a:lstStyle/>
          <a:p>
            <a:fld id="{55B76489-0B5D-493F-861A-B12A7C056823}" type="slidenum">
              <a:rPr lang="en-US" smtClean="0"/>
              <a:t>‹#›</a:t>
            </a:fld>
            <a:endParaRPr lang="en-US"/>
          </a:p>
        </p:txBody>
      </p:sp>
    </p:spTree>
    <p:extLst>
      <p:ext uri="{BB962C8B-B14F-4D97-AF65-F5344CB8AC3E}">
        <p14:creationId xmlns:p14="http://schemas.microsoft.com/office/powerpoint/2010/main" val="698645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C9105-E9FF-451F-AE8D-21219C76B3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E8A810-2DC8-4994-8599-5C65D38D2C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9E5E6B-FFA6-4120-97D2-3DD52D25E5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429A97F-5002-417A-948A-C4E2AF43D27B}"/>
              </a:ext>
            </a:extLst>
          </p:cNvPr>
          <p:cNvSpPr>
            <a:spLocks noGrp="1"/>
          </p:cNvSpPr>
          <p:nvPr>
            <p:ph type="dt" sz="half" idx="10"/>
          </p:nvPr>
        </p:nvSpPr>
        <p:spPr/>
        <p:txBody>
          <a:bodyPr/>
          <a:lstStyle/>
          <a:p>
            <a:fld id="{C9AC3FE3-1037-459F-8D2C-006441E30B17}" type="datetimeFigureOut">
              <a:rPr lang="en-US" smtClean="0"/>
              <a:t>6/2/2020</a:t>
            </a:fld>
            <a:endParaRPr lang="en-US"/>
          </a:p>
        </p:txBody>
      </p:sp>
      <p:sp>
        <p:nvSpPr>
          <p:cNvPr id="6" name="Footer Placeholder 5">
            <a:extLst>
              <a:ext uri="{FF2B5EF4-FFF2-40B4-BE49-F238E27FC236}">
                <a16:creationId xmlns:a16="http://schemas.microsoft.com/office/drawing/2014/main" id="{5626409A-7901-4527-9810-0D5E7CDB4B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4F5AAD-65EE-4F16-A1FA-F4A926C5E14C}"/>
              </a:ext>
            </a:extLst>
          </p:cNvPr>
          <p:cNvSpPr>
            <a:spLocks noGrp="1"/>
          </p:cNvSpPr>
          <p:nvPr>
            <p:ph type="sldNum" sz="quarter" idx="12"/>
          </p:nvPr>
        </p:nvSpPr>
        <p:spPr/>
        <p:txBody>
          <a:bodyPr/>
          <a:lstStyle/>
          <a:p>
            <a:fld id="{55B76489-0B5D-493F-861A-B12A7C056823}" type="slidenum">
              <a:rPr lang="en-US" smtClean="0"/>
              <a:t>‹#›</a:t>
            </a:fld>
            <a:endParaRPr lang="en-US"/>
          </a:p>
        </p:txBody>
      </p:sp>
    </p:spTree>
    <p:extLst>
      <p:ext uri="{BB962C8B-B14F-4D97-AF65-F5344CB8AC3E}">
        <p14:creationId xmlns:p14="http://schemas.microsoft.com/office/powerpoint/2010/main" val="4188095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88D44-61D5-48E6-93BD-09C6A950C5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E6729B-F351-4654-AC1E-EEC267CF08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085FC8D-3985-414D-B5C2-B2C5E8094B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48EE878-942F-4E1B-9B29-90C6F3C9D446}"/>
              </a:ext>
            </a:extLst>
          </p:cNvPr>
          <p:cNvSpPr>
            <a:spLocks noGrp="1"/>
          </p:cNvSpPr>
          <p:nvPr>
            <p:ph type="dt" sz="half" idx="10"/>
          </p:nvPr>
        </p:nvSpPr>
        <p:spPr/>
        <p:txBody>
          <a:bodyPr/>
          <a:lstStyle/>
          <a:p>
            <a:fld id="{C9AC3FE3-1037-459F-8D2C-006441E30B17}" type="datetimeFigureOut">
              <a:rPr lang="en-US" smtClean="0"/>
              <a:t>6/2/2020</a:t>
            </a:fld>
            <a:endParaRPr lang="en-US"/>
          </a:p>
        </p:txBody>
      </p:sp>
      <p:sp>
        <p:nvSpPr>
          <p:cNvPr id="6" name="Footer Placeholder 5">
            <a:extLst>
              <a:ext uri="{FF2B5EF4-FFF2-40B4-BE49-F238E27FC236}">
                <a16:creationId xmlns:a16="http://schemas.microsoft.com/office/drawing/2014/main" id="{B23F90E3-5AE9-4899-BDCD-2278D2D1F4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CFA86F-105A-49F8-AFDE-0B01612E8B31}"/>
              </a:ext>
            </a:extLst>
          </p:cNvPr>
          <p:cNvSpPr>
            <a:spLocks noGrp="1"/>
          </p:cNvSpPr>
          <p:nvPr>
            <p:ph type="sldNum" sz="quarter" idx="12"/>
          </p:nvPr>
        </p:nvSpPr>
        <p:spPr/>
        <p:txBody>
          <a:bodyPr/>
          <a:lstStyle/>
          <a:p>
            <a:fld id="{55B76489-0B5D-493F-861A-B12A7C056823}" type="slidenum">
              <a:rPr lang="en-US" smtClean="0"/>
              <a:t>‹#›</a:t>
            </a:fld>
            <a:endParaRPr lang="en-US"/>
          </a:p>
        </p:txBody>
      </p:sp>
    </p:spTree>
    <p:extLst>
      <p:ext uri="{BB962C8B-B14F-4D97-AF65-F5344CB8AC3E}">
        <p14:creationId xmlns:p14="http://schemas.microsoft.com/office/powerpoint/2010/main" val="3369844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32BCA5-08B7-4DA2-BFA9-5FBBE0624A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B6838A-E5C0-429F-B07A-A7B3F5F67E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E37465-1D64-4574-B18A-407A4F18E3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AC3FE3-1037-459F-8D2C-006441E30B17}" type="datetimeFigureOut">
              <a:rPr lang="en-US" smtClean="0"/>
              <a:t>6/2/2020</a:t>
            </a:fld>
            <a:endParaRPr lang="en-US"/>
          </a:p>
        </p:txBody>
      </p:sp>
      <p:sp>
        <p:nvSpPr>
          <p:cNvPr id="5" name="Footer Placeholder 4">
            <a:extLst>
              <a:ext uri="{FF2B5EF4-FFF2-40B4-BE49-F238E27FC236}">
                <a16:creationId xmlns:a16="http://schemas.microsoft.com/office/drawing/2014/main" id="{5B980DED-0888-443B-9C53-7D48D11EDB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7E94FD-6EB2-4FFE-B84F-3BF54DCD8E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76489-0B5D-493F-861A-B12A7C056823}" type="slidenum">
              <a:rPr lang="en-US" smtClean="0"/>
              <a:t>‹#›</a:t>
            </a:fld>
            <a:endParaRPr lang="en-US"/>
          </a:p>
        </p:txBody>
      </p:sp>
    </p:spTree>
    <p:extLst>
      <p:ext uri="{BB962C8B-B14F-4D97-AF65-F5344CB8AC3E}">
        <p14:creationId xmlns:p14="http://schemas.microsoft.com/office/powerpoint/2010/main" val="900235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B296D3-0B25-42D8-AA7B-7C9F38CE5D4F}"/>
              </a:ext>
            </a:extLst>
          </p:cNvPr>
          <p:cNvPicPr>
            <a:picLocks noChangeAspect="1"/>
          </p:cNvPicPr>
          <p:nvPr/>
        </p:nvPicPr>
        <p:blipFill>
          <a:blip r:embed="rId3"/>
          <a:stretch>
            <a:fillRect/>
          </a:stretch>
        </p:blipFill>
        <p:spPr>
          <a:xfrm>
            <a:off x="0" y="0"/>
            <a:ext cx="12192000" cy="6858000"/>
          </a:xfrm>
          <a:prstGeom prst="rect">
            <a:avLst/>
          </a:prstGeom>
        </p:spPr>
      </p:pic>
      <p:pic>
        <p:nvPicPr>
          <p:cNvPr id="7" name="Picture 6">
            <a:extLst>
              <a:ext uri="{FF2B5EF4-FFF2-40B4-BE49-F238E27FC236}">
                <a16:creationId xmlns:a16="http://schemas.microsoft.com/office/drawing/2014/main" id="{119B0BA5-E7C4-4F72-8F2F-428863193BC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64487" y="4201886"/>
            <a:ext cx="2177142" cy="2539998"/>
          </a:xfrm>
          <a:prstGeom prst="rect">
            <a:avLst/>
          </a:prstGeom>
        </p:spPr>
      </p:pic>
      <p:sp>
        <p:nvSpPr>
          <p:cNvPr id="8" name="TextBox 7">
            <a:extLst>
              <a:ext uri="{FF2B5EF4-FFF2-40B4-BE49-F238E27FC236}">
                <a16:creationId xmlns:a16="http://schemas.microsoft.com/office/drawing/2014/main" id="{1B33C902-7B31-4869-9E9E-352E27096141}"/>
              </a:ext>
            </a:extLst>
          </p:cNvPr>
          <p:cNvSpPr txBox="1"/>
          <p:nvPr/>
        </p:nvSpPr>
        <p:spPr>
          <a:xfrm>
            <a:off x="3591497" y="1069892"/>
            <a:ext cx="7513122" cy="2062103"/>
          </a:xfrm>
          <a:prstGeom prst="rect">
            <a:avLst/>
          </a:prstGeom>
          <a:noFill/>
        </p:spPr>
        <p:txBody>
          <a:bodyPr wrap="square" rtlCol="0">
            <a:spAutoFit/>
          </a:bodyPr>
          <a:lstStyle/>
          <a:p>
            <a:r>
              <a:rPr lang="en-US" sz="3200" b="1" dirty="0">
                <a:latin typeface="DIN 2014" panose="020B0504020202020204" pitchFamily="34" charset="0"/>
                <a:ea typeface="DIN 2014" panose="020B0504020202020204" pitchFamily="34" charset="0"/>
                <a:cs typeface="Arial" panose="020B0604020202020204" pitchFamily="34" charset="0"/>
              </a:rPr>
              <a:t>SREB Regional Steering Committee</a:t>
            </a:r>
          </a:p>
          <a:p>
            <a:r>
              <a:rPr lang="en-US" sz="3200" b="1" dirty="0">
                <a:latin typeface="DIN 2014" panose="020B0504020202020204" pitchFamily="34" charset="0"/>
                <a:ea typeface="DIN 2014" panose="020B0504020202020204" pitchFamily="34" charset="0"/>
                <a:cs typeface="Arial" panose="020B0604020202020204" pitchFamily="34" charset="0"/>
              </a:rPr>
              <a:t>SARA Meeting </a:t>
            </a:r>
          </a:p>
          <a:p>
            <a:endParaRPr lang="en-US" sz="3200" dirty="0">
              <a:latin typeface="DIN 2014" panose="020B0504020202020204" pitchFamily="34" charset="0"/>
              <a:ea typeface="DIN 2014" panose="020B0504020202020204" pitchFamily="34" charset="0"/>
              <a:cs typeface="Arial" panose="020B0604020202020204" pitchFamily="34" charset="0"/>
            </a:endParaRPr>
          </a:p>
          <a:p>
            <a:r>
              <a:rPr lang="en-US" sz="3200" dirty="0">
                <a:latin typeface="DIN 2014" panose="020B0504020202020204" pitchFamily="34" charset="0"/>
                <a:ea typeface="DIN 2014" panose="020B0504020202020204" pitchFamily="34" charset="0"/>
                <a:cs typeface="Arial" panose="020B0604020202020204" pitchFamily="34" charset="0"/>
              </a:rPr>
              <a:t>June 3, 2020</a:t>
            </a:r>
          </a:p>
        </p:txBody>
      </p:sp>
    </p:spTree>
    <p:extLst>
      <p:ext uri="{BB962C8B-B14F-4D97-AF65-F5344CB8AC3E}">
        <p14:creationId xmlns:p14="http://schemas.microsoft.com/office/powerpoint/2010/main" val="1061995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E2F70FE-E3B7-41B9-BDFD-B0B2B6ED2C83}"/>
              </a:ext>
            </a:extLst>
          </p:cNvPr>
          <p:cNvSpPr txBox="1"/>
          <p:nvPr/>
        </p:nvSpPr>
        <p:spPr>
          <a:xfrm>
            <a:off x="752302" y="831273"/>
            <a:ext cx="10669385" cy="584775"/>
          </a:xfrm>
          <a:prstGeom prst="rect">
            <a:avLst/>
          </a:prstGeom>
          <a:noFill/>
        </p:spPr>
        <p:txBody>
          <a:bodyPr wrap="square" rtlCol="0">
            <a:spAutoFit/>
          </a:bodyPr>
          <a:lstStyle/>
          <a:p>
            <a:r>
              <a:rPr lang="en-US" sz="3200" b="1" dirty="0">
                <a:latin typeface="DIN 2014" panose="020B0504020202020204" pitchFamily="34" charset="0"/>
                <a:ea typeface="DIN 2014" panose="020B0504020202020204" pitchFamily="34" charset="0"/>
                <a:cs typeface="Arial" panose="020B0604020202020204" pitchFamily="34" charset="0"/>
              </a:rPr>
              <a:t>Upcoming Trainings &amp; Webinars</a:t>
            </a:r>
          </a:p>
        </p:txBody>
      </p:sp>
      <p:sp>
        <p:nvSpPr>
          <p:cNvPr id="4" name="TextBox 3">
            <a:extLst>
              <a:ext uri="{FF2B5EF4-FFF2-40B4-BE49-F238E27FC236}">
                <a16:creationId xmlns:a16="http://schemas.microsoft.com/office/drawing/2014/main" id="{D9F9367D-473A-4A0D-BB55-9E851719AB3D}"/>
              </a:ext>
            </a:extLst>
          </p:cNvPr>
          <p:cNvSpPr txBox="1"/>
          <p:nvPr/>
        </p:nvSpPr>
        <p:spPr>
          <a:xfrm>
            <a:off x="698270" y="1720735"/>
            <a:ext cx="9414164" cy="4031873"/>
          </a:xfrm>
          <a:prstGeom prst="rect">
            <a:avLst/>
          </a:prstGeom>
          <a:noFill/>
        </p:spPr>
        <p:txBody>
          <a:bodyPr wrap="square" rtlCol="0">
            <a:spAutoFit/>
          </a:bodyPr>
          <a:lstStyle/>
          <a:p>
            <a:r>
              <a:rPr lang="en-US" sz="2800" b="1" dirty="0">
                <a:latin typeface="DIN 2014" panose="020B0504020202020204" pitchFamily="34" charset="0"/>
                <a:ea typeface="DIN 2014" panose="020B0504020202020204" pitchFamily="34" charset="0"/>
                <a:cs typeface="Arial" panose="020B0604020202020204" pitchFamily="34" charset="0"/>
              </a:rPr>
              <a:t>Webinars:</a:t>
            </a:r>
          </a:p>
          <a:p>
            <a:pPr marL="914400" lvl="1" indent="-457200">
              <a:buFont typeface="Arial" panose="020B0604020202020204" pitchFamily="34" charset="0"/>
              <a:buChar char="•"/>
            </a:pPr>
            <a:r>
              <a:rPr lang="en-US" sz="2400" dirty="0">
                <a:latin typeface="DIN 2014" panose="020B0504020202020204" pitchFamily="34" charset="0"/>
                <a:ea typeface="DIN 2014" panose="020B0504020202020204" pitchFamily="34" charset="0"/>
                <a:cs typeface="Arial" panose="020B0604020202020204" pitchFamily="34" charset="0"/>
              </a:rPr>
              <a:t>Board Meeting Summary (May 28)</a:t>
            </a:r>
          </a:p>
          <a:p>
            <a:pPr marL="914400" lvl="1" indent="-457200">
              <a:buFont typeface="Arial" panose="020B0604020202020204" pitchFamily="34" charset="0"/>
              <a:buChar char="•"/>
            </a:pPr>
            <a:r>
              <a:rPr lang="en-US" sz="2400" dirty="0">
                <a:latin typeface="DIN 2014" panose="020B0504020202020204" pitchFamily="34" charset="0"/>
                <a:ea typeface="DIN 2014" panose="020B0504020202020204" pitchFamily="34" charset="0"/>
                <a:cs typeface="Arial" panose="020B0604020202020204" pitchFamily="34" charset="0"/>
              </a:rPr>
              <a:t>Federal Regulations &amp; Disclosures (June 11)</a:t>
            </a:r>
          </a:p>
          <a:p>
            <a:pPr marL="914400" lvl="1" indent="-457200">
              <a:buFont typeface="Arial" panose="020B0604020202020204" pitchFamily="34" charset="0"/>
              <a:buChar char="•"/>
            </a:pPr>
            <a:r>
              <a:rPr lang="en-US" sz="2400" dirty="0">
                <a:latin typeface="DIN 2014" panose="020B0504020202020204" pitchFamily="34" charset="0"/>
                <a:ea typeface="DIN 2014" panose="020B0504020202020204" pitchFamily="34" charset="0"/>
                <a:cs typeface="Arial" panose="020B0604020202020204" pitchFamily="34" charset="0"/>
              </a:rPr>
              <a:t>Heightened Cash Monitoring (June 30)</a:t>
            </a:r>
          </a:p>
          <a:p>
            <a:endParaRPr lang="en-US" sz="2800" dirty="0">
              <a:latin typeface="DIN 2014" panose="020B0504020202020204" pitchFamily="34" charset="0"/>
              <a:ea typeface="DIN 2014" panose="020B0504020202020204" pitchFamily="34" charset="0"/>
              <a:cs typeface="Arial" panose="020B0604020202020204" pitchFamily="34" charset="0"/>
            </a:endParaRPr>
          </a:p>
          <a:p>
            <a:r>
              <a:rPr lang="en-US" sz="2800" b="1" dirty="0">
                <a:latin typeface="DIN 2014" panose="020B0504020202020204" pitchFamily="34" charset="0"/>
                <a:ea typeface="DIN 2014" panose="020B0504020202020204" pitchFamily="34" charset="0"/>
                <a:cs typeface="Arial" panose="020B0604020202020204" pitchFamily="34" charset="0"/>
              </a:rPr>
              <a:t>Trainings:</a:t>
            </a:r>
          </a:p>
          <a:p>
            <a:pPr marL="914400" lvl="1" indent="-457200">
              <a:buFont typeface="Arial" panose="020B0604020202020204" pitchFamily="34" charset="0"/>
              <a:buChar char="•"/>
            </a:pPr>
            <a:r>
              <a:rPr lang="en-US" sz="2400" dirty="0">
                <a:latin typeface="DIN 2014" panose="020B0504020202020204" pitchFamily="34" charset="0"/>
                <a:ea typeface="DIN 2014" panose="020B0504020202020204" pitchFamily="34" charset="0"/>
                <a:cs typeface="Arial" panose="020B0604020202020204" pitchFamily="34" charset="0"/>
              </a:rPr>
              <a:t>SPE Institute</a:t>
            </a:r>
          </a:p>
          <a:p>
            <a:pPr marL="914400" lvl="1" indent="-457200">
              <a:buFont typeface="Arial" panose="020B0604020202020204" pitchFamily="34" charset="0"/>
              <a:buChar char="•"/>
            </a:pPr>
            <a:r>
              <a:rPr lang="en-US" sz="2400" dirty="0">
                <a:latin typeface="DIN 2014" panose="020B0504020202020204" pitchFamily="34" charset="0"/>
                <a:ea typeface="DIN 2014" panose="020B0504020202020204" pitchFamily="34" charset="0"/>
                <a:cs typeface="Arial" panose="020B0604020202020204" pitchFamily="34" charset="0"/>
              </a:rPr>
              <a:t>SARA 101 for States</a:t>
            </a:r>
          </a:p>
          <a:p>
            <a:pPr marL="914400" lvl="1" indent="-457200">
              <a:buFont typeface="Arial" panose="020B0604020202020204" pitchFamily="34" charset="0"/>
              <a:buChar char="•"/>
            </a:pPr>
            <a:r>
              <a:rPr lang="en-US" sz="2400" dirty="0">
                <a:latin typeface="DIN 2014" panose="020B0504020202020204" pitchFamily="34" charset="0"/>
                <a:ea typeface="DIN 2014" panose="020B0504020202020204" pitchFamily="34" charset="0"/>
                <a:cs typeface="Arial" panose="020B0604020202020204" pitchFamily="34" charset="0"/>
              </a:rPr>
              <a:t>Institutional Training</a:t>
            </a:r>
          </a:p>
          <a:p>
            <a:endParaRPr lang="en-US" sz="28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8EBB107F-8312-4018-A6A9-954C556EEC9C}"/>
              </a:ext>
            </a:extLst>
          </p:cNvPr>
          <p:cNvPicPr>
            <a:picLocks noChangeAspect="1"/>
          </p:cNvPicPr>
          <p:nvPr/>
        </p:nvPicPr>
        <p:blipFill>
          <a:blip r:embed="rId3"/>
          <a:stretch>
            <a:fillRect/>
          </a:stretch>
        </p:blipFill>
        <p:spPr>
          <a:xfrm>
            <a:off x="10519756" y="5220392"/>
            <a:ext cx="1398572" cy="1728325"/>
          </a:xfrm>
          <a:prstGeom prst="rect">
            <a:avLst/>
          </a:prstGeom>
        </p:spPr>
      </p:pic>
    </p:spTree>
    <p:extLst>
      <p:ext uri="{BB962C8B-B14F-4D97-AF65-F5344CB8AC3E}">
        <p14:creationId xmlns:p14="http://schemas.microsoft.com/office/powerpoint/2010/main" val="1285039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E2F70FE-E3B7-41B9-BDFD-B0B2B6ED2C83}"/>
              </a:ext>
            </a:extLst>
          </p:cNvPr>
          <p:cNvSpPr txBox="1"/>
          <p:nvPr/>
        </p:nvSpPr>
        <p:spPr>
          <a:xfrm>
            <a:off x="752302" y="831273"/>
            <a:ext cx="10669385" cy="584775"/>
          </a:xfrm>
          <a:prstGeom prst="rect">
            <a:avLst/>
          </a:prstGeom>
          <a:noFill/>
        </p:spPr>
        <p:txBody>
          <a:bodyPr wrap="square" rtlCol="0">
            <a:spAutoFit/>
          </a:bodyPr>
          <a:lstStyle/>
          <a:p>
            <a:r>
              <a:rPr lang="en-US" sz="3200" b="1" dirty="0">
                <a:latin typeface="DIN 2014" panose="020B0504020202020204" pitchFamily="34" charset="0"/>
                <a:ea typeface="DIN 2014" panose="020B0504020202020204" pitchFamily="34" charset="0"/>
                <a:cs typeface="Arial" panose="020B0604020202020204" pitchFamily="34" charset="0"/>
              </a:rPr>
              <a:t>Questions &amp; Discussion</a:t>
            </a:r>
          </a:p>
        </p:txBody>
      </p:sp>
      <p:sp>
        <p:nvSpPr>
          <p:cNvPr id="4" name="TextBox 3">
            <a:extLst>
              <a:ext uri="{FF2B5EF4-FFF2-40B4-BE49-F238E27FC236}">
                <a16:creationId xmlns:a16="http://schemas.microsoft.com/office/drawing/2014/main" id="{D9F9367D-473A-4A0D-BB55-9E851719AB3D}"/>
              </a:ext>
            </a:extLst>
          </p:cNvPr>
          <p:cNvSpPr txBox="1"/>
          <p:nvPr/>
        </p:nvSpPr>
        <p:spPr>
          <a:xfrm>
            <a:off x="698270" y="1720735"/>
            <a:ext cx="9414164" cy="1815882"/>
          </a:xfrm>
          <a:prstGeom prst="rect">
            <a:avLst/>
          </a:prstGeom>
          <a:noFill/>
        </p:spPr>
        <p:txBody>
          <a:bodyPr wrap="square" rtlCol="0">
            <a:spAutoFit/>
          </a:bodyPr>
          <a:lstStyle/>
          <a:p>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8EBB107F-8312-4018-A6A9-954C556EEC9C}"/>
              </a:ext>
            </a:extLst>
          </p:cNvPr>
          <p:cNvPicPr>
            <a:picLocks noChangeAspect="1"/>
          </p:cNvPicPr>
          <p:nvPr/>
        </p:nvPicPr>
        <p:blipFill>
          <a:blip r:embed="rId3"/>
          <a:stretch>
            <a:fillRect/>
          </a:stretch>
        </p:blipFill>
        <p:spPr>
          <a:xfrm>
            <a:off x="10519756" y="5220392"/>
            <a:ext cx="1398572" cy="1728325"/>
          </a:xfrm>
          <a:prstGeom prst="rect">
            <a:avLst/>
          </a:prstGeom>
        </p:spPr>
      </p:pic>
      <p:pic>
        <p:nvPicPr>
          <p:cNvPr id="2" name="Picture 1">
            <a:extLst>
              <a:ext uri="{FF2B5EF4-FFF2-40B4-BE49-F238E27FC236}">
                <a16:creationId xmlns:a16="http://schemas.microsoft.com/office/drawing/2014/main" id="{8B816B19-36CB-4A1F-8D89-A6F4E237B736}"/>
              </a:ext>
            </a:extLst>
          </p:cNvPr>
          <p:cNvPicPr>
            <a:picLocks noChangeAspect="1"/>
          </p:cNvPicPr>
          <p:nvPr/>
        </p:nvPicPr>
        <p:blipFill>
          <a:blip r:embed="rId4"/>
          <a:stretch>
            <a:fillRect/>
          </a:stretch>
        </p:blipFill>
        <p:spPr>
          <a:xfrm>
            <a:off x="3175461" y="2071973"/>
            <a:ext cx="5381572" cy="3148419"/>
          </a:xfrm>
          <a:prstGeom prst="rect">
            <a:avLst/>
          </a:prstGeom>
        </p:spPr>
      </p:pic>
    </p:spTree>
    <p:extLst>
      <p:ext uri="{BB962C8B-B14F-4D97-AF65-F5344CB8AC3E}">
        <p14:creationId xmlns:p14="http://schemas.microsoft.com/office/powerpoint/2010/main" val="1614585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EFD753D-6A49-46DD-9E82-AA6E2C62B4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138A5824-1F4A-4EE7-BC13-5BB48FC080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044" y="321732"/>
            <a:ext cx="4568741" cy="6192603"/>
          </a:xfrm>
          <a:prstGeom prst="rect">
            <a:avLst/>
          </a:prstGeom>
          <a:solidFill>
            <a:srgbClr val="3336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AE2F70FE-E3B7-41B9-BDFD-B0B2B6ED2C83}"/>
              </a:ext>
            </a:extLst>
          </p:cNvPr>
          <p:cNvSpPr txBox="1"/>
          <p:nvPr/>
        </p:nvSpPr>
        <p:spPr>
          <a:xfrm>
            <a:off x="798257" y="637523"/>
            <a:ext cx="3608896" cy="1049961"/>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3600" b="1" kern="1200" dirty="0">
                <a:solidFill>
                  <a:srgbClr val="FFFFFF"/>
                </a:solidFill>
                <a:latin typeface="Arial" panose="020B0604020202020204" pitchFamily="34" charset="0"/>
                <a:ea typeface="+mj-ea"/>
                <a:cs typeface="Arial" panose="020B0604020202020204" pitchFamily="34" charset="0"/>
              </a:rPr>
              <a:t>Presenters</a:t>
            </a:r>
          </a:p>
        </p:txBody>
      </p:sp>
      <p:pic>
        <p:nvPicPr>
          <p:cNvPr id="2" name="Picture 1">
            <a:extLst>
              <a:ext uri="{FF2B5EF4-FFF2-40B4-BE49-F238E27FC236}">
                <a16:creationId xmlns:a16="http://schemas.microsoft.com/office/drawing/2014/main" id="{1B06C9AE-91C0-4149-950A-FECC98B610E1}"/>
              </a:ext>
            </a:extLst>
          </p:cNvPr>
          <p:cNvPicPr>
            <a:picLocks noChangeAspect="1"/>
          </p:cNvPicPr>
          <p:nvPr/>
        </p:nvPicPr>
        <p:blipFill rotWithShape="1">
          <a:blip r:embed="rId2"/>
          <a:srcRect r="5" b="30339"/>
          <a:stretch/>
        </p:blipFill>
        <p:spPr>
          <a:xfrm>
            <a:off x="9217282" y="992606"/>
            <a:ext cx="2176461" cy="2321685"/>
          </a:xfrm>
          <a:prstGeom prst="rect">
            <a:avLst/>
          </a:prstGeom>
        </p:spPr>
      </p:pic>
      <p:sp>
        <p:nvSpPr>
          <p:cNvPr id="4" name="TextBox 3">
            <a:extLst>
              <a:ext uri="{FF2B5EF4-FFF2-40B4-BE49-F238E27FC236}">
                <a16:creationId xmlns:a16="http://schemas.microsoft.com/office/drawing/2014/main" id="{D9F9367D-473A-4A0D-BB55-9E851719AB3D}"/>
              </a:ext>
            </a:extLst>
          </p:cNvPr>
          <p:cNvSpPr txBox="1"/>
          <p:nvPr/>
        </p:nvSpPr>
        <p:spPr>
          <a:xfrm>
            <a:off x="798256" y="1795549"/>
            <a:ext cx="3607930" cy="4355869"/>
          </a:xfrm>
          <a:prstGeom prst="rect">
            <a:avLst/>
          </a:prstGeom>
        </p:spPr>
        <p:txBody>
          <a:bodyPr vert="horz" lIns="91440" tIns="45720" rIns="91440" bIns="45720" rtlCol="0" anchor="t">
            <a:normAutofit lnSpcReduction="10000"/>
          </a:bodyPr>
          <a:lstStyle/>
          <a:p>
            <a:pPr>
              <a:lnSpc>
                <a:spcPct val="90000"/>
              </a:lnSpc>
              <a:spcAft>
                <a:spcPts val="600"/>
              </a:spcAft>
            </a:pPr>
            <a:r>
              <a:rPr lang="en-US" sz="1400" b="1" dirty="0">
                <a:solidFill>
                  <a:srgbClr val="FFFFFF"/>
                </a:solidFill>
                <a:latin typeface="Arial" panose="020B0604020202020204" pitchFamily="34" charset="0"/>
                <a:cs typeface="Arial" panose="020B0604020202020204" pitchFamily="34" charset="0"/>
              </a:rPr>
              <a:t>Lori Williams, Ph.D.</a:t>
            </a:r>
          </a:p>
          <a:p>
            <a:pPr>
              <a:lnSpc>
                <a:spcPct val="90000"/>
              </a:lnSpc>
              <a:spcAft>
                <a:spcPts val="600"/>
              </a:spcAft>
            </a:pPr>
            <a:r>
              <a:rPr lang="en-US" sz="1400" dirty="0">
                <a:solidFill>
                  <a:srgbClr val="FFFFFF"/>
                </a:solidFill>
                <a:latin typeface="Arial" panose="020B0604020202020204" pitchFamily="34" charset="0"/>
                <a:cs typeface="Arial" panose="020B0604020202020204" pitchFamily="34" charset="0"/>
              </a:rPr>
              <a:t>President &amp; CEO </a:t>
            </a:r>
          </a:p>
          <a:p>
            <a:pPr>
              <a:lnSpc>
                <a:spcPct val="90000"/>
              </a:lnSpc>
              <a:spcAft>
                <a:spcPts val="600"/>
              </a:spcAft>
            </a:pPr>
            <a:r>
              <a:rPr lang="en-US" sz="1400" dirty="0">
                <a:solidFill>
                  <a:srgbClr val="FFFFFF"/>
                </a:solidFill>
                <a:latin typeface="Arial" panose="020B0604020202020204" pitchFamily="34" charset="0"/>
                <a:cs typeface="Arial" panose="020B0604020202020204" pitchFamily="34" charset="0"/>
              </a:rPr>
              <a:t>lwilliams@nc-sara.org</a:t>
            </a:r>
          </a:p>
          <a:p>
            <a:pPr indent="-228600">
              <a:lnSpc>
                <a:spcPct val="90000"/>
              </a:lnSpc>
              <a:spcAft>
                <a:spcPts val="600"/>
              </a:spcAft>
              <a:buFont typeface="Arial" panose="020B0604020202020204" pitchFamily="34" charset="0"/>
              <a:buChar char="•"/>
            </a:pPr>
            <a:endParaRPr lang="en-US" sz="1400" b="1" dirty="0">
              <a:solidFill>
                <a:srgbClr val="FFFFFF"/>
              </a:solidFill>
              <a:latin typeface="Arial" panose="020B0604020202020204" pitchFamily="34" charset="0"/>
              <a:cs typeface="Arial" panose="020B0604020202020204" pitchFamily="34" charset="0"/>
            </a:endParaRPr>
          </a:p>
          <a:p>
            <a:pPr>
              <a:lnSpc>
                <a:spcPct val="90000"/>
              </a:lnSpc>
              <a:spcAft>
                <a:spcPts val="600"/>
              </a:spcAft>
            </a:pPr>
            <a:r>
              <a:rPr lang="en-US" sz="1400" b="1" dirty="0">
                <a:solidFill>
                  <a:srgbClr val="FFFFFF"/>
                </a:solidFill>
                <a:latin typeface="Arial" panose="020B0604020202020204" pitchFamily="34" charset="0"/>
                <a:cs typeface="Arial" panose="020B0604020202020204" pitchFamily="34" charset="0"/>
              </a:rPr>
              <a:t>Mary Agnes Larson, M.Ed.</a:t>
            </a:r>
          </a:p>
          <a:p>
            <a:pPr>
              <a:lnSpc>
                <a:spcPct val="90000"/>
              </a:lnSpc>
              <a:spcAft>
                <a:spcPts val="600"/>
              </a:spcAft>
            </a:pPr>
            <a:r>
              <a:rPr lang="en-US" sz="1400" dirty="0">
                <a:solidFill>
                  <a:srgbClr val="FFFFFF"/>
                </a:solidFill>
                <a:latin typeface="Arial" panose="020B0604020202020204" pitchFamily="34" charset="0"/>
                <a:cs typeface="Arial" panose="020B0604020202020204" pitchFamily="34" charset="0"/>
              </a:rPr>
              <a:t>Director for Student and Institution Support</a:t>
            </a:r>
          </a:p>
          <a:p>
            <a:pPr>
              <a:lnSpc>
                <a:spcPct val="90000"/>
              </a:lnSpc>
              <a:spcAft>
                <a:spcPts val="600"/>
              </a:spcAft>
            </a:pPr>
            <a:r>
              <a:rPr lang="en-US" sz="1400" dirty="0">
                <a:solidFill>
                  <a:srgbClr val="FFFFFF"/>
                </a:solidFill>
                <a:latin typeface="Arial" panose="020B0604020202020204" pitchFamily="34" charset="0"/>
                <a:cs typeface="Arial" panose="020B0604020202020204" pitchFamily="34" charset="0"/>
              </a:rPr>
              <a:t>mlarson@nc-sara.org</a:t>
            </a:r>
          </a:p>
          <a:p>
            <a:pPr indent="-228600">
              <a:lnSpc>
                <a:spcPct val="90000"/>
              </a:lnSpc>
              <a:spcAft>
                <a:spcPts val="600"/>
              </a:spcAft>
              <a:buFont typeface="Arial" panose="020B0604020202020204" pitchFamily="34" charset="0"/>
              <a:buChar char="•"/>
            </a:pPr>
            <a:endParaRPr lang="en-US" sz="1400" b="1" dirty="0">
              <a:solidFill>
                <a:srgbClr val="FFFFFF"/>
              </a:solidFill>
              <a:latin typeface="Arial" panose="020B0604020202020204" pitchFamily="34" charset="0"/>
              <a:cs typeface="Arial" panose="020B0604020202020204" pitchFamily="34" charset="0"/>
            </a:endParaRPr>
          </a:p>
          <a:p>
            <a:pPr>
              <a:lnSpc>
                <a:spcPct val="90000"/>
              </a:lnSpc>
              <a:spcAft>
                <a:spcPts val="600"/>
              </a:spcAft>
            </a:pPr>
            <a:r>
              <a:rPr lang="en-US" sz="1400" b="1" dirty="0">
                <a:solidFill>
                  <a:srgbClr val="FFFFFF"/>
                </a:solidFill>
                <a:latin typeface="Arial" panose="020B0604020202020204" pitchFamily="34" charset="0"/>
                <a:cs typeface="Arial" panose="020B0604020202020204" pitchFamily="34" charset="0"/>
              </a:rPr>
              <a:t>Jeannie Yockey-Fine, J.D.</a:t>
            </a:r>
          </a:p>
          <a:p>
            <a:pPr>
              <a:lnSpc>
                <a:spcPct val="90000"/>
              </a:lnSpc>
              <a:spcAft>
                <a:spcPts val="600"/>
              </a:spcAft>
            </a:pPr>
            <a:r>
              <a:rPr lang="en-US" sz="1400" dirty="0">
                <a:solidFill>
                  <a:srgbClr val="FFFFFF"/>
                </a:solidFill>
                <a:latin typeface="Arial" panose="020B0604020202020204" pitchFamily="34" charset="0"/>
                <a:cs typeface="Arial" panose="020B0604020202020204" pitchFamily="34" charset="0"/>
              </a:rPr>
              <a:t>Director for Regulatory Relations and Policy Support</a:t>
            </a:r>
          </a:p>
          <a:p>
            <a:pPr>
              <a:lnSpc>
                <a:spcPct val="90000"/>
              </a:lnSpc>
              <a:spcAft>
                <a:spcPts val="600"/>
              </a:spcAft>
            </a:pPr>
            <a:r>
              <a:rPr lang="en-US" sz="1400" dirty="0">
                <a:solidFill>
                  <a:srgbClr val="FFFFFF"/>
                </a:solidFill>
                <a:latin typeface="Arial" panose="020B0604020202020204" pitchFamily="34" charset="0"/>
                <a:cs typeface="Arial" panose="020B0604020202020204" pitchFamily="34" charset="0"/>
              </a:rPr>
              <a:t>jyockey-fine@nc-sara.org</a:t>
            </a:r>
          </a:p>
          <a:p>
            <a:pPr indent="-228600">
              <a:lnSpc>
                <a:spcPct val="90000"/>
              </a:lnSpc>
              <a:spcAft>
                <a:spcPts val="600"/>
              </a:spcAft>
              <a:buFont typeface="Arial" panose="020B0604020202020204" pitchFamily="34" charset="0"/>
              <a:buChar char="•"/>
            </a:pPr>
            <a:endParaRPr lang="en-US" sz="1400" b="1" dirty="0">
              <a:solidFill>
                <a:srgbClr val="FFFFFF"/>
              </a:solidFill>
              <a:latin typeface="Arial" panose="020B0604020202020204" pitchFamily="34" charset="0"/>
              <a:cs typeface="Arial" panose="020B0604020202020204" pitchFamily="34" charset="0"/>
            </a:endParaRPr>
          </a:p>
          <a:p>
            <a:pPr>
              <a:lnSpc>
                <a:spcPct val="90000"/>
              </a:lnSpc>
              <a:spcAft>
                <a:spcPts val="600"/>
              </a:spcAft>
            </a:pPr>
            <a:r>
              <a:rPr lang="en-US" sz="1400" b="1" dirty="0">
                <a:solidFill>
                  <a:srgbClr val="FFFFFF"/>
                </a:solidFill>
                <a:latin typeface="Arial" panose="020B0604020202020204" pitchFamily="34" charset="0"/>
                <a:cs typeface="Arial" panose="020B0604020202020204" pitchFamily="34" charset="0"/>
              </a:rPr>
              <a:t>Marianne Boeke, Ph.D.</a:t>
            </a:r>
          </a:p>
          <a:p>
            <a:pPr>
              <a:lnSpc>
                <a:spcPct val="90000"/>
              </a:lnSpc>
              <a:spcAft>
                <a:spcPts val="600"/>
              </a:spcAft>
            </a:pPr>
            <a:r>
              <a:rPr lang="en-US" sz="1400" dirty="0">
                <a:solidFill>
                  <a:srgbClr val="FFFFFF"/>
                </a:solidFill>
                <a:latin typeface="Arial" panose="020B0604020202020204" pitchFamily="34" charset="0"/>
                <a:cs typeface="Arial" panose="020B0604020202020204" pitchFamily="34" charset="0"/>
              </a:rPr>
              <a:t>Director for Policy Research and State Support</a:t>
            </a:r>
          </a:p>
          <a:p>
            <a:pPr>
              <a:lnSpc>
                <a:spcPct val="90000"/>
              </a:lnSpc>
              <a:spcAft>
                <a:spcPts val="600"/>
              </a:spcAft>
            </a:pPr>
            <a:r>
              <a:rPr lang="en-US" sz="1400" dirty="0">
                <a:solidFill>
                  <a:srgbClr val="FFFFFF"/>
                </a:solidFill>
                <a:latin typeface="Arial" panose="020B0604020202020204" pitchFamily="34" charset="0"/>
                <a:cs typeface="Arial" panose="020B0604020202020204" pitchFamily="34" charset="0"/>
              </a:rPr>
              <a:t>mboeke@nc-sara.org</a:t>
            </a:r>
          </a:p>
          <a:p>
            <a:pPr marL="457200" indent="-228600">
              <a:lnSpc>
                <a:spcPct val="90000"/>
              </a:lnSpc>
              <a:spcAft>
                <a:spcPts val="600"/>
              </a:spcAft>
              <a:buFont typeface="Arial" panose="020B0604020202020204" pitchFamily="34" charset="0"/>
              <a:buChar char="•"/>
            </a:pPr>
            <a:endParaRPr lang="en-US" sz="1100" dirty="0">
              <a:solidFill>
                <a:srgbClr val="FFFFFF"/>
              </a:solidFill>
            </a:endParaRPr>
          </a:p>
          <a:p>
            <a:pPr indent="-228600">
              <a:lnSpc>
                <a:spcPct val="90000"/>
              </a:lnSpc>
              <a:spcAft>
                <a:spcPts val="600"/>
              </a:spcAft>
              <a:buFont typeface="Arial" panose="020B0604020202020204" pitchFamily="34" charset="0"/>
              <a:buChar char="•"/>
            </a:pPr>
            <a:endParaRPr lang="en-US" sz="1100" dirty="0">
              <a:solidFill>
                <a:srgbClr val="FFFFFF"/>
              </a:solidFill>
            </a:endParaRPr>
          </a:p>
          <a:p>
            <a:pPr marL="457200" indent="-228600">
              <a:lnSpc>
                <a:spcPct val="90000"/>
              </a:lnSpc>
              <a:spcAft>
                <a:spcPts val="600"/>
              </a:spcAft>
              <a:buFont typeface="Arial" panose="020B0604020202020204" pitchFamily="34" charset="0"/>
              <a:buChar char="•"/>
            </a:pPr>
            <a:endParaRPr lang="en-US" sz="1100" dirty="0">
              <a:solidFill>
                <a:srgbClr val="FFFFFF"/>
              </a:solidFill>
            </a:endParaRPr>
          </a:p>
        </p:txBody>
      </p:sp>
      <p:pic>
        <p:nvPicPr>
          <p:cNvPr id="6" name="Picture 5">
            <a:extLst>
              <a:ext uri="{FF2B5EF4-FFF2-40B4-BE49-F238E27FC236}">
                <a16:creationId xmlns:a16="http://schemas.microsoft.com/office/drawing/2014/main" id="{7B93A3EA-BB48-4B9B-9EFF-5FFA6A16D4B0}"/>
              </a:ext>
            </a:extLst>
          </p:cNvPr>
          <p:cNvPicPr>
            <a:picLocks noChangeAspect="1"/>
          </p:cNvPicPr>
          <p:nvPr/>
        </p:nvPicPr>
        <p:blipFill rotWithShape="1">
          <a:blip r:embed="rId3"/>
          <a:srcRect t="2071" r="1" b="45447"/>
          <a:stretch/>
        </p:blipFill>
        <p:spPr>
          <a:xfrm>
            <a:off x="5079747" y="4924792"/>
            <a:ext cx="2333277" cy="1589543"/>
          </a:xfrm>
          <a:prstGeom prst="rect">
            <a:avLst/>
          </a:prstGeom>
        </p:spPr>
      </p:pic>
      <p:pic>
        <p:nvPicPr>
          <p:cNvPr id="7" name="Picture 6">
            <a:extLst>
              <a:ext uri="{FF2B5EF4-FFF2-40B4-BE49-F238E27FC236}">
                <a16:creationId xmlns:a16="http://schemas.microsoft.com/office/drawing/2014/main" id="{C7E50388-1456-42B2-967B-B7823DA79435}"/>
              </a:ext>
            </a:extLst>
          </p:cNvPr>
          <p:cNvPicPr>
            <a:picLocks noChangeAspect="1"/>
          </p:cNvPicPr>
          <p:nvPr/>
        </p:nvPicPr>
        <p:blipFill rotWithShape="1">
          <a:blip r:embed="rId4"/>
          <a:srcRect r="5" b="30342"/>
          <a:stretch/>
        </p:blipFill>
        <p:spPr>
          <a:xfrm>
            <a:off x="5079747" y="153972"/>
            <a:ext cx="2249424" cy="2002536"/>
          </a:xfrm>
          <a:prstGeom prst="rect">
            <a:avLst/>
          </a:prstGeom>
        </p:spPr>
      </p:pic>
      <p:pic>
        <p:nvPicPr>
          <p:cNvPr id="9" name="Picture 8">
            <a:extLst>
              <a:ext uri="{FF2B5EF4-FFF2-40B4-BE49-F238E27FC236}">
                <a16:creationId xmlns:a16="http://schemas.microsoft.com/office/drawing/2014/main" id="{71354C4A-EF83-4647-9212-13D508D4D452}"/>
              </a:ext>
            </a:extLst>
          </p:cNvPr>
          <p:cNvPicPr>
            <a:picLocks noChangeAspect="1"/>
          </p:cNvPicPr>
          <p:nvPr/>
        </p:nvPicPr>
        <p:blipFill>
          <a:blip r:embed="rId5"/>
          <a:stretch>
            <a:fillRect/>
          </a:stretch>
        </p:blipFill>
        <p:spPr>
          <a:xfrm>
            <a:off x="9324150" y="4184637"/>
            <a:ext cx="2176461" cy="2542252"/>
          </a:xfrm>
          <a:prstGeom prst="rect">
            <a:avLst/>
          </a:prstGeom>
        </p:spPr>
      </p:pic>
      <p:pic>
        <p:nvPicPr>
          <p:cNvPr id="5" name="Picture 4">
            <a:extLst>
              <a:ext uri="{FF2B5EF4-FFF2-40B4-BE49-F238E27FC236}">
                <a16:creationId xmlns:a16="http://schemas.microsoft.com/office/drawing/2014/main" id="{505AB3A9-46B2-4E6B-B6C1-E0D705C6583C}"/>
              </a:ext>
            </a:extLst>
          </p:cNvPr>
          <p:cNvPicPr>
            <a:picLocks noChangeAspect="1"/>
          </p:cNvPicPr>
          <p:nvPr/>
        </p:nvPicPr>
        <p:blipFill>
          <a:blip r:embed="rId6"/>
          <a:stretch>
            <a:fillRect/>
          </a:stretch>
        </p:blipFill>
        <p:spPr>
          <a:xfrm>
            <a:off x="5174822" y="2379808"/>
            <a:ext cx="2143125" cy="2321684"/>
          </a:xfrm>
          <a:prstGeom prst="rect">
            <a:avLst/>
          </a:prstGeom>
        </p:spPr>
      </p:pic>
    </p:spTree>
    <p:extLst>
      <p:ext uri="{BB962C8B-B14F-4D97-AF65-F5344CB8AC3E}">
        <p14:creationId xmlns:p14="http://schemas.microsoft.com/office/powerpoint/2010/main" val="43513912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E2F70FE-E3B7-41B9-BDFD-B0B2B6ED2C83}"/>
              </a:ext>
            </a:extLst>
          </p:cNvPr>
          <p:cNvSpPr txBox="1"/>
          <p:nvPr/>
        </p:nvSpPr>
        <p:spPr>
          <a:xfrm>
            <a:off x="752302" y="831273"/>
            <a:ext cx="10669385" cy="584775"/>
          </a:xfrm>
          <a:prstGeom prst="rect">
            <a:avLst/>
          </a:prstGeom>
          <a:noFill/>
        </p:spPr>
        <p:txBody>
          <a:bodyPr wrap="square" rtlCol="0">
            <a:spAutoFit/>
          </a:bodyPr>
          <a:lstStyle/>
          <a:p>
            <a:r>
              <a:rPr lang="en-US" sz="3200" b="1" dirty="0">
                <a:latin typeface="DIN 2014" panose="020B0504020202020204" pitchFamily="34" charset="0"/>
                <a:ea typeface="DIN 2014" panose="020B0504020202020204" pitchFamily="34" charset="0"/>
                <a:cs typeface="Arial" panose="020B0604020202020204" pitchFamily="34" charset="0"/>
              </a:rPr>
              <a:t>Agenda</a:t>
            </a:r>
          </a:p>
        </p:txBody>
      </p:sp>
      <p:sp>
        <p:nvSpPr>
          <p:cNvPr id="4" name="TextBox 3">
            <a:extLst>
              <a:ext uri="{FF2B5EF4-FFF2-40B4-BE49-F238E27FC236}">
                <a16:creationId xmlns:a16="http://schemas.microsoft.com/office/drawing/2014/main" id="{D9F9367D-473A-4A0D-BB55-9E851719AB3D}"/>
              </a:ext>
            </a:extLst>
          </p:cNvPr>
          <p:cNvSpPr txBox="1"/>
          <p:nvPr/>
        </p:nvSpPr>
        <p:spPr>
          <a:xfrm>
            <a:off x="685801" y="1720735"/>
            <a:ext cx="9414164" cy="3890489"/>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en-US" sz="2800" dirty="0">
                <a:latin typeface="DIN 2014" panose="020B0504020202020204" pitchFamily="34" charset="0"/>
                <a:ea typeface="DIN 2014" panose="020B0504020202020204" pitchFamily="34" charset="0"/>
                <a:cs typeface="Arial" panose="020B0604020202020204" pitchFamily="34" charset="0"/>
              </a:rPr>
              <a:t>SARA Manual Review &amp; Revision Cycle</a:t>
            </a:r>
          </a:p>
          <a:p>
            <a:pPr marL="457200" indent="-457200">
              <a:lnSpc>
                <a:spcPct val="150000"/>
              </a:lnSpc>
              <a:buFont typeface="Arial" panose="020B0604020202020204" pitchFamily="34" charset="0"/>
              <a:buChar char="•"/>
            </a:pPr>
            <a:r>
              <a:rPr lang="en-US" sz="2800" dirty="0">
                <a:latin typeface="DIN 2014" panose="020B0504020202020204" pitchFamily="34" charset="0"/>
                <a:ea typeface="DIN 2014" panose="020B0504020202020204" pitchFamily="34" charset="0"/>
                <a:cs typeface="Arial" panose="020B0604020202020204" pitchFamily="34" charset="0"/>
              </a:rPr>
              <a:t>The Strategic Planning Process </a:t>
            </a:r>
          </a:p>
          <a:p>
            <a:pPr marL="457200" indent="-457200">
              <a:lnSpc>
                <a:spcPct val="150000"/>
              </a:lnSpc>
              <a:buFont typeface="Arial" panose="020B0604020202020204" pitchFamily="34" charset="0"/>
              <a:buChar char="•"/>
            </a:pPr>
            <a:r>
              <a:rPr lang="en-US" sz="2800" dirty="0">
                <a:latin typeface="DIN 2014" panose="020B0504020202020204" pitchFamily="34" charset="0"/>
                <a:ea typeface="DIN 2014" panose="020B0504020202020204" pitchFamily="34" charset="0"/>
                <a:cs typeface="Arial" panose="020B0604020202020204" pitchFamily="34" charset="0"/>
              </a:rPr>
              <a:t>Modifications to Align with Federal Regulations</a:t>
            </a:r>
          </a:p>
          <a:p>
            <a:pPr marL="457200" indent="-457200">
              <a:lnSpc>
                <a:spcPct val="150000"/>
              </a:lnSpc>
              <a:buFont typeface="Arial" panose="020B0604020202020204" pitchFamily="34" charset="0"/>
              <a:buChar char="•"/>
            </a:pPr>
            <a:r>
              <a:rPr lang="en-US" sz="2800" dirty="0">
                <a:latin typeface="DIN 2014" panose="020B0504020202020204" pitchFamily="34" charset="0"/>
                <a:ea typeface="DIN 2014" panose="020B0504020202020204" pitchFamily="34" charset="0"/>
                <a:cs typeface="Arial" panose="020B0604020202020204" pitchFamily="34" charset="0"/>
              </a:rPr>
              <a:t>Data Reporting </a:t>
            </a:r>
          </a:p>
          <a:p>
            <a:pPr marL="457200" indent="-457200">
              <a:lnSpc>
                <a:spcPct val="150000"/>
              </a:lnSpc>
              <a:buFont typeface="Arial" panose="020B0604020202020204" pitchFamily="34" charset="0"/>
              <a:buChar char="•"/>
            </a:pPr>
            <a:r>
              <a:rPr lang="en-US" sz="2800" dirty="0">
                <a:latin typeface="DIN 2014" panose="020B0504020202020204" pitchFamily="34" charset="0"/>
                <a:ea typeface="DIN 2014" panose="020B0504020202020204" pitchFamily="34" charset="0"/>
                <a:cs typeface="Arial" panose="020B0604020202020204" pitchFamily="34" charset="0"/>
              </a:rPr>
              <a:t>Upcoming Trainings &amp; Webinars</a:t>
            </a:r>
          </a:p>
          <a:p>
            <a:pPr marL="457200" indent="-457200">
              <a:lnSpc>
                <a:spcPct val="150000"/>
              </a:lnSpc>
              <a:buFont typeface="Arial" panose="020B0604020202020204" pitchFamily="34" charset="0"/>
              <a:buChar char="•"/>
            </a:pPr>
            <a:r>
              <a:rPr lang="en-US" sz="2800" dirty="0">
                <a:latin typeface="DIN 2014" panose="020B0504020202020204" pitchFamily="34" charset="0"/>
                <a:ea typeface="DIN 2014" panose="020B0504020202020204" pitchFamily="34" charset="0"/>
                <a:cs typeface="Arial" panose="020B0604020202020204" pitchFamily="34" charset="0"/>
              </a:rPr>
              <a:t>Questions and Discussion</a:t>
            </a:r>
          </a:p>
        </p:txBody>
      </p:sp>
      <p:pic>
        <p:nvPicPr>
          <p:cNvPr id="5" name="Picture 4">
            <a:extLst>
              <a:ext uri="{FF2B5EF4-FFF2-40B4-BE49-F238E27FC236}">
                <a16:creationId xmlns:a16="http://schemas.microsoft.com/office/drawing/2014/main" id="{8EBB107F-8312-4018-A6A9-954C556EEC9C}"/>
              </a:ext>
            </a:extLst>
          </p:cNvPr>
          <p:cNvPicPr>
            <a:picLocks noChangeAspect="1"/>
          </p:cNvPicPr>
          <p:nvPr/>
        </p:nvPicPr>
        <p:blipFill>
          <a:blip r:embed="rId3"/>
          <a:stretch>
            <a:fillRect/>
          </a:stretch>
        </p:blipFill>
        <p:spPr>
          <a:xfrm>
            <a:off x="10519756" y="5220392"/>
            <a:ext cx="1398572" cy="1728325"/>
          </a:xfrm>
          <a:prstGeom prst="rect">
            <a:avLst/>
          </a:prstGeom>
        </p:spPr>
      </p:pic>
    </p:spTree>
    <p:extLst>
      <p:ext uri="{BB962C8B-B14F-4D97-AF65-F5344CB8AC3E}">
        <p14:creationId xmlns:p14="http://schemas.microsoft.com/office/powerpoint/2010/main" val="4077633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E2F70FE-E3B7-41B9-BDFD-B0B2B6ED2C83}"/>
              </a:ext>
            </a:extLst>
          </p:cNvPr>
          <p:cNvSpPr txBox="1"/>
          <p:nvPr/>
        </p:nvSpPr>
        <p:spPr>
          <a:xfrm>
            <a:off x="752302" y="831273"/>
            <a:ext cx="10669385" cy="584775"/>
          </a:xfrm>
          <a:prstGeom prst="rect">
            <a:avLst/>
          </a:prstGeom>
          <a:noFill/>
        </p:spPr>
        <p:txBody>
          <a:bodyPr wrap="square" rtlCol="0">
            <a:spAutoFit/>
          </a:bodyPr>
          <a:lstStyle/>
          <a:p>
            <a:r>
              <a:rPr lang="en-US" sz="3200" b="1" dirty="0">
                <a:latin typeface="DIN 2014" panose="020B0504020202020204" pitchFamily="34" charset="0"/>
                <a:ea typeface="DIN 2014" panose="020B0504020202020204" pitchFamily="34" charset="0"/>
                <a:cs typeface="Arial" panose="020B0604020202020204" pitchFamily="34" charset="0"/>
              </a:rPr>
              <a:t>SARA Manual Review &amp; Revision Cycle</a:t>
            </a:r>
          </a:p>
        </p:txBody>
      </p:sp>
      <p:pic>
        <p:nvPicPr>
          <p:cNvPr id="5" name="Picture 4">
            <a:extLst>
              <a:ext uri="{FF2B5EF4-FFF2-40B4-BE49-F238E27FC236}">
                <a16:creationId xmlns:a16="http://schemas.microsoft.com/office/drawing/2014/main" id="{8EBB107F-8312-4018-A6A9-954C556EEC9C}"/>
              </a:ext>
            </a:extLst>
          </p:cNvPr>
          <p:cNvPicPr>
            <a:picLocks noChangeAspect="1"/>
          </p:cNvPicPr>
          <p:nvPr/>
        </p:nvPicPr>
        <p:blipFill>
          <a:blip r:embed="rId3"/>
          <a:stretch>
            <a:fillRect/>
          </a:stretch>
        </p:blipFill>
        <p:spPr>
          <a:xfrm>
            <a:off x="10519756" y="5220392"/>
            <a:ext cx="1398572" cy="1728325"/>
          </a:xfrm>
          <a:prstGeom prst="rect">
            <a:avLst/>
          </a:prstGeom>
        </p:spPr>
      </p:pic>
      <p:pic>
        <p:nvPicPr>
          <p:cNvPr id="2" name="Picture 1">
            <a:extLst>
              <a:ext uri="{FF2B5EF4-FFF2-40B4-BE49-F238E27FC236}">
                <a16:creationId xmlns:a16="http://schemas.microsoft.com/office/drawing/2014/main" id="{D5C633DD-BA1C-4B51-9ED9-AE07A5B1E6A8}"/>
              </a:ext>
            </a:extLst>
          </p:cNvPr>
          <p:cNvPicPr>
            <a:picLocks noChangeAspect="1"/>
          </p:cNvPicPr>
          <p:nvPr/>
        </p:nvPicPr>
        <p:blipFill>
          <a:blip r:embed="rId4"/>
          <a:stretch>
            <a:fillRect/>
          </a:stretch>
        </p:blipFill>
        <p:spPr>
          <a:xfrm>
            <a:off x="1584336" y="1907770"/>
            <a:ext cx="7992549" cy="4755292"/>
          </a:xfrm>
          <a:prstGeom prst="rect">
            <a:avLst/>
          </a:prstGeom>
        </p:spPr>
      </p:pic>
    </p:spTree>
    <p:extLst>
      <p:ext uri="{BB962C8B-B14F-4D97-AF65-F5344CB8AC3E}">
        <p14:creationId xmlns:p14="http://schemas.microsoft.com/office/powerpoint/2010/main" val="3417052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E2F70FE-E3B7-41B9-BDFD-B0B2B6ED2C83}"/>
              </a:ext>
            </a:extLst>
          </p:cNvPr>
          <p:cNvSpPr txBox="1"/>
          <p:nvPr/>
        </p:nvSpPr>
        <p:spPr>
          <a:xfrm>
            <a:off x="752302" y="831273"/>
            <a:ext cx="10669385" cy="584775"/>
          </a:xfrm>
          <a:prstGeom prst="rect">
            <a:avLst/>
          </a:prstGeom>
          <a:noFill/>
        </p:spPr>
        <p:txBody>
          <a:bodyPr wrap="square" rtlCol="0">
            <a:spAutoFit/>
          </a:bodyPr>
          <a:lstStyle/>
          <a:p>
            <a:r>
              <a:rPr lang="en-US" sz="3200" b="1" dirty="0">
                <a:latin typeface="DIN 2014" panose="020B0504020202020204" pitchFamily="34" charset="0"/>
                <a:ea typeface="DIN 2014" panose="020B0504020202020204" pitchFamily="34" charset="0"/>
                <a:cs typeface="Arial" panose="020B0604020202020204" pitchFamily="34" charset="0"/>
              </a:rPr>
              <a:t>The Strategic Planning Process </a:t>
            </a:r>
          </a:p>
        </p:txBody>
      </p:sp>
      <p:sp>
        <p:nvSpPr>
          <p:cNvPr id="4" name="TextBox 3">
            <a:extLst>
              <a:ext uri="{FF2B5EF4-FFF2-40B4-BE49-F238E27FC236}">
                <a16:creationId xmlns:a16="http://schemas.microsoft.com/office/drawing/2014/main" id="{D9F9367D-473A-4A0D-BB55-9E851719AB3D}"/>
              </a:ext>
            </a:extLst>
          </p:cNvPr>
          <p:cNvSpPr txBox="1"/>
          <p:nvPr/>
        </p:nvSpPr>
        <p:spPr>
          <a:xfrm>
            <a:off x="702426" y="1720735"/>
            <a:ext cx="9414164" cy="4216539"/>
          </a:xfrm>
          <a:prstGeom prst="rect">
            <a:avLst/>
          </a:prstGeom>
          <a:noFill/>
        </p:spPr>
        <p:txBody>
          <a:bodyPr wrap="square" rtlCol="0">
            <a:spAutoFit/>
          </a:bodyPr>
          <a:lstStyle/>
          <a:p>
            <a:r>
              <a:rPr lang="en-US" sz="2400" b="1" dirty="0">
                <a:latin typeface="DIN 2014" panose="020B0504020202020204" pitchFamily="34" charset="0"/>
                <a:ea typeface="DIN 2014" panose="020B0504020202020204" pitchFamily="34" charset="0"/>
                <a:cs typeface="Arial" panose="020B0604020202020204" pitchFamily="34" charset="0"/>
              </a:rPr>
              <a:t>The Strategic Planning Process</a:t>
            </a:r>
          </a:p>
          <a:p>
            <a:pPr marL="800100" lvl="1"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Worked with Brainard Strategy</a:t>
            </a:r>
          </a:p>
          <a:p>
            <a:pPr marL="800100" lvl="1"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5 month process</a:t>
            </a:r>
          </a:p>
          <a:p>
            <a:pPr marL="800100" lvl="1"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NC-SARA Strategic Planning Steering Committee was established comprising the Executive Committee of the Board &amp; NC-SARA Senior Staff</a:t>
            </a:r>
          </a:p>
          <a:p>
            <a:pPr marL="457200" indent="-457200">
              <a:buFont typeface="Arial" panose="020B0604020202020204" pitchFamily="34" charset="0"/>
              <a:buChar char="•"/>
            </a:pPr>
            <a:endParaRPr lang="en-US" sz="2000" dirty="0">
              <a:latin typeface="DIN 2014" panose="020B0504020202020204" pitchFamily="34" charset="0"/>
              <a:ea typeface="DIN 2014" panose="020B0504020202020204" pitchFamily="34" charset="0"/>
              <a:cs typeface="Arial" panose="020B0604020202020204" pitchFamily="34" charset="0"/>
            </a:endParaRPr>
          </a:p>
          <a:p>
            <a:r>
              <a:rPr lang="en-US" sz="2400" b="1" dirty="0">
                <a:latin typeface="DIN 2014" panose="020B0504020202020204" pitchFamily="34" charset="0"/>
                <a:ea typeface="DIN 2014" panose="020B0504020202020204" pitchFamily="34" charset="0"/>
                <a:cs typeface="Arial" panose="020B0604020202020204" pitchFamily="34" charset="0"/>
              </a:rPr>
              <a:t>Environment Scan</a:t>
            </a:r>
          </a:p>
          <a:p>
            <a:pPr marL="800100" lvl="1"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4 Meetings with Committee</a:t>
            </a:r>
          </a:p>
          <a:p>
            <a:pPr marL="1257300" lvl="2" indent="-342900">
              <a:buFont typeface="Courier New" panose="02070309020205020404" pitchFamily="49" charset="0"/>
              <a:buChar char="o"/>
            </a:pPr>
            <a:r>
              <a:rPr lang="en-US" sz="2000" dirty="0">
                <a:latin typeface="DIN 2014" panose="020B0504020202020204" pitchFamily="34" charset="0"/>
                <a:ea typeface="DIN 2014" panose="020B0504020202020204" pitchFamily="34" charset="0"/>
                <a:cs typeface="Arial" panose="020B0604020202020204" pitchFamily="34" charset="0"/>
              </a:rPr>
              <a:t>strategize on methodology, share preliminary results, and gather feedback</a:t>
            </a:r>
          </a:p>
          <a:p>
            <a:pPr marL="800100" lvl="1"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Interview Process</a:t>
            </a:r>
          </a:p>
          <a:p>
            <a:pPr marL="1257300" lvl="2" indent="-342900">
              <a:buFont typeface="Courier New" panose="02070309020205020404" pitchFamily="49" charset="0"/>
              <a:buChar char="o"/>
            </a:pPr>
            <a:r>
              <a:rPr lang="en-US" sz="2000" dirty="0">
                <a:latin typeface="DIN 2014" panose="020B0504020202020204" pitchFamily="34" charset="0"/>
                <a:ea typeface="DIN 2014" panose="020B0504020202020204" pitchFamily="34" charset="0"/>
                <a:cs typeface="Arial" panose="020B0604020202020204" pitchFamily="34" charset="0"/>
              </a:rPr>
              <a:t>Conducted 65 interviews</a:t>
            </a:r>
          </a:p>
          <a:p>
            <a:pPr marL="800100" lvl="1"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Survey Instrument</a:t>
            </a:r>
          </a:p>
          <a:p>
            <a:pPr marL="1257300" lvl="2" indent="-342900">
              <a:buFont typeface="Courier New" panose="02070309020205020404" pitchFamily="49" charset="0"/>
              <a:buChar char="o"/>
            </a:pPr>
            <a:r>
              <a:rPr lang="en-US" sz="2000" dirty="0">
                <a:latin typeface="DIN 2014" panose="020B0504020202020204" pitchFamily="34" charset="0"/>
                <a:ea typeface="DIN 2014" panose="020B0504020202020204" pitchFamily="34" charset="0"/>
                <a:cs typeface="Arial" panose="020B0604020202020204" pitchFamily="34" charset="0"/>
              </a:rPr>
              <a:t>400 surveys </a:t>
            </a:r>
          </a:p>
        </p:txBody>
      </p:sp>
      <p:pic>
        <p:nvPicPr>
          <p:cNvPr id="5" name="Picture 4">
            <a:extLst>
              <a:ext uri="{FF2B5EF4-FFF2-40B4-BE49-F238E27FC236}">
                <a16:creationId xmlns:a16="http://schemas.microsoft.com/office/drawing/2014/main" id="{8EBB107F-8312-4018-A6A9-954C556EEC9C}"/>
              </a:ext>
            </a:extLst>
          </p:cNvPr>
          <p:cNvPicPr>
            <a:picLocks noChangeAspect="1"/>
          </p:cNvPicPr>
          <p:nvPr/>
        </p:nvPicPr>
        <p:blipFill>
          <a:blip r:embed="rId3"/>
          <a:stretch>
            <a:fillRect/>
          </a:stretch>
        </p:blipFill>
        <p:spPr>
          <a:xfrm>
            <a:off x="10519756" y="5220392"/>
            <a:ext cx="1398572" cy="1728325"/>
          </a:xfrm>
          <a:prstGeom prst="rect">
            <a:avLst/>
          </a:prstGeom>
        </p:spPr>
      </p:pic>
    </p:spTree>
    <p:extLst>
      <p:ext uri="{BB962C8B-B14F-4D97-AF65-F5344CB8AC3E}">
        <p14:creationId xmlns:p14="http://schemas.microsoft.com/office/powerpoint/2010/main" val="2589529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E2F70FE-E3B7-41B9-BDFD-B0B2B6ED2C83}"/>
              </a:ext>
            </a:extLst>
          </p:cNvPr>
          <p:cNvSpPr txBox="1"/>
          <p:nvPr/>
        </p:nvSpPr>
        <p:spPr>
          <a:xfrm>
            <a:off x="752302" y="831273"/>
            <a:ext cx="10669385" cy="584775"/>
          </a:xfrm>
          <a:prstGeom prst="rect">
            <a:avLst/>
          </a:prstGeom>
          <a:noFill/>
        </p:spPr>
        <p:txBody>
          <a:bodyPr wrap="square" rtlCol="0">
            <a:spAutoFit/>
          </a:bodyPr>
          <a:lstStyle/>
          <a:p>
            <a:r>
              <a:rPr lang="en-US" sz="3200" b="1" dirty="0">
                <a:latin typeface="DIN 2014" panose="020B0504020202020204" pitchFamily="34" charset="0"/>
                <a:ea typeface="DIN 2014" panose="020B0504020202020204" pitchFamily="34" charset="0"/>
                <a:cs typeface="Arial" panose="020B0604020202020204" pitchFamily="34" charset="0"/>
              </a:rPr>
              <a:t>The Strategic Planning Process – Cont. </a:t>
            </a:r>
          </a:p>
        </p:txBody>
      </p:sp>
      <p:sp>
        <p:nvSpPr>
          <p:cNvPr id="4" name="TextBox 3">
            <a:extLst>
              <a:ext uri="{FF2B5EF4-FFF2-40B4-BE49-F238E27FC236}">
                <a16:creationId xmlns:a16="http://schemas.microsoft.com/office/drawing/2014/main" id="{D9F9367D-473A-4A0D-BB55-9E851719AB3D}"/>
              </a:ext>
            </a:extLst>
          </p:cNvPr>
          <p:cNvSpPr txBox="1"/>
          <p:nvPr/>
        </p:nvSpPr>
        <p:spPr>
          <a:xfrm>
            <a:off x="685800" y="1720735"/>
            <a:ext cx="9833955" cy="4093428"/>
          </a:xfrm>
          <a:prstGeom prst="rect">
            <a:avLst/>
          </a:prstGeom>
          <a:noFill/>
        </p:spPr>
        <p:txBody>
          <a:bodyPr wrap="square" rtlCol="0">
            <a:spAutoFit/>
          </a:bodyPr>
          <a:lstStyle/>
          <a:p>
            <a:r>
              <a:rPr lang="en-US" sz="2000" dirty="0">
                <a:latin typeface="DIN 2014" panose="020B0504020202020204" pitchFamily="34" charset="0"/>
                <a:ea typeface="DIN 2014" panose="020B0504020202020204" pitchFamily="34" charset="0"/>
                <a:cs typeface="Arial" panose="020B0604020202020204" pitchFamily="34" charset="0"/>
              </a:rPr>
              <a:t>The Committee developed a three-year plan with the following strategic objectives:</a:t>
            </a:r>
          </a:p>
          <a:p>
            <a:endParaRPr lang="en-US" sz="2000" dirty="0">
              <a:latin typeface="DIN 2014" panose="020B0504020202020204" pitchFamily="34" charset="0"/>
              <a:ea typeface="DIN 2014" panose="020B05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Develop and communicate a clear, compelling message to constituents regarding the value proposition of NC-SARA </a:t>
            </a:r>
          </a:p>
          <a:p>
            <a:pPr marL="342900"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Employ NC-SARA’s broad collaborative relationships with accreditors, states, and institutions to promote improvements in distance education program access and quality</a:t>
            </a:r>
          </a:p>
          <a:p>
            <a:pPr marL="342900"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Achieve operational excellence </a:t>
            </a:r>
          </a:p>
          <a:p>
            <a:pPr marL="342900"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Continuously strengthen the partnership with regional compacts and states to seamlessly align and deliver value </a:t>
            </a:r>
          </a:p>
          <a:p>
            <a:endParaRPr lang="en-US" sz="2000" dirty="0">
              <a:latin typeface="DIN 2014" panose="020B0504020202020204" pitchFamily="34" charset="0"/>
              <a:ea typeface="DIN 2014" panose="020B0504020202020204" pitchFamily="34" charset="0"/>
              <a:cs typeface="Arial" panose="020B0604020202020204" pitchFamily="34" charset="0"/>
            </a:endParaRPr>
          </a:p>
          <a:p>
            <a:r>
              <a:rPr lang="en-US" sz="2000" dirty="0">
                <a:latin typeface="DIN 2014" panose="020B0504020202020204" pitchFamily="34" charset="0"/>
                <a:ea typeface="DIN 2014" panose="020B0504020202020204" pitchFamily="34" charset="0"/>
                <a:cs typeface="Arial" panose="020B0604020202020204" pitchFamily="34" charset="0"/>
              </a:rPr>
              <a:t>Key performance indicators were also developed by the Committee to provide qualitative and quantitative measures of achievement of the objectives, as well as to mitigate against risks.</a:t>
            </a:r>
          </a:p>
        </p:txBody>
      </p:sp>
      <p:pic>
        <p:nvPicPr>
          <p:cNvPr id="5" name="Picture 4">
            <a:extLst>
              <a:ext uri="{FF2B5EF4-FFF2-40B4-BE49-F238E27FC236}">
                <a16:creationId xmlns:a16="http://schemas.microsoft.com/office/drawing/2014/main" id="{8EBB107F-8312-4018-A6A9-954C556EEC9C}"/>
              </a:ext>
            </a:extLst>
          </p:cNvPr>
          <p:cNvPicPr>
            <a:picLocks noChangeAspect="1"/>
          </p:cNvPicPr>
          <p:nvPr/>
        </p:nvPicPr>
        <p:blipFill>
          <a:blip r:embed="rId3"/>
          <a:stretch>
            <a:fillRect/>
          </a:stretch>
        </p:blipFill>
        <p:spPr>
          <a:xfrm>
            <a:off x="10519756" y="5220392"/>
            <a:ext cx="1398572" cy="1728325"/>
          </a:xfrm>
          <a:prstGeom prst="rect">
            <a:avLst/>
          </a:prstGeom>
        </p:spPr>
      </p:pic>
    </p:spTree>
    <p:extLst>
      <p:ext uri="{BB962C8B-B14F-4D97-AF65-F5344CB8AC3E}">
        <p14:creationId xmlns:p14="http://schemas.microsoft.com/office/powerpoint/2010/main" val="228028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E2F70FE-E3B7-41B9-BDFD-B0B2B6ED2C83}"/>
              </a:ext>
            </a:extLst>
          </p:cNvPr>
          <p:cNvSpPr txBox="1"/>
          <p:nvPr/>
        </p:nvSpPr>
        <p:spPr>
          <a:xfrm>
            <a:off x="752302" y="831273"/>
            <a:ext cx="10669385" cy="769441"/>
          </a:xfrm>
          <a:prstGeom prst="rect">
            <a:avLst/>
          </a:prstGeom>
          <a:noFill/>
        </p:spPr>
        <p:txBody>
          <a:bodyPr wrap="square" rtlCol="0">
            <a:spAutoFit/>
          </a:bodyPr>
          <a:lstStyle/>
          <a:p>
            <a:pPr>
              <a:lnSpc>
                <a:spcPct val="150000"/>
              </a:lnSpc>
            </a:pPr>
            <a:r>
              <a:rPr lang="en-US" sz="3200" b="1" dirty="0">
                <a:latin typeface="DIN 2014" panose="020B0504020202020204" pitchFamily="34" charset="0"/>
                <a:ea typeface="DIN 2014" panose="020B0504020202020204" pitchFamily="34" charset="0"/>
                <a:cs typeface="Arial" panose="020B0604020202020204" pitchFamily="34" charset="0"/>
              </a:rPr>
              <a:t>Modifications to Align with Federal Regulations</a:t>
            </a:r>
          </a:p>
        </p:txBody>
      </p:sp>
      <p:sp>
        <p:nvSpPr>
          <p:cNvPr id="4" name="TextBox 3">
            <a:extLst>
              <a:ext uri="{FF2B5EF4-FFF2-40B4-BE49-F238E27FC236}">
                <a16:creationId xmlns:a16="http://schemas.microsoft.com/office/drawing/2014/main" id="{D9F9367D-473A-4A0D-BB55-9E851719AB3D}"/>
              </a:ext>
            </a:extLst>
          </p:cNvPr>
          <p:cNvSpPr txBox="1"/>
          <p:nvPr/>
        </p:nvSpPr>
        <p:spPr>
          <a:xfrm>
            <a:off x="685800" y="1720735"/>
            <a:ext cx="9833955" cy="4401205"/>
          </a:xfrm>
          <a:prstGeom prst="rect">
            <a:avLst/>
          </a:prstGeom>
          <a:noFill/>
        </p:spPr>
        <p:txBody>
          <a:bodyPr wrap="square" rtlCol="0">
            <a:spAutoFit/>
          </a:bodyPr>
          <a:lstStyle/>
          <a:p>
            <a:r>
              <a:rPr lang="en-US" sz="2000" b="1" i="1" dirty="0">
                <a:latin typeface="DIN 2014" panose="020B0504020202020204" pitchFamily="34" charset="0"/>
                <a:ea typeface="DIN 2014" panose="020B0504020202020204" pitchFamily="34" charset="0"/>
                <a:cs typeface="Arial" panose="020B0604020202020204" pitchFamily="34" charset="0"/>
              </a:rPr>
              <a:t>Proposed Language:</a:t>
            </a:r>
          </a:p>
          <a:p>
            <a:endParaRPr lang="en-US" sz="2000" dirty="0">
              <a:latin typeface="DIN 2014" panose="020B0504020202020204" pitchFamily="34" charset="0"/>
              <a:ea typeface="DIN 2014" panose="020B0504020202020204" pitchFamily="34" charset="0"/>
              <a:cs typeface="Arial" panose="020B0604020202020204" pitchFamily="34" charset="0"/>
            </a:endParaRPr>
          </a:p>
          <a:p>
            <a:r>
              <a:rPr lang="en-US" sz="2000" b="1" dirty="0">
                <a:latin typeface="DIN 2014" panose="020B0504020202020204" pitchFamily="34" charset="0"/>
                <a:ea typeface="DIN 2014" panose="020B0504020202020204" pitchFamily="34" charset="0"/>
                <a:cs typeface="Arial" panose="020B0604020202020204" pitchFamily="34" charset="0"/>
              </a:rPr>
              <a:t>5.2 Programs leading to Professional Licensure</a:t>
            </a:r>
          </a:p>
          <a:p>
            <a:r>
              <a:rPr lang="en-US" sz="2000" dirty="0">
                <a:latin typeface="DIN 2014" panose="020B0504020202020204" pitchFamily="34" charset="0"/>
                <a:ea typeface="DIN 2014" panose="020B0504020202020204" pitchFamily="34" charset="0"/>
                <a:cs typeface="Arial" panose="020B0604020202020204" pitchFamily="34" charset="0"/>
              </a:rPr>
              <a:t>SARA has no effect on State professional licensing requirements</a:t>
            </a:r>
            <a:r>
              <a:rPr lang="en-US" sz="2000" b="1" dirty="0">
                <a:latin typeface="DIN 2014" panose="020B0504020202020204" pitchFamily="34" charset="0"/>
                <a:ea typeface="DIN 2014" panose="020B0504020202020204" pitchFamily="34" charset="0"/>
                <a:cs typeface="Arial" panose="020B0604020202020204" pitchFamily="34" charset="0"/>
              </a:rPr>
              <a:t>. </a:t>
            </a:r>
            <a:r>
              <a:rPr lang="en-US" sz="2000" dirty="0">
                <a:latin typeface="DIN 2014" panose="020B0504020202020204" pitchFamily="34" charset="0"/>
                <a:ea typeface="DIN 2014" panose="020B0504020202020204" pitchFamily="34" charset="0"/>
                <a:cs typeface="Arial" panose="020B0604020202020204" pitchFamily="34" charset="0"/>
              </a:rPr>
              <a:t>Any Institution approved to participate in SARA that offers courses or programs designed to lead to Professional Licensure or certification or advertised as leading to Licensure must satisfy all federal requirements for disclosures regarding such Professional Licensure programs under 34 §C.F.R. 668.43. For SARA purposes, these requirements will also apply to non-Title IV institutions</a:t>
            </a:r>
            <a:r>
              <a:rPr lang="en-US" sz="2000" b="1" dirty="0">
                <a:latin typeface="DIN 2014" panose="020B0504020202020204" pitchFamily="34" charset="0"/>
                <a:ea typeface="DIN 2014" panose="020B0504020202020204" pitchFamily="34" charset="0"/>
                <a:cs typeface="Arial" panose="020B0604020202020204" pitchFamily="34" charset="0"/>
              </a:rPr>
              <a:t>.</a:t>
            </a:r>
          </a:p>
          <a:p>
            <a:endParaRPr lang="en-US" sz="2000" dirty="0">
              <a:latin typeface="DIN 2014" panose="020B0504020202020204" pitchFamily="34" charset="0"/>
              <a:ea typeface="DIN 2014" panose="020B0504020202020204" pitchFamily="34" charset="0"/>
              <a:cs typeface="Arial" panose="020B0604020202020204" pitchFamily="34" charset="0"/>
            </a:endParaRPr>
          </a:p>
          <a:p>
            <a:r>
              <a:rPr lang="en-US" sz="2000" dirty="0">
                <a:latin typeface="DIN 2014" panose="020B0504020202020204" pitchFamily="34" charset="0"/>
                <a:ea typeface="DIN 2014" panose="020B0504020202020204" pitchFamily="34" charset="0"/>
                <a:cs typeface="Arial" panose="020B0604020202020204" pitchFamily="34" charset="0"/>
              </a:rPr>
              <a:t>For SARA purposes, institutions that are unable, after all reasonable efforts, to determine whether a program will meet state professional licensure requirements shall provide the student or applicant with current contact information for any applicable licensing boards, and advise the student or applicant to determine whether the program meets requirements for Licensure in the State where the student or applicant is located.</a:t>
            </a:r>
          </a:p>
        </p:txBody>
      </p:sp>
      <p:pic>
        <p:nvPicPr>
          <p:cNvPr id="5" name="Picture 4">
            <a:extLst>
              <a:ext uri="{FF2B5EF4-FFF2-40B4-BE49-F238E27FC236}">
                <a16:creationId xmlns:a16="http://schemas.microsoft.com/office/drawing/2014/main" id="{8EBB107F-8312-4018-A6A9-954C556EEC9C}"/>
              </a:ext>
            </a:extLst>
          </p:cNvPr>
          <p:cNvPicPr>
            <a:picLocks noChangeAspect="1"/>
          </p:cNvPicPr>
          <p:nvPr/>
        </p:nvPicPr>
        <p:blipFill>
          <a:blip r:embed="rId3"/>
          <a:stretch>
            <a:fillRect/>
          </a:stretch>
        </p:blipFill>
        <p:spPr>
          <a:xfrm>
            <a:off x="10519756" y="5220392"/>
            <a:ext cx="1398572" cy="1728325"/>
          </a:xfrm>
          <a:prstGeom prst="rect">
            <a:avLst/>
          </a:prstGeom>
        </p:spPr>
      </p:pic>
    </p:spTree>
    <p:extLst>
      <p:ext uri="{BB962C8B-B14F-4D97-AF65-F5344CB8AC3E}">
        <p14:creationId xmlns:p14="http://schemas.microsoft.com/office/powerpoint/2010/main" val="645919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E2F70FE-E3B7-41B9-BDFD-B0B2B6ED2C83}"/>
              </a:ext>
            </a:extLst>
          </p:cNvPr>
          <p:cNvSpPr txBox="1"/>
          <p:nvPr/>
        </p:nvSpPr>
        <p:spPr>
          <a:xfrm>
            <a:off x="752302" y="831273"/>
            <a:ext cx="10669385" cy="584775"/>
          </a:xfrm>
          <a:prstGeom prst="rect">
            <a:avLst/>
          </a:prstGeom>
          <a:noFill/>
        </p:spPr>
        <p:txBody>
          <a:bodyPr wrap="square" rtlCol="0">
            <a:spAutoFit/>
          </a:bodyPr>
          <a:lstStyle/>
          <a:p>
            <a:r>
              <a:rPr lang="en-US" sz="3200" b="1" dirty="0">
                <a:latin typeface="DIN 2014" panose="020B0504020202020204" pitchFamily="34" charset="0"/>
                <a:ea typeface="DIN 2014" panose="020B0504020202020204" pitchFamily="34" charset="0"/>
                <a:cs typeface="Arial" panose="020B0604020202020204" pitchFamily="34" charset="0"/>
              </a:rPr>
              <a:t>Data Reporting </a:t>
            </a:r>
          </a:p>
        </p:txBody>
      </p:sp>
      <p:sp>
        <p:nvSpPr>
          <p:cNvPr id="4" name="TextBox 3">
            <a:extLst>
              <a:ext uri="{FF2B5EF4-FFF2-40B4-BE49-F238E27FC236}">
                <a16:creationId xmlns:a16="http://schemas.microsoft.com/office/drawing/2014/main" id="{D9F9367D-473A-4A0D-BB55-9E851719AB3D}"/>
              </a:ext>
            </a:extLst>
          </p:cNvPr>
          <p:cNvSpPr txBox="1"/>
          <p:nvPr/>
        </p:nvSpPr>
        <p:spPr>
          <a:xfrm>
            <a:off x="685801" y="1720735"/>
            <a:ext cx="9414164" cy="4721485"/>
          </a:xfrm>
          <a:prstGeom prst="rect">
            <a:avLst/>
          </a:prstGeom>
          <a:noFill/>
        </p:spPr>
        <p:txBody>
          <a:bodyPr wrap="square" rtlCol="0">
            <a:spAutoFit/>
          </a:bodyPr>
          <a:lstStyle/>
          <a:p>
            <a:pPr algn="ctr"/>
            <a:r>
              <a:rPr lang="en-US" sz="2800" b="1" dirty="0">
                <a:latin typeface="DIN 2014" panose="020B0504020202020204" pitchFamily="34" charset="0"/>
                <a:ea typeface="DIN 2014" panose="020B0504020202020204" pitchFamily="34" charset="0"/>
                <a:cs typeface="Arial" panose="020B0604020202020204" pitchFamily="34" charset="0"/>
              </a:rPr>
              <a:t>Data Reporting Window is May 15 - June 30</a:t>
            </a:r>
          </a:p>
          <a:p>
            <a:pPr marL="800100" lvl="1" indent="-342900">
              <a:buFont typeface="Arial" panose="020B0604020202020204" pitchFamily="34" charset="0"/>
              <a:buChar char="•"/>
            </a:pPr>
            <a:endParaRPr lang="en-US" sz="2000" dirty="0">
              <a:latin typeface="DIN 2014" panose="020B0504020202020204" pitchFamily="34" charset="0"/>
              <a:ea typeface="DIN 2014" panose="020B0504020202020204" pitchFamily="34" charset="0"/>
              <a:cs typeface="Arial" panose="020B0604020202020204" pitchFamily="34" charset="0"/>
            </a:endParaRPr>
          </a:p>
          <a:p>
            <a:pPr marL="800100" lvl="1" indent="-342900">
              <a:buFont typeface="Arial" panose="020B0604020202020204" pitchFamily="34" charset="0"/>
              <a:buChar char="•"/>
            </a:pPr>
            <a:r>
              <a:rPr lang="en-US" sz="2400" dirty="0">
                <a:latin typeface="DIN 2014" panose="020B0504020202020204" pitchFamily="34" charset="0"/>
                <a:ea typeface="DIN 2014" panose="020B0504020202020204" pitchFamily="34" charset="0"/>
                <a:cs typeface="Arial" panose="020B0604020202020204" pitchFamily="34" charset="0"/>
              </a:rPr>
              <a:t>Reporting window has been extended by 2 weeks</a:t>
            </a:r>
          </a:p>
          <a:p>
            <a:pPr marL="800100" lvl="1" indent="-342900">
              <a:buFont typeface="Arial" panose="020B0604020202020204" pitchFamily="34" charset="0"/>
              <a:buChar char="•"/>
            </a:pPr>
            <a:r>
              <a:rPr lang="en-US" sz="2400" dirty="0">
                <a:latin typeface="DIN 2014" panose="020B0504020202020204" pitchFamily="34" charset="0"/>
                <a:ea typeface="DIN 2014" panose="020B0504020202020204" pitchFamily="34" charset="0"/>
                <a:cs typeface="Arial" panose="020B0604020202020204" pitchFamily="34" charset="0"/>
              </a:rPr>
              <a:t>5th year of reporting enrollment</a:t>
            </a:r>
          </a:p>
          <a:p>
            <a:pPr marL="800100" lvl="1" indent="-342900">
              <a:buFont typeface="Arial" panose="020B0604020202020204" pitchFamily="34" charset="0"/>
              <a:buChar char="•"/>
            </a:pPr>
            <a:r>
              <a:rPr lang="en-US" sz="2400" dirty="0">
                <a:latin typeface="DIN 2014" panose="020B0504020202020204" pitchFamily="34" charset="0"/>
                <a:ea typeface="DIN 2014" panose="020B0504020202020204" pitchFamily="34" charset="0"/>
                <a:cs typeface="Arial" panose="020B0604020202020204" pitchFamily="34" charset="0"/>
              </a:rPr>
              <a:t>2nd year of reporting OOSLP</a:t>
            </a:r>
          </a:p>
          <a:p>
            <a:pPr marL="800100" lvl="1" indent="-342900">
              <a:buFont typeface="Arial" panose="020B0604020202020204" pitchFamily="34" charset="0"/>
              <a:buChar char="•"/>
            </a:pPr>
            <a:r>
              <a:rPr lang="en-US" sz="2400" dirty="0">
                <a:latin typeface="DIN 2014" panose="020B0504020202020204" pitchFamily="34" charset="0"/>
                <a:ea typeface="DIN 2014" panose="020B0504020202020204" pitchFamily="34" charset="0"/>
                <a:cs typeface="Arial" panose="020B0604020202020204" pitchFamily="34" charset="0"/>
              </a:rPr>
              <a:t>For data reporting this year:</a:t>
            </a:r>
          </a:p>
          <a:p>
            <a:pPr marL="1257300" lvl="2" indent="-342900">
              <a:buFont typeface="Courier New" panose="02070309020205020404" pitchFamily="49" charset="0"/>
              <a:buChar char="o"/>
            </a:pPr>
            <a:r>
              <a:rPr lang="en-US" sz="2400" dirty="0">
                <a:latin typeface="DIN 2014" panose="020B0504020202020204" pitchFamily="34" charset="0"/>
                <a:ea typeface="DIN 2014" panose="020B0504020202020204" pitchFamily="34" charset="0"/>
                <a:cs typeface="Arial" panose="020B0604020202020204" pitchFamily="34" charset="0"/>
              </a:rPr>
              <a:t>For reporting enrollment data - institutions will submit disaggregated fall IPEDS 2019 data.</a:t>
            </a:r>
          </a:p>
          <a:p>
            <a:pPr marL="1257300" lvl="2" indent="-342900">
              <a:buFont typeface="Courier New" panose="02070309020205020404" pitchFamily="49" charset="0"/>
              <a:buChar char="o"/>
            </a:pPr>
            <a:r>
              <a:rPr lang="en-US" sz="2400" dirty="0">
                <a:latin typeface="DIN 2014" panose="020B0504020202020204" pitchFamily="34" charset="0"/>
                <a:ea typeface="DIN 2014" panose="020B0504020202020204" pitchFamily="34" charset="0"/>
                <a:cs typeface="Arial" panose="020B0604020202020204" pitchFamily="34" charset="0"/>
              </a:rPr>
              <a:t>For reporting out-of-state learning placement (OOSLP) data - the learning placements reported will be from the 2019 calendar year.</a:t>
            </a:r>
          </a:p>
          <a:p>
            <a:pPr marL="457200" indent="-457200">
              <a:lnSpc>
                <a:spcPct val="150000"/>
              </a:lnSpc>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8EBB107F-8312-4018-A6A9-954C556EEC9C}"/>
              </a:ext>
            </a:extLst>
          </p:cNvPr>
          <p:cNvPicPr>
            <a:picLocks noChangeAspect="1"/>
          </p:cNvPicPr>
          <p:nvPr/>
        </p:nvPicPr>
        <p:blipFill>
          <a:blip r:embed="rId3"/>
          <a:stretch>
            <a:fillRect/>
          </a:stretch>
        </p:blipFill>
        <p:spPr>
          <a:xfrm>
            <a:off x="10519756" y="5220392"/>
            <a:ext cx="1398572" cy="1728325"/>
          </a:xfrm>
          <a:prstGeom prst="rect">
            <a:avLst/>
          </a:prstGeom>
        </p:spPr>
      </p:pic>
    </p:spTree>
    <p:extLst>
      <p:ext uri="{BB962C8B-B14F-4D97-AF65-F5344CB8AC3E}">
        <p14:creationId xmlns:p14="http://schemas.microsoft.com/office/powerpoint/2010/main" val="1849681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E2F70FE-E3B7-41B9-BDFD-B0B2B6ED2C83}"/>
              </a:ext>
            </a:extLst>
          </p:cNvPr>
          <p:cNvSpPr txBox="1"/>
          <p:nvPr/>
        </p:nvSpPr>
        <p:spPr>
          <a:xfrm>
            <a:off x="752302" y="831273"/>
            <a:ext cx="10669385" cy="584775"/>
          </a:xfrm>
          <a:prstGeom prst="rect">
            <a:avLst/>
          </a:prstGeom>
          <a:noFill/>
        </p:spPr>
        <p:txBody>
          <a:bodyPr wrap="square" rtlCol="0">
            <a:spAutoFit/>
          </a:bodyPr>
          <a:lstStyle/>
          <a:p>
            <a:r>
              <a:rPr lang="en-US" sz="3200" b="1" dirty="0">
                <a:latin typeface="DIN 2014" panose="020B0504020202020204" pitchFamily="34" charset="0"/>
                <a:ea typeface="DIN 2014" panose="020B0504020202020204" pitchFamily="34" charset="0"/>
                <a:cs typeface="Arial" panose="020B0604020202020204" pitchFamily="34" charset="0"/>
              </a:rPr>
              <a:t>Data Reporting - SREB</a:t>
            </a:r>
          </a:p>
        </p:txBody>
      </p:sp>
      <p:sp>
        <p:nvSpPr>
          <p:cNvPr id="4" name="TextBox 3">
            <a:extLst>
              <a:ext uri="{FF2B5EF4-FFF2-40B4-BE49-F238E27FC236}">
                <a16:creationId xmlns:a16="http://schemas.microsoft.com/office/drawing/2014/main" id="{D9F9367D-473A-4A0D-BB55-9E851719AB3D}"/>
              </a:ext>
            </a:extLst>
          </p:cNvPr>
          <p:cNvSpPr txBox="1"/>
          <p:nvPr/>
        </p:nvSpPr>
        <p:spPr>
          <a:xfrm>
            <a:off x="712305" y="1601465"/>
            <a:ext cx="9414164" cy="4893647"/>
          </a:xfrm>
          <a:prstGeom prst="rect">
            <a:avLst/>
          </a:prstGeom>
          <a:noFill/>
        </p:spPr>
        <p:txBody>
          <a:bodyPr wrap="square" rtlCol="0">
            <a:spAutoFit/>
          </a:bodyPr>
          <a:lstStyle/>
          <a:p>
            <a:r>
              <a:rPr lang="en-US" sz="2400" b="1" dirty="0">
                <a:latin typeface="DIN 2014" panose="020B0504020202020204" pitchFamily="34" charset="0"/>
                <a:ea typeface="DIN 2014" panose="020B0504020202020204" pitchFamily="34" charset="0"/>
                <a:cs typeface="Arial" panose="020B0604020202020204" pitchFamily="34" charset="0"/>
              </a:rPr>
              <a:t>916 total SARA participating institutions in SREB</a:t>
            </a:r>
          </a:p>
          <a:p>
            <a:pPr marL="800100" lvl="1"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Represents 45% of SARA total</a:t>
            </a:r>
          </a:p>
          <a:p>
            <a:pPr lvl="1"/>
            <a:endParaRPr lang="en-US" sz="1200" dirty="0">
              <a:latin typeface="DIN 2014" panose="020B0504020202020204" pitchFamily="34" charset="0"/>
              <a:ea typeface="DIN 2014" panose="020B0504020202020204" pitchFamily="34" charset="0"/>
              <a:cs typeface="Arial" panose="020B0604020202020204" pitchFamily="34" charset="0"/>
            </a:endParaRPr>
          </a:p>
          <a:p>
            <a:r>
              <a:rPr lang="en-US" sz="2400" b="1" dirty="0">
                <a:latin typeface="DIN 2014" panose="020B0504020202020204" pitchFamily="34" charset="0"/>
                <a:ea typeface="DIN 2014" panose="020B0504020202020204" pitchFamily="34" charset="0"/>
                <a:cs typeface="Arial" panose="020B0604020202020204" pitchFamily="34" charset="0"/>
              </a:rPr>
              <a:t>For SREB Data Reporting in 2019:</a:t>
            </a:r>
          </a:p>
          <a:p>
            <a:pPr marL="800100" lvl="1"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Total Enrollment WITHOUT In-State Enrollment - 406,980 (32%)</a:t>
            </a:r>
          </a:p>
          <a:p>
            <a:pPr marL="800100" lvl="1"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Total Enrollment WITH In-State Enrollment - 1,199,235 (43%)</a:t>
            </a:r>
          </a:p>
          <a:p>
            <a:pPr marL="800100" lvl="1" indent="-342900">
              <a:buFont typeface="Arial" panose="020B0604020202020204" pitchFamily="34" charset="0"/>
              <a:buChar char="•"/>
            </a:pPr>
            <a:endParaRPr lang="en-US" sz="1200" dirty="0">
              <a:latin typeface="DIN 2014" panose="020B0504020202020204" pitchFamily="34" charset="0"/>
              <a:ea typeface="DIN 2014" panose="020B0504020202020204" pitchFamily="34" charset="0"/>
              <a:cs typeface="Arial" panose="020B0604020202020204" pitchFamily="34" charset="0"/>
            </a:endParaRPr>
          </a:p>
          <a:p>
            <a:pPr marL="800100" lvl="1"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SREB Total OOSLP = 118,474 (44%)</a:t>
            </a:r>
          </a:p>
          <a:p>
            <a:pPr lvl="1"/>
            <a:endParaRPr lang="en-US" sz="1200" dirty="0">
              <a:latin typeface="DIN 2014" panose="020B0504020202020204" pitchFamily="34" charset="0"/>
              <a:ea typeface="DIN 2014" panose="020B0504020202020204" pitchFamily="34" charset="0"/>
              <a:cs typeface="Arial" panose="020B0604020202020204" pitchFamily="34" charset="0"/>
            </a:endParaRPr>
          </a:p>
          <a:p>
            <a:pPr marL="800100" lvl="1"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SREB had 5 of the top 10 Institutions by size of reported enrollment:</a:t>
            </a:r>
          </a:p>
          <a:p>
            <a:pPr marL="1257300" lvl="2"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Liberty University</a:t>
            </a:r>
          </a:p>
          <a:p>
            <a:pPr marL="1257300" lvl="2"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University of Maryland Global Campus</a:t>
            </a:r>
          </a:p>
          <a:p>
            <a:pPr marL="1257300" lvl="2"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Strayer University</a:t>
            </a:r>
          </a:p>
          <a:p>
            <a:pPr marL="1257300" lvl="2"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American Public University System</a:t>
            </a:r>
          </a:p>
          <a:p>
            <a:pPr marL="1257300" lvl="2" indent="-342900">
              <a:buFont typeface="Arial" panose="020B0604020202020204" pitchFamily="34" charset="0"/>
              <a:buChar char="•"/>
            </a:pPr>
            <a:r>
              <a:rPr lang="en-US" sz="2000" dirty="0">
                <a:latin typeface="DIN 2014" panose="020B0504020202020204" pitchFamily="34" charset="0"/>
                <a:ea typeface="DIN 2014" panose="020B0504020202020204" pitchFamily="34" charset="0"/>
                <a:cs typeface="Arial" panose="020B0604020202020204" pitchFamily="34" charset="0"/>
              </a:rPr>
              <a:t>Ashworth College</a:t>
            </a:r>
          </a:p>
          <a:p>
            <a:pPr lvl="2"/>
            <a:endParaRPr lang="en-US" sz="20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8EBB107F-8312-4018-A6A9-954C556EEC9C}"/>
              </a:ext>
            </a:extLst>
          </p:cNvPr>
          <p:cNvPicPr>
            <a:picLocks noChangeAspect="1"/>
          </p:cNvPicPr>
          <p:nvPr/>
        </p:nvPicPr>
        <p:blipFill>
          <a:blip r:embed="rId3"/>
          <a:stretch>
            <a:fillRect/>
          </a:stretch>
        </p:blipFill>
        <p:spPr>
          <a:xfrm>
            <a:off x="10519756" y="5220392"/>
            <a:ext cx="1398572" cy="1728325"/>
          </a:xfrm>
          <a:prstGeom prst="rect">
            <a:avLst/>
          </a:prstGeom>
        </p:spPr>
      </p:pic>
    </p:spTree>
    <p:extLst>
      <p:ext uri="{BB962C8B-B14F-4D97-AF65-F5344CB8AC3E}">
        <p14:creationId xmlns:p14="http://schemas.microsoft.com/office/powerpoint/2010/main" val="3033515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646</Words>
  <Application>Microsoft Office PowerPoint</Application>
  <PresentationFormat>Widescreen</PresentationFormat>
  <Paragraphs>115</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Courier New</vt:lpstr>
      <vt:lpstr>DIN 2014</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Marianne Boeke</dc:creator>
  <cp:lastModifiedBy>Marianne Boeke</cp:lastModifiedBy>
  <cp:revision>12</cp:revision>
  <dcterms:created xsi:type="dcterms:W3CDTF">2020-05-21T17:34:28Z</dcterms:created>
  <dcterms:modified xsi:type="dcterms:W3CDTF">2020-06-02T22:02:55Z</dcterms:modified>
</cp:coreProperties>
</file>