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8"/>
  </p:notesMasterIdLst>
  <p:sldIdLst>
    <p:sldId id="256" r:id="rId2"/>
    <p:sldId id="257" r:id="rId3"/>
    <p:sldId id="258" r:id="rId4"/>
    <p:sldId id="259" r:id="rId5"/>
    <p:sldId id="260" r:id="rId6"/>
    <p:sldId id="261" r:id="rId7"/>
    <p:sldId id="270" r:id="rId8"/>
    <p:sldId id="262" r:id="rId9"/>
    <p:sldId id="263" r:id="rId10"/>
    <p:sldId id="264" r:id="rId11"/>
    <p:sldId id="267" r:id="rId12"/>
    <p:sldId id="268" r:id="rId13"/>
    <p:sldId id="265" r:id="rId14"/>
    <p:sldId id="266" r:id="rId15"/>
    <p:sldId id="272" r:id="rId16"/>
    <p:sldId id="269"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86267" autoAdjust="0"/>
  </p:normalViewPr>
  <p:slideViewPr>
    <p:cSldViewPr snapToGrid="0">
      <p:cViewPr varScale="1">
        <p:scale>
          <a:sx n="74" d="100"/>
          <a:sy n="74" d="100"/>
        </p:scale>
        <p:origin x="768" y="7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39F6FD-C427-4ACC-B8E0-7921524E5586}" type="datetimeFigureOut">
              <a:rPr lang="en-US" smtClean="0"/>
              <a:t>11/1/2018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8C702F-AD3D-44F7-A63E-EF580CEB326C}" type="slidenum">
              <a:rPr lang="en-US" smtClean="0"/>
              <a:t>‹#›</a:t>
            </a:fld>
            <a:endParaRPr lang="en-US" dirty="0"/>
          </a:p>
        </p:txBody>
      </p:sp>
    </p:spTree>
    <p:extLst>
      <p:ext uri="{BB962C8B-B14F-4D97-AF65-F5344CB8AC3E}">
        <p14:creationId xmlns:p14="http://schemas.microsoft.com/office/powerpoint/2010/main" val="334492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it a realistic as possible</a:t>
            </a:r>
          </a:p>
        </p:txBody>
      </p:sp>
      <p:sp>
        <p:nvSpPr>
          <p:cNvPr id="4" name="Slide Number Placeholder 3"/>
          <p:cNvSpPr>
            <a:spLocks noGrp="1"/>
          </p:cNvSpPr>
          <p:nvPr>
            <p:ph type="sldNum" sz="quarter" idx="10"/>
          </p:nvPr>
        </p:nvSpPr>
        <p:spPr/>
        <p:txBody>
          <a:bodyPr/>
          <a:lstStyle/>
          <a:p>
            <a:fld id="{1B8C702F-AD3D-44F7-A63E-EF580CEB326C}" type="slidenum">
              <a:rPr lang="en-US" smtClean="0"/>
              <a:t>3</a:t>
            </a:fld>
            <a:endParaRPr lang="en-US" dirty="0"/>
          </a:p>
        </p:txBody>
      </p:sp>
    </p:spTree>
    <p:extLst>
      <p:ext uri="{BB962C8B-B14F-4D97-AF65-F5344CB8AC3E}">
        <p14:creationId xmlns:p14="http://schemas.microsoft.com/office/powerpoint/2010/main" val="2409171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 sample N=123 2</a:t>
            </a:r>
            <a:r>
              <a:rPr lang="en-US" baseline="0" dirty="0"/>
              <a:t> chose not to participate </a:t>
            </a:r>
            <a:endParaRPr lang="en-US" dirty="0"/>
          </a:p>
          <a:p>
            <a:r>
              <a:rPr lang="en-US" dirty="0"/>
              <a:t>103 females</a:t>
            </a:r>
            <a:r>
              <a:rPr lang="en-US" baseline="0" dirty="0"/>
              <a:t> 83.7% and 20 males 16.3%</a:t>
            </a:r>
          </a:p>
          <a:p>
            <a:r>
              <a:rPr lang="en-US" baseline="0" dirty="0"/>
              <a:t>Not all students completed form at both experiences </a:t>
            </a:r>
          </a:p>
          <a:p>
            <a:r>
              <a:rPr lang="en-US" baseline="0" dirty="0"/>
              <a:t>Not all questions were answered</a:t>
            </a:r>
          </a:p>
          <a:p>
            <a:r>
              <a:rPr lang="en-US" baseline="0" dirty="0"/>
              <a:t>Average student age 22.5 years</a:t>
            </a:r>
            <a:endParaRPr lang="en-US" dirty="0"/>
          </a:p>
        </p:txBody>
      </p:sp>
      <p:sp>
        <p:nvSpPr>
          <p:cNvPr id="4" name="Slide Number Placeholder 3"/>
          <p:cNvSpPr>
            <a:spLocks noGrp="1"/>
          </p:cNvSpPr>
          <p:nvPr>
            <p:ph type="sldNum" sz="quarter" idx="10"/>
          </p:nvPr>
        </p:nvSpPr>
        <p:spPr/>
        <p:txBody>
          <a:bodyPr/>
          <a:lstStyle/>
          <a:p>
            <a:fld id="{1B8C702F-AD3D-44F7-A63E-EF580CEB326C}" type="slidenum">
              <a:rPr lang="en-US" smtClean="0"/>
              <a:t>10</a:t>
            </a:fld>
            <a:endParaRPr lang="en-US" dirty="0"/>
          </a:p>
        </p:txBody>
      </p:sp>
    </p:spTree>
    <p:extLst>
      <p:ext uri="{BB962C8B-B14F-4D97-AF65-F5344CB8AC3E}">
        <p14:creationId xmlns:p14="http://schemas.microsoft.com/office/powerpoint/2010/main" val="3073358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Table 2, results of three self-evaluation questions regarding the students’ preparation to practice are presented. On a scale of 1 to 10 (with 1 being “not prepared at all” and 10 being “very prepared”), the students felt they were prepared to enter practice.</a:t>
            </a:r>
          </a:p>
          <a:p>
            <a:endParaRPr lang="en-US" dirty="0"/>
          </a:p>
        </p:txBody>
      </p:sp>
      <p:sp>
        <p:nvSpPr>
          <p:cNvPr id="4" name="Slide Number Placeholder 3"/>
          <p:cNvSpPr>
            <a:spLocks noGrp="1"/>
          </p:cNvSpPr>
          <p:nvPr>
            <p:ph type="sldNum" sz="quarter" idx="10"/>
          </p:nvPr>
        </p:nvSpPr>
        <p:spPr/>
        <p:txBody>
          <a:bodyPr/>
          <a:lstStyle/>
          <a:p>
            <a:fld id="{1B8C702F-AD3D-44F7-A63E-EF580CEB326C}" type="slidenum">
              <a:rPr lang="en-US" smtClean="0"/>
              <a:t>11</a:t>
            </a:fld>
            <a:endParaRPr lang="en-US" dirty="0"/>
          </a:p>
        </p:txBody>
      </p:sp>
    </p:spTree>
    <p:extLst>
      <p:ext uri="{BB962C8B-B14F-4D97-AF65-F5344CB8AC3E}">
        <p14:creationId xmlns:p14="http://schemas.microsoft.com/office/powerpoint/2010/main" val="1658148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measure student growth over the semester, we compared the mean scores of evaluation items between the two experiences, using the paired samples </a:t>
            </a:r>
            <a:r>
              <a:rPr lang="en-US" sz="1200" i="1" kern="1200" dirty="0">
                <a:solidFill>
                  <a:schemeClr val="tx1"/>
                </a:solidFill>
                <a:effectLst/>
                <a:latin typeface="+mn-lt"/>
                <a:ea typeface="+mn-ea"/>
                <a:cs typeface="+mn-cs"/>
              </a:rPr>
              <a:t>t</a:t>
            </a:r>
            <a:r>
              <a:rPr lang="en-US" sz="1200" kern="1200" dirty="0">
                <a:solidFill>
                  <a:schemeClr val="tx1"/>
                </a:solidFill>
                <a:effectLst/>
                <a:latin typeface="+mn-lt"/>
                <a:ea typeface="+mn-ea"/>
                <a:cs typeface="+mn-cs"/>
              </a:rPr>
              <a:t>-test, (Table 3). There was a significant difference in the scores for communication skills, conflict resolution, assessment skills, skills confidence, and delegation skills, between the first experience, which occurred early in the semester, and the second experience, which occurred at the end of the semester.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1B8C702F-AD3D-44F7-A63E-EF580CEB326C}" type="slidenum">
              <a:rPr lang="en-US" smtClean="0"/>
              <a:t>12</a:t>
            </a:fld>
            <a:endParaRPr lang="en-US" dirty="0"/>
          </a:p>
        </p:txBody>
      </p:sp>
    </p:spTree>
    <p:extLst>
      <p:ext uri="{BB962C8B-B14F-4D97-AF65-F5344CB8AC3E}">
        <p14:creationId xmlns:p14="http://schemas.microsoft.com/office/powerpoint/2010/main" val="2935905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11/1/2018</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9" name="Group 8"/>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11/1/2018</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accent1"/>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11/1/2018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11/1/2018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11/1/2018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11/1/2018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11/1/2018</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11/1/2018</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11/1/2018</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39010" y="875531"/>
            <a:ext cx="9638676" cy="2012712"/>
          </a:xfrm>
        </p:spPr>
        <p:txBody>
          <a:bodyPr/>
          <a:lstStyle/>
          <a:p>
            <a:r>
              <a:rPr lang="en-US" sz="5400" dirty="0"/>
              <a:t>A Multi-case Simulation to Aid in Transition to Practice</a:t>
            </a:r>
          </a:p>
        </p:txBody>
      </p:sp>
      <p:sp>
        <p:nvSpPr>
          <p:cNvPr id="3" name="Subtitle 2"/>
          <p:cNvSpPr>
            <a:spLocks noGrp="1"/>
          </p:cNvSpPr>
          <p:nvPr>
            <p:ph type="subTitle" idx="1"/>
          </p:nvPr>
        </p:nvSpPr>
        <p:spPr>
          <a:xfrm>
            <a:off x="2921054" y="2984317"/>
            <a:ext cx="6831673" cy="1086237"/>
          </a:xfrm>
        </p:spPr>
        <p:txBody>
          <a:bodyPr>
            <a:noAutofit/>
          </a:bodyPr>
          <a:lstStyle/>
          <a:p>
            <a:r>
              <a:rPr lang="en-US" sz="3600" dirty="0">
                <a:solidFill>
                  <a:schemeClr val="tx1"/>
                </a:solidFill>
              </a:rPr>
              <a:t>Debora Nutt, DNP, RN</a:t>
            </a:r>
          </a:p>
          <a:p>
            <a:r>
              <a:rPr lang="en-US" sz="3600" dirty="0">
                <a:solidFill>
                  <a:schemeClr val="tx1"/>
                </a:solidFill>
              </a:rPr>
              <a:t>Lisa Engel, MSN, RN, CNE</a:t>
            </a:r>
          </a:p>
        </p:txBody>
      </p:sp>
      <p:pic>
        <p:nvPicPr>
          <p:cNvPr id="4" name="Picture 3"/>
          <p:cNvPicPr>
            <a:picLocks noChangeAspect="1"/>
          </p:cNvPicPr>
          <p:nvPr/>
        </p:nvPicPr>
        <p:blipFill>
          <a:blip r:embed="rId2"/>
          <a:stretch>
            <a:fillRect/>
          </a:stretch>
        </p:blipFill>
        <p:spPr>
          <a:xfrm>
            <a:off x="2466970" y="4306528"/>
            <a:ext cx="3579868" cy="2330706"/>
          </a:xfrm>
          <a:prstGeom prst="rect">
            <a:avLst/>
          </a:prstGeom>
        </p:spPr>
      </p:pic>
    </p:spTree>
    <p:extLst>
      <p:ext uri="{BB962C8B-B14F-4D97-AF65-F5344CB8AC3E}">
        <p14:creationId xmlns:p14="http://schemas.microsoft.com/office/powerpoint/2010/main" val="25167770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5617" y="228600"/>
            <a:ext cx="1321905" cy="1946773"/>
          </a:xfrm>
        </p:spPr>
        <p:txBody>
          <a:bodyPr>
            <a:noAutofit/>
          </a:bodyPr>
          <a:lstStyle/>
          <a:p>
            <a:pPr algn="r"/>
            <a:r>
              <a:rPr lang="en-US" sz="2800" dirty="0"/>
              <a:t>Results</a:t>
            </a:r>
            <a:br>
              <a:rPr lang="en-US" sz="2800" dirty="0"/>
            </a:br>
            <a:r>
              <a:rPr lang="en-US" sz="2800" dirty="0"/>
              <a:t>Metrics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53810085"/>
              </p:ext>
            </p:extLst>
          </p:nvPr>
        </p:nvGraphicFramePr>
        <p:xfrm>
          <a:off x="2037523" y="71533"/>
          <a:ext cx="9939132" cy="6767789"/>
        </p:xfrm>
        <a:graphic>
          <a:graphicData uri="http://schemas.openxmlformats.org/drawingml/2006/table">
            <a:tbl>
              <a:tblPr/>
              <a:tblGrid>
                <a:gridCol w="4300583">
                  <a:extLst>
                    <a:ext uri="{9D8B030D-6E8A-4147-A177-3AD203B41FA5}">
                      <a16:colId xmlns:a16="http://schemas.microsoft.com/office/drawing/2014/main" val="861145105"/>
                    </a:ext>
                  </a:extLst>
                </a:gridCol>
                <a:gridCol w="1317189">
                  <a:extLst>
                    <a:ext uri="{9D8B030D-6E8A-4147-A177-3AD203B41FA5}">
                      <a16:colId xmlns:a16="http://schemas.microsoft.com/office/drawing/2014/main" val="2149087239"/>
                    </a:ext>
                  </a:extLst>
                </a:gridCol>
                <a:gridCol w="910573">
                  <a:extLst>
                    <a:ext uri="{9D8B030D-6E8A-4147-A177-3AD203B41FA5}">
                      <a16:colId xmlns:a16="http://schemas.microsoft.com/office/drawing/2014/main" val="2450805806"/>
                    </a:ext>
                  </a:extLst>
                </a:gridCol>
                <a:gridCol w="1018607">
                  <a:extLst>
                    <a:ext uri="{9D8B030D-6E8A-4147-A177-3AD203B41FA5}">
                      <a16:colId xmlns:a16="http://schemas.microsoft.com/office/drawing/2014/main" val="1729282295"/>
                    </a:ext>
                  </a:extLst>
                </a:gridCol>
                <a:gridCol w="1157506">
                  <a:extLst>
                    <a:ext uri="{9D8B030D-6E8A-4147-A177-3AD203B41FA5}">
                      <a16:colId xmlns:a16="http://schemas.microsoft.com/office/drawing/2014/main" val="804216577"/>
                    </a:ext>
                  </a:extLst>
                </a:gridCol>
                <a:gridCol w="1234674">
                  <a:extLst>
                    <a:ext uri="{9D8B030D-6E8A-4147-A177-3AD203B41FA5}">
                      <a16:colId xmlns:a16="http://schemas.microsoft.com/office/drawing/2014/main" val="3739290218"/>
                    </a:ext>
                  </a:extLst>
                </a:gridCol>
              </a:tblGrid>
              <a:tr h="234790">
                <a:tc gridSpan="6">
                  <a:txBody>
                    <a:bodyPr/>
                    <a:lstStyle/>
                    <a:p>
                      <a:pPr algn="ctr" rtl="0" fontAlgn="ctr">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Students Evaluations</a:t>
                      </a:r>
                      <a:r>
                        <a:rPr lang="en-US" sz="1400" b="0" i="0" u="none" strike="noStrike" baseline="0" dirty="0">
                          <a:solidFill>
                            <a:srgbClr val="000000"/>
                          </a:solidFill>
                          <a:effectLst/>
                          <a:latin typeface="Times New Roman" panose="02020603050405020304" pitchFamily="18" charset="0"/>
                          <a:cs typeface="Times New Roman" panose="02020603050405020304" pitchFamily="18" charset="0"/>
                        </a:rPr>
                        <a:t> after Simulation 2 End of Semester </a:t>
                      </a:r>
                      <a:r>
                        <a:rPr lang="en-US" sz="1400" b="0" i="0" u="none" strike="noStrike" dirty="0">
                          <a:solidFill>
                            <a:srgbClr val="000000"/>
                          </a:solidFill>
                          <a:effectLst/>
                          <a:latin typeface="Times New Roman" panose="02020603050405020304" pitchFamily="18" charset="0"/>
                          <a:cs typeface="Times New Roman" panose="02020603050405020304" pitchFamily="18" charset="0"/>
                        </a:rPr>
                        <a:t>All Combined (Spring 2016 to Spring 2018)</a:t>
                      </a:r>
                      <a:endParaRPr lang="en-US" sz="1400" dirty="0">
                        <a:effectLst/>
                        <a:latin typeface="Times New Roman" panose="02020603050405020304" pitchFamily="18" charset="0"/>
                        <a:cs typeface="Times New Roman" panose="02020603050405020304" pitchFamily="18" charset="0"/>
                      </a:endParaRPr>
                    </a:p>
                  </a:txBody>
                  <a:tcPr marL="40641" marR="40641" marT="27094" marB="27094"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40234819"/>
                  </a:ext>
                </a:extLst>
              </a:tr>
              <a:tr h="415913">
                <a:tc>
                  <a:txBody>
                    <a:bodyPr/>
                    <a:lstStyle/>
                    <a:p>
                      <a:pPr fontAlgn="t"/>
                      <a:br>
                        <a:rPr lang="en-US" sz="1400" dirty="0">
                          <a:effectLst/>
                          <a:latin typeface="Times New Roman" panose="02020603050405020304" pitchFamily="18" charset="0"/>
                          <a:cs typeface="Times New Roman" panose="02020603050405020304" pitchFamily="18" charset="0"/>
                        </a:rPr>
                      </a:br>
                      <a:endParaRPr lang="en-US" sz="1400" dirty="0">
                        <a:effectLst/>
                        <a:latin typeface="Times New Roman" panose="02020603050405020304" pitchFamily="18" charset="0"/>
                        <a:cs typeface="Times New Roman" panose="02020603050405020304" pitchFamily="18" charset="0"/>
                      </a:endParaRPr>
                    </a:p>
                  </a:txBody>
                  <a:tcPr marL="40641" marR="40641" marT="27094" marB="27094">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Strongly Agree</a:t>
                      </a:r>
                      <a:endParaRPr lang="en-US" sz="1400" dirty="0">
                        <a:effectLst/>
                        <a:latin typeface="Times New Roman" panose="02020603050405020304" pitchFamily="18" charset="0"/>
                        <a:cs typeface="Times New Roman" panose="02020603050405020304" pitchFamily="18" charset="0"/>
                      </a:endParaRPr>
                    </a:p>
                  </a:txBody>
                  <a:tcPr marL="40641" marR="40641" marT="27094" marB="27094">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Agree</a:t>
                      </a:r>
                      <a:endParaRPr lang="en-US" sz="1400" dirty="0">
                        <a:effectLst/>
                        <a:latin typeface="Times New Roman" panose="02020603050405020304" pitchFamily="18" charset="0"/>
                        <a:cs typeface="Times New Roman" panose="02020603050405020304" pitchFamily="18" charset="0"/>
                      </a:endParaRPr>
                    </a:p>
                  </a:txBody>
                  <a:tcPr marL="40641" marR="40641" marT="27094" marB="27094">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Neutral</a:t>
                      </a:r>
                      <a:endParaRPr lang="en-US" sz="1400" dirty="0">
                        <a:effectLst/>
                        <a:latin typeface="Times New Roman" panose="02020603050405020304" pitchFamily="18" charset="0"/>
                        <a:cs typeface="Times New Roman" panose="02020603050405020304" pitchFamily="18" charset="0"/>
                      </a:endParaRPr>
                    </a:p>
                  </a:txBody>
                  <a:tcPr marL="40641" marR="40641" marT="27094" marB="27094">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Disagree</a:t>
                      </a:r>
                      <a:endParaRPr lang="en-US" sz="1400" dirty="0">
                        <a:effectLst/>
                        <a:latin typeface="Times New Roman" panose="02020603050405020304" pitchFamily="18" charset="0"/>
                        <a:cs typeface="Times New Roman" panose="02020603050405020304" pitchFamily="18" charset="0"/>
                      </a:endParaRPr>
                    </a:p>
                  </a:txBody>
                  <a:tcPr marL="40641" marR="40641" marT="27094" marB="27094">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Strongly Disagree</a:t>
                      </a:r>
                      <a:endParaRPr lang="en-US" sz="1400" dirty="0">
                        <a:effectLst/>
                        <a:latin typeface="Times New Roman" panose="02020603050405020304" pitchFamily="18" charset="0"/>
                        <a:cs typeface="Times New Roman" panose="02020603050405020304" pitchFamily="18" charset="0"/>
                      </a:endParaRPr>
                    </a:p>
                  </a:txBody>
                  <a:tcPr marL="40641" marR="40641" marT="27094" marB="27094">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0617939"/>
                  </a:ext>
                </a:extLst>
              </a:tr>
              <a:tr h="597036">
                <a:tc>
                  <a:txBody>
                    <a:bodyPr/>
                    <a:lstStyle/>
                    <a:p>
                      <a:pPr rtl="0" fontAlgn="t">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Did you feel the simulation process enhanced your ability to work as a team? (N = 121)</a:t>
                      </a:r>
                      <a:endParaRPr lang="en-US" sz="1400" dirty="0">
                        <a:effectLst/>
                        <a:latin typeface="Times New Roman" panose="02020603050405020304" pitchFamily="18" charset="0"/>
                        <a:cs typeface="Times New Roman" panose="02020603050405020304" pitchFamily="18" charset="0"/>
                      </a:endParaRPr>
                    </a:p>
                  </a:txBody>
                  <a:tcPr marL="40641" marR="40641" marT="27094" marB="27094">
                    <a:lnL>
                      <a:noFill/>
                    </a:lnL>
                    <a:lnR>
                      <a:noFill/>
                    </a:lnR>
                    <a:lnT w="6350" cap="flat" cmpd="sng" algn="ctr">
                      <a:solidFill>
                        <a:srgbClr val="000000"/>
                      </a:solidFill>
                      <a:prstDash val="solid"/>
                      <a:round/>
                      <a:headEnd type="none" w="med" len="med"/>
                      <a:tailEnd type="none" w="med" len="med"/>
                    </a:lnT>
                    <a:lnB>
                      <a:noFill/>
                    </a:lnB>
                  </a:tcPr>
                </a:tc>
                <a:tc>
                  <a:txBody>
                    <a:bodyPr/>
                    <a:lstStyle/>
                    <a:p>
                      <a:pPr algn="ctr" rtl="0" fontAlgn="ctr">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80.2%</a:t>
                      </a:r>
                      <a:endParaRPr lang="en-US" sz="1400" dirty="0">
                        <a:effectLst/>
                        <a:latin typeface="Times New Roman" panose="02020603050405020304" pitchFamily="18" charset="0"/>
                        <a:cs typeface="Times New Roman" panose="02020603050405020304" pitchFamily="18" charset="0"/>
                      </a:endParaRPr>
                    </a:p>
                    <a:p>
                      <a:pPr algn="ctr" rtl="0" fontAlgn="ctr">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(97)</a:t>
                      </a:r>
                      <a:endParaRPr lang="en-US" sz="1400" dirty="0">
                        <a:effectLst/>
                        <a:latin typeface="Times New Roman" panose="02020603050405020304" pitchFamily="18" charset="0"/>
                        <a:cs typeface="Times New Roman" panose="02020603050405020304" pitchFamily="18" charset="0"/>
                      </a:endParaRPr>
                    </a:p>
                  </a:txBody>
                  <a:tcPr marL="40641" marR="40641" marT="27094" marB="27094"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rtl="0" fontAlgn="ctr">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19.0%</a:t>
                      </a:r>
                      <a:endParaRPr lang="en-US" sz="1400" dirty="0">
                        <a:effectLst/>
                        <a:latin typeface="Times New Roman" panose="02020603050405020304" pitchFamily="18" charset="0"/>
                        <a:cs typeface="Times New Roman" panose="02020603050405020304" pitchFamily="18" charset="0"/>
                      </a:endParaRPr>
                    </a:p>
                    <a:p>
                      <a:pPr algn="ctr" rtl="0" fontAlgn="ctr">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(23)</a:t>
                      </a:r>
                      <a:endParaRPr lang="en-US" sz="1400" dirty="0">
                        <a:effectLst/>
                        <a:latin typeface="Times New Roman" panose="02020603050405020304" pitchFamily="18" charset="0"/>
                        <a:cs typeface="Times New Roman" panose="02020603050405020304" pitchFamily="18" charset="0"/>
                      </a:endParaRPr>
                    </a:p>
                  </a:txBody>
                  <a:tcPr marL="40641" marR="40641" marT="27094" marB="27094"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rtl="0" fontAlgn="ctr">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0.8%</a:t>
                      </a:r>
                      <a:endParaRPr lang="en-US" sz="1400" dirty="0">
                        <a:effectLst/>
                        <a:latin typeface="Times New Roman" panose="02020603050405020304" pitchFamily="18" charset="0"/>
                        <a:cs typeface="Times New Roman" panose="02020603050405020304" pitchFamily="18" charset="0"/>
                      </a:endParaRPr>
                    </a:p>
                    <a:p>
                      <a:pPr algn="ctr" rtl="0" fontAlgn="ctr">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(1)</a:t>
                      </a:r>
                      <a:endParaRPr lang="en-US" sz="1400" dirty="0">
                        <a:effectLst/>
                        <a:latin typeface="Times New Roman" panose="02020603050405020304" pitchFamily="18" charset="0"/>
                        <a:cs typeface="Times New Roman" panose="02020603050405020304" pitchFamily="18" charset="0"/>
                      </a:endParaRPr>
                    </a:p>
                  </a:txBody>
                  <a:tcPr marL="40641" marR="40641" marT="27094" marB="27094"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rtl="0" fontAlgn="ctr">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0</a:t>
                      </a:r>
                      <a:endParaRPr lang="en-US" sz="1400" dirty="0">
                        <a:effectLst/>
                        <a:latin typeface="Times New Roman" panose="02020603050405020304" pitchFamily="18" charset="0"/>
                        <a:cs typeface="Times New Roman" panose="02020603050405020304" pitchFamily="18" charset="0"/>
                      </a:endParaRPr>
                    </a:p>
                  </a:txBody>
                  <a:tcPr marL="40641" marR="40641" marT="27094" marB="27094"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rtl="0" fontAlgn="ctr">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0</a:t>
                      </a:r>
                      <a:endParaRPr lang="en-US" sz="1400" dirty="0">
                        <a:effectLst/>
                        <a:latin typeface="Times New Roman" panose="02020603050405020304" pitchFamily="18" charset="0"/>
                        <a:cs typeface="Times New Roman" panose="02020603050405020304" pitchFamily="18" charset="0"/>
                      </a:endParaRPr>
                    </a:p>
                  </a:txBody>
                  <a:tcPr marL="40641" marR="40641" marT="27094" marB="27094"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656365235"/>
                  </a:ext>
                </a:extLst>
              </a:tr>
              <a:tr h="597036">
                <a:tc>
                  <a:txBody>
                    <a:bodyPr/>
                    <a:lstStyle/>
                    <a:p>
                      <a:pPr rtl="0" fontAlgn="t">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Do you feel the simulation process enhanced your critical thinking skills? (N=121)</a:t>
                      </a:r>
                      <a:endParaRPr lang="en-US" sz="1400" dirty="0">
                        <a:effectLst/>
                        <a:latin typeface="Times New Roman" panose="02020603050405020304" pitchFamily="18" charset="0"/>
                        <a:cs typeface="Times New Roman" panose="02020603050405020304" pitchFamily="18" charset="0"/>
                      </a:endParaRPr>
                    </a:p>
                  </a:txBody>
                  <a:tcPr marL="40641" marR="40641" marT="27094" marB="27094">
                    <a:lnL>
                      <a:noFill/>
                    </a:lnL>
                    <a:lnR>
                      <a:noFill/>
                    </a:lnR>
                    <a:lnT>
                      <a:noFill/>
                    </a:lnT>
                    <a:lnB>
                      <a:noFill/>
                    </a:lnB>
                  </a:tcPr>
                </a:tc>
                <a:tc>
                  <a:txBody>
                    <a:bodyPr/>
                    <a:lstStyle/>
                    <a:p>
                      <a:pPr algn="ctr" rtl="0" fontAlgn="ctr">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77.7%</a:t>
                      </a:r>
                      <a:endParaRPr lang="en-US" sz="1400" dirty="0">
                        <a:effectLst/>
                        <a:latin typeface="Times New Roman" panose="02020603050405020304" pitchFamily="18" charset="0"/>
                        <a:cs typeface="Times New Roman" panose="02020603050405020304" pitchFamily="18" charset="0"/>
                      </a:endParaRPr>
                    </a:p>
                    <a:p>
                      <a:pPr algn="ctr" rtl="0" fontAlgn="ctr">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(94)</a:t>
                      </a:r>
                      <a:endParaRPr lang="en-US" sz="1400" dirty="0">
                        <a:effectLst/>
                        <a:latin typeface="Times New Roman" panose="02020603050405020304" pitchFamily="18" charset="0"/>
                        <a:cs typeface="Times New Roman" panose="02020603050405020304" pitchFamily="18" charset="0"/>
                      </a:endParaRPr>
                    </a:p>
                  </a:txBody>
                  <a:tcPr marL="40641" marR="40641" marT="27094" marB="27094" anchor="ctr">
                    <a:lnL>
                      <a:noFill/>
                    </a:lnL>
                    <a:lnR>
                      <a:noFill/>
                    </a:lnR>
                    <a:lnT>
                      <a:noFill/>
                    </a:lnT>
                    <a:lnB>
                      <a:noFill/>
                    </a:lnB>
                  </a:tcPr>
                </a:tc>
                <a:tc>
                  <a:txBody>
                    <a:bodyPr/>
                    <a:lstStyle/>
                    <a:p>
                      <a:pPr algn="ctr" rtl="0" fontAlgn="ctr">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22.3%</a:t>
                      </a:r>
                      <a:endParaRPr lang="en-US" sz="1400" dirty="0">
                        <a:effectLst/>
                        <a:latin typeface="Times New Roman" panose="02020603050405020304" pitchFamily="18" charset="0"/>
                        <a:cs typeface="Times New Roman" panose="02020603050405020304" pitchFamily="18" charset="0"/>
                      </a:endParaRPr>
                    </a:p>
                    <a:p>
                      <a:pPr algn="ctr" rtl="0" fontAlgn="ctr">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(27)</a:t>
                      </a:r>
                      <a:endParaRPr lang="en-US" sz="1400" dirty="0">
                        <a:effectLst/>
                        <a:latin typeface="Times New Roman" panose="02020603050405020304" pitchFamily="18" charset="0"/>
                        <a:cs typeface="Times New Roman" panose="02020603050405020304" pitchFamily="18" charset="0"/>
                      </a:endParaRPr>
                    </a:p>
                  </a:txBody>
                  <a:tcPr marL="40641" marR="40641" marT="27094" marB="27094" anchor="ctr">
                    <a:lnL>
                      <a:noFill/>
                    </a:lnL>
                    <a:lnR>
                      <a:noFill/>
                    </a:lnR>
                    <a:lnT>
                      <a:noFill/>
                    </a:lnT>
                    <a:lnB>
                      <a:noFill/>
                    </a:lnB>
                  </a:tcPr>
                </a:tc>
                <a:tc>
                  <a:txBody>
                    <a:bodyPr/>
                    <a:lstStyle/>
                    <a:p>
                      <a:pPr algn="ctr" rtl="0" fontAlgn="ctr">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0</a:t>
                      </a:r>
                      <a:endParaRPr lang="en-US" sz="1400" dirty="0">
                        <a:effectLst/>
                        <a:latin typeface="Times New Roman" panose="02020603050405020304" pitchFamily="18" charset="0"/>
                        <a:cs typeface="Times New Roman" panose="02020603050405020304" pitchFamily="18" charset="0"/>
                      </a:endParaRPr>
                    </a:p>
                  </a:txBody>
                  <a:tcPr marL="40641" marR="40641" marT="27094" marB="27094" anchor="ctr">
                    <a:lnL>
                      <a:noFill/>
                    </a:lnL>
                    <a:lnR>
                      <a:noFill/>
                    </a:lnR>
                    <a:lnT>
                      <a:noFill/>
                    </a:lnT>
                    <a:lnB>
                      <a:noFill/>
                    </a:lnB>
                  </a:tcPr>
                </a:tc>
                <a:tc>
                  <a:txBody>
                    <a:bodyPr/>
                    <a:lstStyle/>
                    <a:p>
                      <a:pPr algn="ctr" rtl="0" fontAlgn="ctr">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0</a:t>
                      </a:r>
                      <a:endParaRPr lang="en-US" sz="1400" dirty="0">
                        <a:effectLst/>
                        <a:latin typeface="Times New Roman" panose="02020603050405020304" pitchFamily="18" charset="0"/>
                        <a:cs typeface="Times New Roman" panose="02020603050405020304" pitchFamily="18" charset="0"/>
                      </a:endParaRPr>
                    </a:p>
                  </a:txBody>
                  <a:tcPr marL="40641" marR="40641" marT="27094" marB="27094" anchor="ctr">
                    <a:lnL>
                      <a:noFill/>
                    </a:lnL>
                    <a:lnR>
                      <a:noFill/>
                    </a:lnR>
                    <a:lnT>
                      <a:noFill/>
                    </a:lnT>
                    <a:lnB>
                      <a:noFill/>
                    </a:lnB>
                  </a:tcPr>
                </a:tc>
                <a:tc>
                  <a:txBody>
                    <a:bodyPr/>
                    <a:lstStyle/>
                    <a:p>
                      <a:pPr algn="ctr" rtl="0" fontAlgn="ctr">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0</a:t>
                      </a:r>
                      <a:endParaRPr lang="en-US" sz="1400" dirty="0">
                        <a:effectLst/>
                        <a:latin typeface="Times New Roman" panose="02020603050405020304" pitchFamily="18" charset="0"/>
                        <a:cs typeface="Times New Roman" panose="02020603050405020304" pitchFamily="18" charset="0"/>
                      </a:endParaRPr>
                    </a:p>
                  </a:txBody>
                  <a:tcPr marL="40641" marR="40641" marT="27094" marB="27094" anchor="ctr">
                    <a:lnL>
                      <a:noFill/>
                    </a:lnL>
                    <a:lnR>
                      <a:noFill/>
                    </a:lnR>
                    <a:lnT>
                      <a:noFill/>
                    </a:lnT>
                    <a:lnB>
                      <a:noFill/>
                    </a:lnB>
                  </a:tcPr>
                </a:tc>
                <a:extLst>
                  <a:ext uri="{0D108BD9-81ED-4DB2-BD59-A6C34878D82A}">
                    <a16:rowId xmlns:a16="http://schemas.microsoft.com/office/drawing/2014/main" val="25714189"/>
                  </a:ext>
                </a:extLst>
              </a:tr>
              <a:tr h="556367">
                <a:tc>
                  <a:txBody>
                    <a:bodyPr/>
                    <a:lstStyle/>
                    <a:p>
                      <a:pPr rtl="0" fontAlgn="t">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Do you feel the simulation process enhanced your assessment skills? (N=121)</a:t>
                      </a:r>
                      <a:endParaRPr lang="en-US" sz="1400" dirty="0">
                        <a:effectLst/>
                        <a:latin typeface="Times New Roman" panose="02020603050405020304" pitchFamily="18" charset="0"/>
                        <a:cs typeface="Times New Roman" panose="02020603050405020304" pitchFamily="18" charset="0"/>
                      </a:endParaRPr>
                    </a:p>
                  </a:txBody>
                  <a:tcPr marL="40641" marR="40641" marT="27094" marB="27094">
                    <a:lnL>
                      <a:noFill/>
                    </a:lnL>
                    <a:lnR>
                      <a:noFill/>
                    </a:lnR>
                    <a:lnT>
                      <a:noFill/>
                    </a:lnT>
                    <a:lnB>
                      <a:noFill/>
                    </a:lnB>
                  </a:tcPr>
                </a:tc>
                <a:tc>
                  <a:txBody>
                    <a:bodyPr/>
                    <a:lstStyle/>
                    <a:p>
                      <a:pPr algn="ctr" rtl="0" fontAlgn="ctr">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62.0%</a:t>
                      </a:r>
                      <a:endParaRPr lang="en-US" sz="1400" dirty="0">
                        <a:effectLst/>
                        <a:latin typeface="Times New Roman" panose="02020603050405020304" pitchFamily="18" charset="0"/>
                        <a:cs typeface="Times New Roman" panose="02020603050405020304" pitchFamily="18" charset="0"/>
                      </a:endParaRPr>
                    </a:p>
                    <a:p>
                      <a:pPr algn="ctr" rtl="0" fontAlgn="ctr">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(75)</a:t>
                      </a:r>
                      <a:endParaRPr lang="en-US" sz="1400" dirty="0">
                        <a:effectLst/>
                        <a:latin typeface="Times New Roman" panose="02020603050405020304" pitchFamily="18" charset="0"/>
                        <a:cs typeface="Times New Roman" panose="02020603050405020304" pitchFamily="18" charset="0"/>
                      </a:endParaRPr>
                    </a:p>
                  </a:txBody>
                  <a:tcPr marL="40641" marR="40641" marT="27094" marB="27094" anchor="ctr">
                    <a:lnL>
                      <a:noFill/>
                    </a:lnL>
                    <a:lnR>
                      <a:noFill/>
                    </a:lnR>
                    <a:lnT>
                      <a:noFill/>
                    </a:lnT>
                    <a:lnB>
                      <a:noFill/>
                    </a:lnB>
                  </a:tcPr>
                </a:tc>
                <a:tc>
                  <a:txBody>
                    <a:bodyPr/>
                    <a:lstStyle/>
                    <a:p>
                      <a:pPr algn="ctr" rtl="0" fontAlgn="ctr">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36.4%</a:t>
                      </a:r>
                      <a:endParaRPr lang="en-US" sz="1400" dirty="0">
                        <a:effectLst/>
                        <a:latin typeface="Times New Roman" panose="02020603050405020304" pitchFamily="18" charset="0"/>
                        <a:cs typeface="Times New Roman" panose="02020603050405020304" pitchFamily="18" charset="0"/>
                      </a:endParaRPr>
                    </a:p>
                    <a:p>
                      <a:pPr algn="ctr" rtl="0" fontAlgn="ctr">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(44)</a:t>
                      </a:r>
                      <a:endParaRPr lang="en-US" sz="1400" dirty="0">
                        <a:effectLst/>
                        <a:latin typeface="Times New Roman" panose="02020603050405020304" pitchFamily="18" charset="0"/>
                        <a:cs typeface="Times New Roman" panose="02020603050405020304" pitchFamily="18" charset="0"/>
                      </a:endParaRPr>
                    </a:p>
                  </a:txBody>
                  <a:tcPr marL="40641" marR="40641" marT="27094" marB="27094" anchor="ctr">
                    <a:lnL>
                      <a:noFill/>
                    </a:lnL>
                    <a:lnR>
                      <a:noFill/>
                    </a:lnR>
                    <a:lnT>
                      <a:noFill/>
                    </a:lnT>
                    <a:lnB>
                      <a:noFill/>
                    </a:lnB>
                  </a:tcPr>
                </a:tc>
                <a:tc>
                  <a:txBody>
                    <a:bodyPr/>
                    <a:lstStyle/>
                    <a:p>
                      <a:pPr algn="ctr" rtl="0" fontAlgn="ctr">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1.7%</a:t>
                      </a:r>
                      <a:endParaRPr lang="en-US" sz="1400" dirty="0">
                        <a:effectLst/>
                        <a:latin typeface="Times New Roman" panose="02020603050405020304" pitchFamily="18" charset="0"/>
                        <a:cs typeface="Times New Roman" panose="02020603050405020304" pitchFamily="18" charset="0"/>
                      </a:endParaRPr>
                    </a:p>
                    <a:p>
                      <a:pPr algn="ctr" rtl="0" fontAlgn="ctr">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(2)</a:t>
                      </a:r>
                      <a:endParaRPr lang="en-US" sz="1400" dirty="0">
                        <a:effectLst/>
                        <a:latin typeface="Times New Roman" panose="02020603050405020304" pitchFamily="18" charset="0"/>
                        <a:cs typeface="Times New Roman" panose="02020603050405020304" pitchFamily="18" charset="0"/>
                      </a:endParaRPr>
                    </a:p>
                  </a:txBody>
                  <a:tcPr marL="40641" marR="40641" marT="27094" marB="27094" anchor="ctr">
                    <a:lnL>
                      <a:noFill/>
                    </a:lnL>
                    <a:lnR>
                      <a:noFill/>
                    </a:lnR>
                    <a:lnT>
                      <a:noFill/>
                    </a:lnT>
                    <a:lnB>
                      <a:noFill/>
                    </a:lnB>
                  </a:tcPr>
                </a:tc>
                <a:tc>
                  <a:txBody>
                    <a:bodyPr/>
                    <a:lstStyle/>
                    <a:p>
                      <a:pPr algn="ctr" rtl="0" fontAlgn="ctr">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0</a:t>
                      </a:r>
                      <a:endParaRPr lang="en-US" sz="1400" dirty="0">
                        <a:effectLst/>
                        <a:latin typeface="Times New Roman" panose="02020603050405020304" pitchFamily="18" charset="0"/>
                        <a:cs typeface="Times New Roman" panose="02020603050405020304" pitchFamily="18" charset="0"/>
                      </a:endParaRPr>
                    </a:p>
                  </a:txBody>
                  <a:tcPr marL="40641" marR="40641" marT="27094" marB="27094" anchor="ctr">
                    <a:lnL>
                      <a:noFill/>
                    </a:lnL>
                    <a:lnR>
                      <a:noFill/>
                    </a:lnR>
                    <a:lnT>
                      <a:noFill/>
                    </a:lnT>
                    <a:lnB>
                      <a:noFill/>
                    </a:lnB>
                  </a:tcPr>
                </a:tc>
                <a:tc>
                  <a:txBody>
                    <a:bodyPr/>
                    <a:lstStyle/>
                    <a:p>
                      <a:pPr algn="ctr" rtl="0" fontAlgn="ctr">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0</a:t>
                      </a:r>
                      <a:endParaRPr lang="en-US" sz="1400" dirty="0">
                        <a:effectLst/>
                        <a:latin typeface="Times New Roman" panose="02020603050405020304" pitchFamily="18" charset="0"/>
                        <a:cs typeface="Times New Roman" panose="02020603050405020304" pitchFamily="18" charset="0"/>
                      </a:endParaRPr>
                    </a:p>
                  </a:txBody>
                  <a:tcPr marL="40641" marR="40641" marT="27094" marB="27094" anchor="ctr">
                    <a:lnL>
                      <a:noFill/>
                    </a:lnL>
                    <a:lnR>
                      <a:noFill/>
                    </a:lnR>
                    <a:lnT>
                      <a:noFill/>
                    </a:lnT>
                    <a:lnB>
                      <a:noFill/>
                    </a:lnB>
                  </a:tcPr>
                </a:tc>
                <a:extLst>
                  <a:ext uri="{0D108BD9-81ED-4DB2-BD59-A6C34878D82A}">
                    <a16:rowId xmlns:a16="http://schemas.microsoft.com/office/drawing/2014/main" val="1648385942"/>
                  </a:ext>
                </a:extLst>
              </a:tr>
              <a:tr h="597036">
                <a:tc>
                  <a:txBody>
                    <a:bodyPr/>
                    <a:lstStyle/>
                    <a:p>
                      <a:pPr rtl="0" fontAlgn="t">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Do you feel the simulation process will assist you in </a:t>
                      </a:r>
                      <a:r>
                        <a:rPr lang="en-US" sz="1400" b="1" i="0" u="none" strike="noStrike" dirty="0">
                          <a:solidFill>
                            <a:srgbClr val="000000"/>
                          </a:solidFill>
                          <a:effectLst/>
                          <a:latin typeface="Times New Roman" panose="02020603050405020304" pitchFamily="18" charset="0"/>
                          <a:cs typeface="Times New Roman" panose="02020603050405020304" pitchFamily="18" charset="0"/>
                        </a:rPr>
                        <a:t>transitioning into nursing practice? </a:t>
                      </a:r>
                      <a:r>
                        <a:rPr lang="en-US" sz="1400" b="0" i="0" u="none" strike="noStrike" dirty="0">
                          <a:solidFill>
                            <a:srgbClr val="000000"/>
                          </a:solidFill>
                          <a:effectLst/>
                          <a:latin typeface="Times New Roman" panose="02020603050405020304" pitchFamily="18" charset="0"/>
                          <a:cs typeface="Times New Roman" panose="02020603050405020304" pitchFamily="18" charset="0"/>
                        </a:rPr>
                        <a:t>(N=120)</a:t>
                      </a:r>
                      <a:endParaRPr lang="en-US" sz="1400" dirty="0">
                        <a:effectLst/>
                        <a:latin typeface="Times New Roman" panose="02020603050405020304" pitchFamily="18" charset="0"/>
                        <a:cs typeface="Times New Roman" panose="02020603050405020304" pitchFamily="18" charset="0"/>
                      </a:endParaRPr>
                    </a:p>
                  </a:txBody>
                  <a:tcPr marL="40641" marR="40641" marT="27094" marB="27094">
                    <a:lnL>
                      <a:noFill/>
                    </a:lnL>
                    <a:lnR>
                      <a:noFill/>
                    </a:lnR>
                    <a:lnT>
                      <a:noFill/>
                    </a:lnT>
                    <a:lnB>
                      <a:noFill/>
                    </a:lnB>
                  </a:tcPr>
                </a:tc>
                <a:tc>
                  <a:txBody>
                    <a:bodyPr/>
                    <a:lstStyle/>
                    <a:p>
                      <a:pPr algn="ctr" rtl="0" fontAlgn="ctr">
                        <a:spcBef>
                          <a:spcPts val="0"/>
                        </a:spcBef>
                        <a:spcAft>
                          <a:spcPts val="0"/>
                        </a:spcAft>
                      </a:pPr>
                      <a:r>
                        <a:rPr lang="en-US" sz="1400" b="1" i="0" u="none" strike="noStrike" dirty="0">
                          <a:solidFill>
                            <a:srgbClr val="000000"/>
                          </a:solidFill>
                          <a:effectLst/>
                          <a:latin typeface="Times New Roman" panose="02020603050405020304" pitchFamily="18" charset="0"/>
                          <a:cs typeface="Times New Roman" panose="02020603050405020304" pitchFamily="18" charset="0"/>
                        </a:rPr>
                        <a:t>77.4%</a:t>
                      </a:r>
                      <a:endParaRPr lang="en-US" sz="1400" b="1" dirty="0">
                        <a:effectLst/>
                        <a:latin typeface="Times New Roman" panose="02020603050405020304" pitchFamily="18" charset="0"/>
                        <a:cs typeface="Times New Roman" panose="02020603050405020304" pitchFamily="18" charset="0"/>
                      </a:endParaRPr>
                    </a:p>
                    <a:p>
                      <a:pPr algn="ctr" rtl="0" fontAlgn="ctr">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(94)</a:t>
                      </a:r>
                      <a:endParaRPr lang="en-US" sz="1400" dirty="0">
                        <a:effectLst/>
                        <a:latin typeface="Times New Roman" panose="02020603050405020304" pitchFamily="18" charset="0"/>
                        <a:cs typeface="Times New Roman" panose="02020603050405020304" pitchFamily="18" charset="0"/>
                      </a:endParaRPr>
                    </a:p>
                  </a:txBody>
                  <a:tcPr marL="40641" marR="40641" marT="27094" marB="27094" anchor="ctr">
                    <a:lnL>
                      <a:noFill/>
                    </a:lnL>
                    <a:lnR>
                      <a:noFill/>
                    </a:lnR>
                    <a:lnT>
                      <a:noFill/>
                    </a:lnT>
                    <a:lnB>
                      <a:noFill/>
                    </a:lnB>
                  </a:tcPr>
                </a:tc>
                <a:tc>
                  <a:txBody>
                    <a:bodyPr/>
                    <a:lstStyle/>
                    <a:p>
                      <a:pPr algn="ctr" rtl="0" fontAlgn="ctr">
                        <a:spcBef>
                          <a:spcPts val="0"/>
                        </a:spcBef>
                        <a:spcAft>
                          <a:spcPts val="0"/>
                        </a:spcAft>
                      </a:pPr>
                      <a:r>
                        <a:rPr lang="en-US" sz="1400" b="1" i="0" u="none" strike="noStrike" dirty="0">
                          <a:solidFill>
                            <a:srgbClr val="000000"/>
                          </a:solidFill>
                          <a:effectLst/>
                          <a:latin typeface="Times New Roman" panose="02020603050405020304" pitchFamily="18" charset="0"/>
                          <a:cs typeface="Times New Roman" panose="02020603050405020304" pitchFamily="18" charset="0"/>
                        </a:rPr>
                        <a:t>19%</a:t>
                      </a:r>
                      <a:endParaRPr lang="en-US" sz="1400" b="1" dirty="0">
                        <a:effectLst/>
                        <a:latin typeface="Times New Roman" panose="02020603050405020304" pitchFamily="18" charset="0"/>
                        <a:cs typeface="Times New Roman" panose="02020603050405020304" pitchFamily="18" charset="0"/>
                      </a:endParaRPr>
                    </a:p>
                    <a:p>
                      <a:pPr algn="ctr" rtl="0" fontAlgn="ctr">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(23)</a:t>
                      </a:r>
                      <a:endParaRPr lang="en-US" sz="1400" dirty="0">
                        <a:effectLst/>
                        <a:latin typeface="Times New Roman" panose="02020603050405020304" pitchFamily="18" charset="0"/>
                        <a:cs typeface="Times New Roman" panose="02020603050405020304" pitchFamily="18" charset="0"/>
                      </a:endParaRPr>
                    </a:p>
                  </a:txBody>
                  <a:tcPr marL="40641" marR="40641" marT="27094" marB="27094" anchor="ctr">
                    <a:lnL>
                      <a:noFill/>
                    </a:lnL>
                    <a:lnR>
                      <a:noFill/>
                    </a:lnR>
                    <a:lnT>
                      <a:noFill/>
                    </a:lnT>
                    <a:lnB>
                      <a:noFill/>
                    </a:lnB>
                  </a:tcPr>
                </a:tc>
                <a:tc>
                  <a:txBody>
                    <a:bodyPr/>
                    <a:lstStyle/>
                    <a:p>
                      <a:pPr algn="ctr" rtl="0" fontAlgn="ctr">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2.5%</a:t>
                      </a:r>
                      <a:endParaRPr lang="en-US" sz="1400" dirty="0">
                        <a:effectLst/>
                        <a:latin typeface="Times New Roman" panose="02020603050405020304" pitchFamily="18" charset="0"/>
                        <a:cs typeface="Times New Roman" panose="02020603050405020304" pitchFamily="18" charset="0"/>
                      </a:endParaRPr>
                    </a:p>
                    <a:p>
                      <a:pPr algn="ctr" rtl="0" fontAlgn="ctr">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(3)</a:t>
                      </a:r>
                      <a:endParaRPr lang="en-US" sz="1400" dirty="0">
                        <a:effectLst/>
                        <a:latin typeface="Times New Roman" panose="02020603050405020304" pitchFamily="18" charset="0"/>
                        <a:cs typeface="Times New Roman" panose="02020603050405020304" pitchFamily="18" charset="0"/>
                      </a:endParaRPr>
                    </a:p>
                  </a:txBody>
                  <a:tcPr marL="40641" marR="40641" marT="27094" marB="27094" anchor="ctr">
                    <a:lnL>
                      <a:noFill/>
                    </a:lnL>
                    <a:lnR>
                      <a:noFill/>
                    </a:lnR>
                    <a:lnT>
                      <a:noFill/>
                    </a:lnT>
                    <a:lnB>
                      <a:noFill/>
                    </a:lnB>
                  </a:tcPr>
                </a:tc>
                <a:tc>
                  <a:txBody>
                    <a:bodyPr/>
                    <a:lstStyle/>
                    <a:p>
                      <a:pPr algn="ctr" rtl="0" fontAlgn="ctr">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0</a:t>
                      </a:r>
                      <a:endParaRPr lang="en-US" sz="1400" dirty="0">
                        <a:effectLst/>
                        <a:latin typeface="Times New Roman" panose="02020603050405020304" pitchFamily="18" charset="0"/>
                        <a:cs typeface="Times New Roman" panose="02020603050405020304" pitchFamily="18" charset="0"/>
                      </a:endParaRPr>
                    </a:p>
                  </a:txBody>
                  <a:tcPr marL="40641" marR="40641" marT="27094" marB="27094" anchor="ctr">
                    <a:lnL>
                      <a:noFill/>
                    </a:lnL>
                    <a:lnR>
                      <a:noFill/>
                    </a:lnR>
                    <a:lnT>
                      <a:noFill/>
                    </a:lnT>
                    <a:lnB>
                      <a:noFill/>
                    </a:lnB>
                  </a:tcPr>
                </a:tc>
                <a:tc>
                  <a:txBody>
                    <a:bodyPr/>
                    <a:lstStyle/>
                    <a:p>
                      <a:pPr algn="ctr" rtl="0" fontAlgn="ctr">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0</a:t>
                      </a:r>
                      <a:endParaRPr lang="en-US" sz="1400" dirty="0">
                        <a:effectLst/>
                        <a:latin typeface="Times New Roman" panose="02020603050405020304" pitchFamily="18" charset="0"/>
                        <a:cs typeface="Times New Roman" panose="02020603050405020304" pitchFamily="18" charset="0"/>
                      </a:endParaRPr>
                    </a:p>
                  </a:txBody>
                  <a:tcPr marL="40641" marR="40641" marT="27094" marB="27094" anchor="ctr">
                    <a:lnL>
                      <a:noFill/>
                    </a:lnL>
                    <a:lnR>
                      <a:noFill/>
                    </a:lnR>
                    <a:lnT>
                      <a:noFill/>
                    </a:lnT>
                    <a:lnB>
                      <a:noFill/>
                    </a:lnB>
                  </a:tcPr>
                </a:tc>
                <a:extLst>
                  <a:ext uri="{0D108BD9-81ED-4DB2-BD59-A6C34878D82A}">
                    <a16:rowId xmlns:a16="http://schemas.microsoft.com/office/drawing/2014/main" val="2725221427"/>
                  </a:ext>
                </a:extLst>
              </a:tr>
              <a:tr h="597036">
                <a:tc>
                  <a:txBody>
                    <a:bodyPr/>
                    <a:lstStyle/>
                    <a:p>
                      <a:pPr rtl="0" fontAlgn="t">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Do you feel the simulation process allowed you to practice handling conflict resolution? (N=121)</a:t>
                      </a:r>
                      <a:endParaRPr lang="en-US" sz="1400" dirty="0">
                        <a:effectLst/>
                        <a:latin typeface="Times New Roman" panose="02020603050405020304" pitchFamily="18" charset="0"/>
                        <a:cs typeface="Times New Roman" panose="02020603050405020304" pitchFamily="18" charset="0"/>
                      </a:endParaRPr>
                    </a:p>
                  </a:txBody>
                  <a:tcPr marL="40641" marR="40641" marT="27094" marB="27094">
                    <a:lnL>
                      <a:noFill/>
                    </a:lnL>
                    <a:lnR>
                      <a:noFill/>
                    </a:lnR>
                    <a:lnT>
                      <a:noFill/>
                    </a:lnT>
                    <a:lnB>
                      <a:noFill/>
                    </a:lnB>
                  </a:tcPr>
                </a:tc>
                <a:tc>
                  <a:txBody>
                    <a:bodyPr/>
                    <a:lstStyle/>
                    <a:p>
                      <a:pPr algn="ctr" rtl="0" fontAlgn="ctr">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76.0%</a:t>
                      </a:r>
                      <a:endParaRPr lang="en-US" sz="1400" dirty="0">
                        <a:effectLst/>
                        <a:latin typeface="Times New Roman" panose="02020603050405020304" pitchFamily="18" charset="0"/>
                        <a:cs typeface="Times New Roman" panose="02020603050405020304" pitchFamily="18" charset="0"/>
                      </a:endParaRPr>
                    </a:p>
                    <a:p>
                      <a:pPr algn="ctr" rtl="0" fontAlgn="ctr">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(92)</a:t>
                      </a:r>
                      <a:endParaRPr lang="en-US" sz="1400" dirty="0">
                        <a:effectLst/>
                        <a:latin typeface="Times New Roman" panose="02020603050405020304" pitchFamily="18" charset="0"/>
                        <a:cs typeface="Times New Roman" panose="02020603050405020304" pitchFamily="18" charset="0"/>
                      </a:endParaRPr>
                    </a:p>
                  </a:txBody>
                  <a:tcPr marL="40641" marR="40641" marT="27094" marB="27094" anchor="ctr">
                    <a:lnL>
                      <a:noFill/>
                    </a:lnL>
                    <a:lnR>
                      <a:noFill/>
                    </a:lnR>
                    <a:lnT>
                      <a:noFill/>
                    </a:lnT>
                    <a:lnB>
                      <a:noFill/>
                    </a:lnB>
                  </a:tcPr>
                </a:tc>
                <a:tc>
                  <a:txBody>
                    <a:bodyPr/>
                    <a:lstStyle/>
                    <a:p>
                      <a:pPr algn="ctr" rtl="0" fontAlgn="ctr">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17.4%</a:t>
                      </a:r>
                      <a:endParaRPr lang="en-US" sz="1400" dirty="0">
                        <a:effectLst/>
                        <a:latin typeface="Times New Roman" panose="02020603050405020304" pitchFamily="18" charset="0"/>
                        <a:cs typeface="Times New Roman" panose="02020603050405020304" pitchFamily="18" charset="0"/>
                      </a:endParaRPr>
                    </a:p>
                    <a:p>
                      <a:pPr algn="ctr" rtl="0" fontAlgn="ctr">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(21)</a:t>
                      </a:r>
                      <a:endParaRPr lang="en-US" sz="1400" dirty="0">
                        <a:effectLst/>
                        <a:latin typeface="Times New Roman" panose="02020603050405020304" pitchFamily="18" charset="0"/>
                        <a:cs typeface="Times New Roman" panose="02020603050405020304" pitchFamily="18" charset="0"/>
                      </a:endParaRPr>
                    </a:p>
                  </a:txBody>
                  <a:tcPr marL="40641" marR="40641" marT="27094" marB="27094" anchor="ctr">
                    <a:lnL>
                      <a:noFill/>
                    </a:lnL>
                    <a:lnR>
                      <a:noFill/>
                    </a:lnR>
                    <a:lnT>
                      <a:noFill/>
                    </a:lnT>
                    <a:lnB>
                      <a:noFill/>
                    </a:lnB>
                  </a:tcPr>
                </a:tc>
                <a:tc>
                  <a:txBody>
                    <a:bodyPr/>
                    <a:lstStyle/>
                    <a:p>
                      <a:pPr algn="ctr" rtl="0" fontAlgn="ctr">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5.0%</a:t>
                      </a:r>
                      <a:endParaRPr lang="en-US" sz="1400" dirty="0">
                        <a:effectLst/>
                        <a:latin typeface="Times New Roman" panose="02020603050405020304" pitchFamily="18" charset="0"/>
                        <a:cs typeface="Times New Roman" panose="02020603050405020304" pitchFamily="18" charset="0"/>
                      </a:endParaRPr>
                    </a:p>
                    <a:p>
                      <a:pPr algn="ctr" rtl="0" fontAlgn="ctr">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(6)</a:t>
                      </a:r>
                      <a:endParaRPr lang="en-US" sz="1400" dirty="0">
                        <a:effectLst/>
                        <a:latin typeface="Times New Roman" panose="02020603050405020304" pitchFamily="18" charset="0"/>
                        <a:cs typeface="Times New Roman" panose="02020603050405020304" pitchFamily="18" charset="0"/>
                      </a:endParaRPr>
                    </a:p>
                  </a:txBody>
                  <a:tcPr marL="40641" marR="40641" marT="27094" marB="27094" anchor="ctr">
                    <a:lnL>
                      <a:noFill/>
                    </a:lnL>
                    <a:lnR>
                      <a:noFill/>
                    </a:lnR>
                    <a:lnT>
                      <a:noFill/>
                    </a:lnT>
                    <a:lnB>
                      <a:noFill/>
                    </a:lnB>
                  </a:tcPr>
                </a:tc>
                <a:tc>
                  <a:txBody>
                    <a:bodyPr/>
                    <a:lstStyle/>
                    <a:p>
                      <a:pPr algn="ctr" rtl="0" fontAlgn="ctr">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0.8%</a:t>
                      </a:r>
                      <a:endParaRPr lang="en-US" sz="1400" dirty="0">
                        <a:effectLst/>
                        <a:latin typeface="Times New Roman" panose="02020603050405020304" pitchFamily="18" charset="0"/>
                        <a:cs typeface="Times New Roman" panose="02020603050405020304" pitchFamily="18" charset="0"/>
                      </a:endParaRPr>
                    </a:p>
                    <a:p>
                      <a:pPr algn="ctr" rtl="0" fontAlgn="ctr">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(1)</a:t>
                      </a:r>
                      <a:endParaRPr lang="en-US" sz="1400" dirty="0">
                        <a:effectLst/>
                        <a:latin typeface="Times New Roman" panose="02020603050405020304" pitchFamily="18" charset="0"/>
                        <a:cs typeface="Times New Roman" panose="02020603050405020304" pitchFamily="18" charset="0"/>
                      </a:endParaRPr>
                    </a:p>
                  </a:txBody>
                  <a:tcPr marL="40641" marR="40641" marT="27094" marB="27094" anchor="ctr">
                    <a:lnL>
                      <a:noFill/>
                    </a:lnL>
                    <a:lnR>
                      <a:noFill/>
                    </a:lnR>
                    <a:lnT>
                      <a:noFill/>
                    </a:lnT>
                    <a:lnB>
                      <a:noFill/>
                    </a:lnB>
                  </a:tcPr>
                </a:tc>
                <a:tc>
                  <a:txBody>
                    <a:bodyPr/>
                    <a:lstStyle/>
                    <a:p>
                      <a:pPr algn="ctr" rtl="0" fontAlgn="ctr">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0.8%</a:t>
                      </a:r>
                      <a:endParaRPr lang="en-US" sz="1400" dirty="0">
                        <a:effectLst/>
                        <a:latin typeface="Times New Roman" panose="02020603050405020304" pitchFamily="18" charset="0"/>
                        <a:cs typeface="Times New Roman" panose="02020603050405020304" pitchFamily="18" charset="0"/>
                      </a:endParaRPr>
                    </a:p>
                    <a:p>
                      <a:pPr algn="ctr" rtl="0" fontAlgn="ctr">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(1)</a:t>
                      </a:r>
                      <a:endParaRPr lang="en-US" sz="1400" dirty="0">
                        <a:effectLst/>
                        <a:latin typeface="Times New Roman" panose="02020603050405020304" pitchFamily="18" charset="0"/>
                        <a:cs typeface="Times New Roman" panose="02020603050405020304" pitchFamily="18" charset="0"/>
                      </a:endParaRPr>
                    </a:p>
                  </a:txBody>
                  <a:tcPr marL="40641" marR="40641" marT="27094" marB="27094" anchor="ctr">
                    <a:lnL>
                      <a:noFill/>
                    </a:lnL>
                    <a:lnR>
                      <a:noFill/>
                    </a:lnR>
                    <a:lnT>
                      <a:noFill/>
                    </a:lnT>
                    <a:lnB>
                      <a:noFill/>
                    </a:lnB>
                  </a:tcPr>
                </a:tc>
                <a:extLst>
                  <a:ext uri="{0D108BD9-81ED-4DB2-BD59-A6C34878D82A}">
                    <a16:rowId xmlns:a16="http://schemas.microsoft.com/office/drawing/2014/main" val="1470991545"/>
                  </a:ext>
                </a:extLst>
              </a:tr>
              <a:tr h="597036">
                <a:tc>
                  <a:txBody>
                    <a:bodyPr/>
                    <a:lstStyle/>
                    <a:p>
                      <a:pPr rtl="0" fontAlgn="t">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Do you feel the simulation process enhanced your communication skills? (N=121)</a:t>
                      </a:r>
                      <a:endParaRPr lang="en-US" sz="1400" dirty="0">
                        <a:effectLst/>
                        <a:latin typeface="Times New Roman" panose="02020603050405020304" pitchFamily="18" charset="0"/>
                        <a:cs typeface="Times New Roman" panose="02020603050405020304" pitchFamily="18" charset="0"/>
                      </a:endParaRPr>
                    </a:p>
                  </a:txBody>
                  <a:tcPr marL="40641" marR="40641" marT="27094" marB="27094">
                    <a:lnL>
                      <a:noFill/>
                    </a:lnL>
                    <a:lnR>
                      <a:noFill/>
                    </a:lnR>
                    <a:lnT>
                      <a:noFill/>
                    </a:lnT>
                    <a:lnB>
                      <a:noFill/>
                    </a:lnB>
                  </a:tcPr>
                </a:tc>
                <a:tc>
                  <a:txBody>
                    <a:bodyPr/>
                    <a:lstStyle/>
                    <a:p>
                      <a:pPr algn="ctr" rtl="0" fontAlgn="ctr">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81.0%</a:t>
                      </a:r>
                      <a:endParaRPr lang="en-US" sz="1400" dirty="0">
                        <a:effectLst/>
                        <a:latin typeface="Times New Roman" panose="02020603050405020304" pitchFamily="18" charset="0"/>
                        <a:cs typeface="Times New Roman" panose="02020603050405020304" pitchFamily="18" charset="0"/>
                      </a:endParaRPr>
                    </a:p>
                    <a:p>
                      <a:pPr algn="ctr" rtl="0" fontAlgn="ctr">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(98)</a:t>
                      </a:r>
                      <a:endParaRPr lang="en-US" sz="1400" dirty="0">
                        <a:effectLst/>
                        <a:latin typeface="Times New Roman" panose="02020603050405020304" pitchFamily="18" charset="0"/>
                        <a:cs typeface="Times New Roman" panose="02020603050405020304" pitchFamily="18" charset="0"/>
                      </a:endParaRPr>
                    </a:p>
                  </a:txBody>
                  <a:tcPr marL="40641" marR="40641" marT="27094" marB="27094" anchor="ctr">
                    <a:lnL>
                      <a:noFill/>
                    </a:lnL>
                    <a:lnR>
                      <a:noFill/>
                    </a:lnR>
                    <a:lnT>
                      <a:noFill/>
                    </a:lnT>
                    <a:lnB>
                      <a:noFill/>
                    </a:lnB>
                  </a:tcPr>
                </a:tc>
                <a:tc>
                  <a:txBody>
                    <a:bodyPr/>
                    <a:lstStyle/>
                    <a:p>
                      <a:pPr algn="ctr" rtl="0" fontAlgn="ctr">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18.2%</a:t>
                      </a:r>
                      <a:endParaRPr lang="en-US" sz="1400" dirty="0">
                        <a:effectLst/>
                        <a:latin typeface="Times New Roman" panose="02020603050405020304" pitchFamily="18" charset="0"/>
                        <a:cs typeface="Times New Roman" panose="02020603050405020304" pitchFamily="18" charset="0"/>
                      </a:endParaRPr>
                    </a:p>
                    <a:p>
                      <a:pPr algn="ctr" rtl="0" fontAlgn="ctr">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(22)</a:t>
                      </a:r>
                      <a:endParaRPr lang="en-US" sz="1400" dirty="0">
                        <a:effectLst/>
                        <a:latin typeface="Times New Roman" panose="02020603050405020304" pitchFamily="18" charset="0"/>
                        <a:cs typeface="Times New Roman" panose="02020603050405020304" pitchFamily="18" charset="0"/>
                      </a:endParaRPr>
                    </a:p>
                  </a:txBody>
                  <a:tcPr marL="40641" marR="40641" marT="27094" marB="27094" anchor="ctr">
                    <a:lnL>
                      <a:noFill/>
                    </a:lnL>
                    <a:lnR>
                      <a:noFill/>
                    </a:lnR>
                    <a:lnT>
                      <a:noFill/>
                    </a:lnT>
                    <a:lnB>
                      <a:noFill/>
                    </a:lnB>
                  </a:tcPr>
                </a:tc>
                <a:tc>
                  <a:txBody>
                    <a:bodyPr/>
                    <a:lstStyle/>
                    <a:p>
                      <a:pPr algn="ctr" rtl="0" fontAlgn="ctr">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0.8%</a:t>
                      </a:r>
                      <a:endParaRPr lang="en-US" sz="1400" dirty="0">
                        <a:effectLst/>
                        <a:latin typeface="Times New Roman" panose="02020603050405020304" pitchFamily="18" charset="0"/>
                        <a:cs typeface="Times New Roman" panose="02020603050405020304" pitchFamily="18" charset="0"/>
                      </a:endParaRPr>
                    </a:p>
                    <a:p>
                      <a:pPr algn="ctr" rtl="0" fontAlgn="ctr">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(1)</a:t>
                      </a:r>
                      <a:endParaRPr lang="en-US" sz="1400" dirty="0">
                        <a:effectLst/>
                        <a:latin typeface="Times New Roman" panose="02020603050405020304" pitchFamily="18" charset="0"/>
                        <a:cs typeface="Times New Roman" panose="02020603050405020304" pitchFamily="18" charset="0"/>
                      </a:endParaRPr>
                    </a:p>
                  </a:txBody>
                  <a:tcPr marL="40641" marR="40641" marT="27094" marB="27094" anchor="ctr">
                    <a:lnL>
                      <a:noFill/>
                    </a:lnL>
                    <a:lnR>
                      <a:noFill/>
                    </a:lnR>
                    <a:lnT>
                      <a:noFill/>
                    </a:lnT>
                    <a:lnB>
                      <a:noFill/>
                    </a:lnB>
                  </a:tcPr>
                </a:tc>
                <a:tc>
                  <a:txBody>
                    <a:bodyPr/>
                    <a:lstStyle/>
                    <a:p>
                      <a:pPr algn="ctr" rtl="0" fontAlgn="ctr">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0</a:t>
                      </a:r>
                      <a:endParaRPr lang="en-US" sz="1400" dirty="0">
                        <a:effectLst/>
                        <a:latin typeface="Times New Roman" panose="02020603050405020304" pitchFamily="18" charset="0"/>
                        <a:cs typeface="Times New Roman" panose="02020603050405020304" pitchFamily="18" charset="0"/>
                      </a:endParaRPr>
                    </a:p>
                  </a:txBody>
                  <a:tcPr marL="40641" marR="40641" marT="27094" marB="27094" anchor="ctr">
                    <a:lnL>
                      <a:noFill/>
                    </a:lnL>
                    <a:lnR>
                      <a:noFill/>
                    </a:lnR>
                    <a:lnT>
                      <a:noFill/>
                    </a:lnT>
                    <a:lnB>
                      <a:noFill/>
                    </a:lnB>
                  </a:tcPr>
                </a:tc>
                <a:tc>
                  <a:txBody>
                    <a:bodyPr/>
                    <a:lstStyle/>
                    <a:p>
                      <a:pPr algn="ctr" rtl="0" fontAlgn="ctr">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0</a:t>
                      </a:r>
                      <a:endParaRPr lang="en-US" sz="1400" dirty="0">
                        <a:effectLst/>
                        <a:latin typeface="Times New Roman" panose="02020603050405020304" pitchFamily="18" charset="0"/>
                        <a:cs typeface="Times New Roman" panose="02020603050405020304" pitchFamily="18" charset="0"/>
                      </a:endParaRPr>
                    </a:p>
                  </a:txBody>
                  <a:tcPr marL="40641" marR="40641" marT="27094" marB="27094" anchor="ctr">
                    <a:lnL>
                      <a:noFill/>
                    </a:lnL>
                    <a:lnR>
                      <a:noFill/>
                    </a:lnR>
                    <a:lnT>
                      <a:noFill/>
                    </a:lnT>
                    <a:lnB>
                      <a:noFill/>
                    </a:lnB>
                  </a:tcPr>
                </a:tc>
                <a:extLst>
                  <a:ext uri="{0D108BD9-81ED-4DB2-BD59-A6C34878D82A}">
                    <a16:rowId xmlns:a16="http://schemas.microsoft.com/office/drawing/2014/main" val="3723156919"/>
                  </a:ext>
                </a:extLst>
              </a:tr>
              <a:tr h="597036">
                <a:tc>
                  <a:txBody>
                    <a:bodyPr/>
                    <a:lstStyle/>
                    <a:p>
                      <a:pPr rtl="0" fontAlgn="t">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Do you feel the simulation process enhanced your confidence in nursing skills? (N=121)</a:t>
                      </a:r>
                      <a:endParaRPr lang="en-US" sz="1400" dirty="0">
                        <a:effectLst/>
                        <a:latin typeface="Times New Roman" panose="02020603050405020304" pitchFamily="18" charset="0"/>
                        <a:cs typeface="Times New Roman" panose="02020603050405020304" pitchFamily="18" charset="0"/>
                      </a:endParaRPr>
                    </a:p>
                  </a:txBody>
                  <a:tcPr marL="40641" marR="40641" marT="27094" marB="27094">
                    <a:lnL>
                      <a:noFill/>
                    </a:lnL>
                    <a:lnR>
                      <a:noFill/>
                    </a:lnR>
                    <a:lnT>
                      <a:noFill/>
                    </a:lnT>
                    <a:lnB>
                      <a:noFill/>
                    </a:lnB>
                  </a:tcPr>
                </a:tc>
                <a:tc>
                  <a:txBody>
                    <a:bodyPr/>
                    <a:lstStyle/>
                    <a:p>
                      <a:pPr algn="ctr" rtl="0" fontAlgn="ctr">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67.8%</a:t>
                      </a:r>
                      <a:endParaRPr lang="en-US" sz="1400" dirty="0">
                        <a:effectLst/>
                        <a:latin typeface="Times New Roman" panose="02020603050405020304" pitchFamily="18" charset="0"/>
                        <a:cs typeface="Times New Roman" panose="02020603050405020304" pitchFamily="18" charset="0"/>
                      </a:endParaRPr>
                    </a:p>
                    <a:p>
                      <a:pPr algn="ctr" rtl="0" fontAlgn="ctr">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(82)</a:t>
                      </a:r>
                      <a:endParaRPr lang="en-US" sz="1400" dirty="0">
                        <a:effectLst/>
                        <a:latin typeface="Times New Roman" panose="02020603050405020304" pitchFamily="18" charset="0"/>
                        <a:cs typeface="Times New Roman" panose="02020603050405020304" pitchFamily="18" charset="0"/>
                      </a:endParaRPr>
                    </a:p>
                  </a:txBody>
                  <a:tcPr marL="40641" marR="40641" marT="27094" marB="27094" anchor="ctr">
                    <a:lnL>
                      <a:noFill/>
                    </a:lnL>
                    <a:lnR>
                      <a:noFill/>
                    </a:lnR>
                    <a:lnT>
                      <a:noFill/>
                    </a:lnT>
                    <a:lnB>
                      <a:noFill/>
                    </a:lnB>
                  </a:tcPr>
                </a:tc>
                <a:tc>
                  <a:txBody>
                    <a:bodyPr/>
                    <a:lstStyle/>
                    <a:p>
                      <a:pPr algn="ctr" rtl="0" fontAlgn="ctr">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25.6%</a:t>
                      </a:r>
                      <a:endParaRPr lang="en-US" sz="1400" dirty="0">
                        <a:effectLst/>
                        <a:latin typeface="Times New Roman" panose="02020603050405020304" pitchFamily="18" charset="0"/>
                        <a:cs typeface="Times New Roman" panose="02020603050405020304" pitchFamily="18" charset="0"/>
                      </a:endParaRPr>
                    </a:p>
                    <a:p>
                      <a:pPr algn="ctr" rtl="0" fontAlgn="ctr">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(31)</a:t>
                      </a:r>
                      <a:endParaRPr lang="en-US" sz="1400" dirty="0">
                        <a:effectLst/>
                        <a:latin typeface="Times New Roman" panose="02020603050405020304" pitchFamily="18" charset="0"/>
                        <a:cs typeface="Times New Roman" panose="02020603050405020304" pitchFamily="18" charset="0"/>
                      </a:endParaRPr>
                    </a:p>
                  </a:txBody>
                  <a:tcPr marL="40641" marR="40641" marT="27094" marB="27094" anchor="ctr">
                    <a:lnL>
                      <a:noFill/>
                    </a:lnL>
                    <a:lnR>
                      <a:noFill/>
                    </a:lnR>
                    <a:lnT>
                      <a:noFill/>
                    </a:lnT>
                    <a:lnB>
                      <a:noFill/>
                    </a:lnB>
                  </a:tcPr>
                </a:tc>
                <a:tc>
                  <a:txBody>
                    <a:bodyPr/>
                    <a:lstStyle/>
                    <a:p>
                      <a:pPr algn="ctr" rtl="0" fontAlgn="ctr">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4.2%</a:t>
                      </a:r>
                      <a:endParaRPr lang="en-US" sz="1400" dirty="0">
                        <a:effectLst/>
                        <a:latin typeface="Times New Roman" panose="02020603050405020304" pitchFamily="18" charset="0"/>
                        <a:cs typeface="Times New Roman" panose="02020603050405020304" pitchFamily="18" charset="0"/>
                      </a:endParaRPr>
                    </a:p>
                    <a:p>
                      <a:pPr algn="ctr" rtl="0" fontAlgn="ctr">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(5)</a:t>
                      </a:r>
                      <a:endParaRPr lang="en-US" sz="1400" dirty="0">
                        <a:effectLst/>
                        <a:latin typeface="Times New Roman" panose="02020603050405020304" pitchFamily="18" charset="0"/>
                        <a:cs typeface="Times New Roman" panose="02020603050405020304" pitchFamily="18" charset="0"/>
                      </a:endParaRPr>
                    </a:p>
                  </a:txBody>
                  <a:tcPr marL="40641" marR="40641" marT="27094" marB="27094" anchor="ctr">
                    <a:lnL>
                      <a:noFill/>
                    </a:lnL>
                    <a:lnR>
                      <a:noFill/>
                    </a:lnR>
                    <a:lnT>
                      <a:noFill/>
                    </a:lnT>
                    <a:lnB>
                      <a:noFill/>
                    </a:lnB>
                  </a:tcPr>
                </a:tc>
                <a:tc>
                  <a:txBody>
                    <a:bodyPr/>
                    <a:lstStyle/>
                    <a:p>
                      <a:pPr algn="ctr" rtl="0" fontAlgn="ctr">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0.8%</a:t>
                      </a:r>
                      <a:endParaRPr lang="en-US" sz="1400" dirty="0">
                        <a:effectLst/>
                        <a:latin typeface="Times New Roman" panose="02020603050405020304" pitchFamily="18" charset="0"/>
                        <a:cs typeface="Times New Roman" panose="02020603050405020304" pitchFamily="18" charset="0"/>
                      </a:endParaRPr>
                    </a:p>
                    <a:p>
                      <a:pPr algn="ctr" rtl="0" fontAlgn="ctr">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(1)</a:t>
                      </a:r>
                      <a:endParaRPr lang="en-US" sz="1400" dirty="0">
                        <a:effectLst/>
                        <a:latin typeface="Times New Roman" panose="02020603050405020304" pitchFamily="18" charset="0"/>
                        <a:cs typeface="Times New Roman" panose="02020603050405020304" pitchFamily="18" charset="0"/>
                      </a:endParaRPr>
                    </a:p>
                  </a:txBody>
                  <a:tcPr marL="40641" marR="40641" marT="27094" marB="27094" anchor="ctr">
                    <a:lnL>
                      <a:noFill/>
                    </a:lnL>
                    <a:lnR>
                      <a:noFill/>
                    </a:lnR>
                    <a:lnT>
                      <a:noFill/>
                    </a:lnT>
                    <a:lnB>
                      <a:noFill/>
                    </a:lnB>
                  </a:tcPr>
                </a:tc>
                <a:tc>
                  <a:txBody>
                    <a:bodyPr/>
                    <a:lstStyle/>
                    <a:p>
                      <a:pPr algn="ctr" rtl="0" fontAlgn="ctr">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0.8%</a:t>
                      </a:r>
                      <a:endParaRPr lang="en-US" sz="1400" dirty="0">
                        <a:effectLst/>
                        <a:latin typeface="Times New Roman" panose="02020603050405020304" pitchFamily="18" charset="0"/>
                        <a:cs typeface="Times New Roman" panose="02020603050405020304" pitchFamily="18" charset="0"/>
                      </a:endParaRPr>
                    </a:p>
                    <a:p>
                      <a:pPr algn="ctr" rtl="0" fontAlgn="ctr">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(1)</a:t>
                      </a:r>
                      <a:endParaRPr lang="en-US" sz="1400" dirty="0">
                        <a:effectLst/>
                        <a:latin typeface="Times New Roman" panose="02020603050405020304" pitchFamily="18" charset="0"/>
                        <a:cs typeface="Times New Roman" panose="02020603050405020304" pitchFamily="18" charset="0"/>
                      </a:endParaRPr>
                    </a:p>
                  </a:txBody>
                  <a:tcPr marL="40641" marR="40641" marT="27094" marB="27094" anchor="ctr">
                    <a:lnL>
                      <a:noFill/>
                    </a:lnL>
                    <a:lnR>
                      <a:noFill/>
                    </a:lnR>
                    <a:lnT>
                      <a:noFill/>
                    </a:lnT>
                    <a:lnB>
                      <a:noFill/>
                    </a:lnB>
                  </a:tcPr>
                </a:tc>
                <a:extLst>
                  <a:ext uri="{0D108BD9-81ED-4DB2-BD59-A6C34878D82A}">
                    <a16:rowId xmlns:a16="http://schemas.microsoft.com/office/drawing/2014/main" val="1475207558"/>
                  </a:ext>
                </a:extLst>
              </a:tr>
              <a:tr h="556367">
                <a:tc>
                  <a:txBody>
                    <a:bodyPr/>
                    <a:lstStyle/>
                    <a:p>
                      <a:pPr rtl="0" fontAlgn="t">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Do you feel the simulation process enhanced your delegation skills? (N=121)</a:t>
                      </a:r>
                      <a:endParaRPr lang="en-US" sz="1400" dirty="0">
                        <a:effectLst/>
                        <a:latin typeface="Times New Roman" panose="02020603050405020304" pitchFamily="18" charset="0"/>
                        <a:cs typeface="Times New Roman" panose="02020603050405020304" pitchFamily="18" charset="0"/>
                      </a:endParaRPr>
                    </a:p>
                  </a:txBody>
                  <a:tcPr marL="40641" marR="40641" marT="27094" marB="27094">
                    <a:lnL>
                      <a:noFill/>
                    </a:lnL>
                    <a:lnR>
                      <a:noFill/>
                    </a:lnR>
                    <a:lnT>
                      <a:noFill/>
                    </a:lnT>
                    <a:lnB>
                      <a:noFill/>
                    </a:lnB>
                  </a:tcPr>
                </a:tc>
                <a:tc>
                  <a:txBody>
                    <a:bodyPr/>
                    <a:lstStyle/>
                    <a:p>
                      <a:pPr algn="ctr" rtl="0" fontAlgn="ctr">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62.0%</a:t>
                      </a:r>
                      <a:endParaRPr lang="en-US" sz="1400" dirty="0">
                        <a:effectLst/>
                        <a:latin typeface="Times New Roman" panose="02020603050405020304" pitchFamily="18" charset="0"/>
                        <a:cs typeface="Times New Roman" panose="02020603050405020304" pitchFamily="18" charset="0"/>
                      </a:endParaRPr>
                    </a:p>
                    <a:p>
                      <a:pPr algn="ctr" rtl="0" fontAlgn="ctr">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(75)</a:t>
                      </a:r>
                      <a:endParaRPr lang="en-US" sz="1400" dirty="0">
                        <a:effectLst/>
                        <a:latin typeface="Times New Roman" panose="02020603050405020304" pitchFamily="18" charset="0"/>
                        <a:cs typeface="Times New Roman" panose="02020603050405020304" pitchFamily="18" charset="0"/>
                      </a:endParaRPr>
                    </a:p>
                  </a:txBody>
                  <a:tcPr marL="40641" marR="40641" marT="27094" marB="27094" anchor="ctr">
                    <a:lnL>
                      <a:noFill/>
                    </a:lnL>
                    <a:lnR>
                      <a:noFill/>
                    </a:lnR>
                    <a:lnT>
                      <a:noFill/>
                    </a:lnT>
                    <a:lnB>
                      <a:noFill/>
                    </a:lnB>
                  </a:tcPr>
                </a:tc>
                <a:tc>
                  <a:txBody>
                    <a:bodyPr/>
                    <a:lstStyle/>
                    <a:p>
                      <a:pPr algn="ctr" rtl="0" fontAlgn="ctr">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28.9%</a:t>
                      </a:r>
                      <a:endParaRPr lang="en-US" sz="1400" dirty="0">
                        <a:effectLst/>
                        <a:latin typeface="Times New Roman" panose="02020603050405020304" pitchFamily="18" charset="0"/>
                        <a:cs typeface="Times New Roman" panose="02020603050405020304" pitchFamily="18" charset="0"/>
                      </a:endParaRPr>
                    </a:p>
                    <a:p>
                      <a:pPr algn="ctr" rtl="0" fontAlgn="ctr">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(35)</a:t>
                      </a:r>
                      <a:endParaRPr lang="en-US" sz="1400" dirty="0">
                        <a:effectLst/>
                        <a:latin typeface="Times New Roman" panose="02020603050405020304" pitchFamily="18" charset="0"/>
                        <a:cs typeface="Times New Roman" panose="02020603050405020304" pitchFamily="18" charset="0"/>
                      </a:endParaRPr>
                    </a:p>
                  </a:txBody>
                  <a:tcPr marL="40641" marR="40641" marT="27094" marB="27094" anchor="ctr">
                    <a:lnL>
                      <a:noFill/>
                    </a:lnL>
                    <a:lnR>
                      <a:noFill/>
                    </a:lnR>
                    <a:lnT>
                      <a:noFill/>
                    </a:lnT>
                    <a:lnB>
                      <a:noFill/>
                    </a:lnB>
                  </a:tcPr>
                </a:tc>
                <a:tc>
                  <a:txBody>
                    <a:bodyPr/>
                    <a:lstStyle/>
                    <a:p>
                      <a:pPr algn="ctr" rtl="0" fontAlgn="ctr">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9.1%</a:t>
                      </a:r>
                      <a:endParaRPr lang="en-US" sz="1400" dirty="0">
                        <a:effectLst/>
                        <a:latin typeface="Times New Roman" panose="02020603050405020304" pitchFamily="18" charset="0"/>
                        <a:cs typeface="Times New Roman" panose="02020603050405020304" pitchFamily="18" charset="0"/>
                      </a:endParaRPr>
                    </a:p>
                    <a:p>
                      <a:pPr algn="ctr" rtl="0" fontAlgn="ctr">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(11)</a:t>
                      </a:r>
                      <a:endParaRPr lang="en-US" sz="1400" dirty="0">
                        <a:effectLst/>
                        <a:latin typeface="Times New Roman" panose="02020603050405020304" pitchFamily="18" charset="0"/>
                        <a:cs typeface="Times New Roman" panose="02020603050405020304" pitchFamily="18" charset="0"/>
                      </a:endParaRPr>
                    </a:p>
                  </a:txBody>
                  <a:tcPr marL="40641" marR="40641" marT="27094" marB="27094" anchor="ctr">
                    <a:lnL>
                      <a:noFill/>
                    </a:lnL>
                    <a:lnR>
                      <a:noFill/>
                    </a:lnR>
                    <a:lnT>
                      <a:noFill/>
                    </a:lnT>
                    <a:lnB>
                      <a:noFill/>
                    </a:lnB>
                  </a:tcPr>
                </a:tc>
                <a:tc>
                  <a:txBody>
                    <a:bodyPr/>
                    <a:lstStyle/>
                    <a:p>
                      <a:pPr algn="ctr" rtl="0" fontAlgn="ctr">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0</a:t>
                      </a:r>
                      <a:endParaRPr lang="en-US" sz="1400" dirty="0">
                        <a:effectLst/>
                        <a:latin typeface="Times New Roman" panose="02020603050405020304" pitchFamily="18" charset="0"/>
                        <a:cs typeface="Times New Roman" panose="02020603050405020304" pitchFamily="18" charset="0"/>
                      </a:endParaRPr>
                    </a:p>
                  </a:txBody>
                  <a:tcPr marL="40641" marR="40641" marT="27094" marB="27094" anchor="ctr">
                    <a:lnL>
                      <a:noFill/>
                    </a:lnL>
                    <a:lnR>
                      <a:noFill/>
                    </a:lnR>
                    <a:lnT>
                      <a:noFill/>
                    </a:lnT>
                    <a:lnB>
                      <a:noFill/>
                    </a:lnB>
                  </a:tcPr>
                </a:tc>
                <a:tc>
                  <a:txBody>
                    <a:bodyPr/>
                    <a:lstStyle/>
                    <a:p>
                      <a:pPr algn="ctr" rtl="0" fontAlgn="ctr">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0</a:t>
                      </a:r>
                      <a:endParaRPr lang="en-US" sz="1400" dirty="0">
                        <a:effectLst/>
                        <a:latin typeface="Times New Roman" panose="02020603050405020304" pitchFamily="18" charset="0"/>
                        <a:cs typeface="Times New Roman" panose="02020603050405020304" pitchFamily="18" charset="0"/>
                      </a:endParaRPr>
                    </a:p>
                  </a:txBody>
                  <a:tcPr marL="40641" marR="40641" marT="27094" marB="27094" anchor="ctr">
                    <a:lnL>
                      <a:noFill/>
                    </a:lnL>
                    <a:lnR>
                      <a:noFill/>
                    </a:lnR>
                    <a:lnT>
                      <a:noFill/>
                    </a:lnT>
                    <a:lnB>
                      <a:noFill/>
                    </a:lnB>
                  </a:tcPr>
                </a:tc>
                <a:extLst>
                  <a:ext uri="{0D108BD9-81ED-4DB2-BD59-A6C34878D82A}">
                    <a16:rowId xmlns:a16="http://schemas.microsoft.com/office/drawing/2014/main" val="2113497136"/>
                  </a:ext>
                </a:extLst>
              </a:tr>
              <a:tr h="597036">
                <a:tc>
                  <a:txBody>
                    <a:bodyPr/>
                    <a:lstStyle/>
                    <a:p>
                      <a:pPr rtl="0" fontAlgn="t">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Do you feel the simulation process allowed you to see areas of personal improvement? (N=121)</a:t>
                      </a:r>
                      <a:endParaRPr lang="en-US" sz="1400" dirty="0">
                        <a:effectLst/>
                        <a:latin typeface="Times New Roman" panose="02020603050405020304" pitchFamily="18" charset="0"/>
                        <a:cs typeface="Times New Roman" panose="02020603050405020304" pitchFamily="18" charset="0"/>
                      </a:endParaRPr>
                    </a:p>
                  </a:txBody>
                  <a:tcPr marL="40641" marR="40641" marT="27094" marB="27094">
                    <a:lnL>
                      <a:noFill/>
                    </a:lnL>
                    <a:lnR>
                      <a:noFill/>
                    </a:lnR>
                    <a:lnT>
                      <a:noFill/>
                    </a:lnT>
                    <a:lnB>
                      <a:noFill/>
                    </a:lnB>
                  </a:tcPr>
                </a:tc>
                <a:tc>
                  <a:txBody>
                    <a:bodyPr/>
                    <a:lstStyle/>
                    <a:p>
                      <a:pPr algn="ctr" rtl="0" fontAlgn="ctr">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80.2%</a:t>
                      </a:r>
                      <a:endParaRPr lang="en-US" sz="1400" dirty="0">
                        <a:effectLst/>
                        <a:latin typeface="Times New Roman" panose="02020603050405020304" pitchFamily="18" charset="0"/>
                        <a:cs typeface="Times New Roman" panose="02020603050405020304" pitchFamily="18" charset="0"/>
                      </a:endParaRPr>
                    </a:p>
                    <a:p>
                      <a:pPr algn="ctr" rtl="0" fontAlgn="ctr">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(97)</a:t>
                      </a:r>
                      <a:endParaRPr lang="en-US" sz="1400" dirty="0">
                        <a:effectLst/>
                        <a:latin typeface="Times New Roman" panose="02020603050405020304" pitchFamily="18" charset="0"/>
                        <a:cs typeface="Times New Roman" panose="02020603050405020304" pitchFamily="18" charset="0"/>
                      </a:endParaRPr>
                    </a:p>
                  </a:txBody>
                  <a:tcPr marL="40641" marR="40641" marT="27094" marB="27094" anchor="ctr">
                    <a:lnL>
                      <a:noFill/>
                    </a:lnL>
                    <a:lnR>
                      <a:noFill/>
                    </a:lnR>
                    <a:lnT>
                      <a:noFill/>
                    </a:lnT>
                    <a:lnB>
                      <a:noFill/>
                    </a:lnB>
                  </a:tcPr>
                </a:tc>
                <a:tc>
                  <a:txBody>
                    <a:bodyPr/>
                    <a:lstStyle/>
                    <a:p>
                      <a:pPr algn="ctr" rtl="0" fontAlgn="ctr">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19.0%</a:t>
                      </a:r>
                      <a:endParaRPr lang="en-US" sz="1400" dirty="0">
                        <a:effectLst/>
                        <a:latin typeface="Times New Roman" panose="02020603050405020304" pitchFamily="18" charset="0"/>
                        <a:cs typeface="Times New Roman" panose="02020603050405020304" pitchFamily="18" charset="0"/>
                      </a:endParaRPr>
                    </a:p>
                    <a:p>
                      <a:pPr algn="ctr" rtl="0" fontAlgn="ctr">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(23)</a:t>
                      </a:r>
                      <a:endParaRPr lang="en-US" sz="1400" dirty="0">
                        <a:effectLst/>
                        <a:latin typeface="Times New Roman" panose="02020603050405020304" pitchFamily="18" charset="0"/>
                        <a:cs typeface="Times New Roman" panose="02020603050405020304" pitchFamily="18" charset="0"/>
                      </a:endParaRPr>
                    </a:p>
                  </a:txBody>
                  <a:tcPr marL="40641" marR="40641" marT="27094" marB="27094" anchor="ctr">
                    <a:lnL>
                      <a:noFill/>
                    </a:lnL>
                    <a:lnR>
                      <a:noFill/>
                    </a:lnR>
                    <a:lnT>
                      <a:noFill/>
                    </a:lnT>
                    <a:lnB>
                      <a:noFill/>
                    </a:lnB>
                  </a:tcPr>
                </a:tc>
                <a:tc>
                  <a:txBody>
                    <a:bodyPr/>
                    <a:lstStyle/>
                    <a:p>
                      <a:pPr algn="ctr" rtl="0" fontAlgn="ctr">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0.8%</a:t>
                      </a:r>
                      <a:endParaRPr lang="en-US" sz="1400" dirty="0">
                        <a:effectLst/>
                        <a:latin typeface="Times New Roman" panose="02020603050405020304" pitchFamily="18" charset="0"/>
                        <a:cs typeface="Times New Roman" panose="02020603050405020304" pitchFamily="18" charset="0"/>
                      </a:endParaRPr>
                    </a:p>
                    <a:p>
                      <a:pPr algn="ctr" rtl="0" fontAlgn="ctr">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(1)</a:t>
                      </a:r>
                      <a:endParaRPr lang="en-US" sz="1400" dirty="0">
                        <a:effectLst/>
                        <a:latin typeface="Times New Roman" panose="02020603050405020304" pitchFamily="18" charset="0"/>
                        <a:cs typeface="Times New Roman" panose="02020603050405020304" pitchFamily="18" charset="0"/>
                      </a:endParaRPr>
                    </a:p>
                  </a:txBody>
                  <a:tcPr marL="40641" marR="40641" marT="27094" marB="27094" anchor="ctr">
                    <a:lnL>
                      <a:noFill/>
                    </a:lnL>
                    <a:lnR>
                      <a:noFill/>
                    </a:lnR>
                    <a:lnT>
                      <a:noFill/>
                    </a:lnT>
                    <a:lnB>
                      <a:noFill/>
                    </a:lnB>
                  </a:tcPr>
                </a:tc>
                <a:tc>
                  <a:txBody>
                    <a:bodyPr/>
                    <a:lstStyle/>
                    <a:p>
                      <a:pPr algn="ctr" rtl="0" fontAlgn="ctr">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0</a:t>
                      </a:r>
                      <a:endParaRPr lang="en-US" sz="1400" dirty="0">
                        <a:effectLst/>
                        <a:latin typeface="Times New Roman" panose="02020603050405020304" pitchFamily="18" charset="0"/>
                        <a:cs typeface="Times New Roman" panose="02020603050405020304" pitchFamily="18" charset="0"/>
                      </a:endParaRPr>
                    </a:p>
                  </a:txBody>
                  <a:tcPr marL="40641" marR="40641" marT="27094" marB="27094" anchor="ctr">
                    <a:lnL>
                      <a:noFill/>
                    </a:lnL>
                    <a:lnR>
                      <a:noFill/>
                    </a:lnR>
                    <a:lnT>
                      <a:noFill/>
                    </a:lnT>
                    <a:lnB>
                      <a:noFill/>
                    </a:lnB>
                  </a:tcPr>
                </a:tc>
                <a:tc>
                  <a:txBody>
                    <a:bodyPr/>
                    <a:lstStyle/>
                    <a:p>
                      <a:pPr algn="ctr" rtl="0" fontAlgn="ctr">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0</a:t>
                      </a:r>
                      <a:endParaRPr lang="en-US" sz="1400" dirty="0">
                        <a:effectLst/>
                        <a:latin typeface="Times New Roman" panose="02020603050405020304" pitchFamily="18" charset="0"/>
                        <a:cs typeface="Times New Roman" panose="02020603050405020304" pitchFamily="18" charset="0"/>
                      </a:endParaRPr>
                    </a:p>
                  </a:txBody>
                  <a:tcPr marL="40641" marR="40641" marT="27094" marB="27094" anchor="ctr">
                    <a:lnL>
                      <a:noFill/>
                    </a:lnL>
                    <a:lnR>
                      <a:noFill/>
                    </a:lnR>
                    <a:lnT>
                      <a:noFill/>
                    </a:lnT>
                    <a:lnB>
                      <a:noFill/>
                    </a:lnB>
                  </a:tcPr>
                </a:tc>
                <a:extLst>
                  <a:ext uri="{0D108BD9-81ED-4DB2-BD59-A6C34878D82A}">
                    <a16:rowId xmlns:a16="http://schemas.microsoft.com/office/drawing/2014/main" val="2664983939"/>
                  </a:ext>
                </a:extLst>
              </a:tr>
              <a:tr h="727347">
                <a:tc>
                  <a:txBody>
                    <a:bodyPr/>
                    <a:lstStyle/>
                    <a:p>
                      <a:pPr rtl="0" fontAlgn="t">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Do you feel the post-simulation allowed you to assess and reevaluate actions taken during the simulation process? (N=121)</a:t>
                      </a:r>
                      <a:endParaRPr lang="en-US" sz="1400" dirty="0">
                        <a:effectLst/>
                        <a:latin typeface="Times New Roman" panose="02020603050405020304" pitchFamily="18" charset="0"/>
                        <a:cs typeface="Times New Roman" panose="02020603050405020304" pitchFamily="18" charset="0"/>
                      </a:endParaRPr>
                    </a:p>
                  </a:txBody>
                  <a:tcPr marL="40641" marR="40641" marT="27094" marB="27094">
                    <a:lnL>
                      <a:noFill/>
                    </a:lnL>
                    <a:lnR>
                      <a:noFill/>
                    </a:lnR>
                    <a:lnT>
                      <a:noFill/>
                    </a:lnT>
                    <a:lnB w="6350"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76.9%</a:t>
                      </a:r>
                      <a:endParaRPr lang="en-US" sz="1400" dirty="0">
                        <a:effectLst/>
                        <a:latin typeface="Times New Roman" panose="02020603050405020304" pitchFamily="18" charset="0"/>
                        <a:cs typeface="Times New Roman" panose="02020603050405020304" pitchFamily="18" charset="0"/>
                      </a:endParaRPr>
                    </a:p>
                    <a:p>
                      <a:pPr algn="ctr" rtl="0" fontAlgn="ctr">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(93)</a:t>
                      </a:r>
                      <a:endParaRPr lang="en-US" sz="1400" dirty="0">
                        <a:effectLst/>
                        <a:latin typeface="Times New Roman" panose="02020603050405020304" pitchFamily="18" charset="0"/>
                        <a:cs typeface="Times New Roman" panose="02020603050405020304" pitchFamily="18" charset="0"/>
                      </a:endParaRPr>
                    </a:p>
                  </a:txBody>
                  <a:tcPr marL="40641" marR="40641" marT="27094" marB="27094"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22.3%</a:t>
                      </a:r>
                      <a:endParaRPr lang="en-US" sz="1400" dirty="0">
                        <a:effectLst/>
                        <a:latin typeface="Times New Roman" panose="02020603050405020304" pitchFamily="18" charset="0"/>
                        <a:cs typeface="Times New Roman" panose="02020603050405020304" pitchFamily="18" charset="0"/>
                      </a:endParaRPr>
                    </a:p>
                    <a:p>
                      <a:pPr algn="ctr" rtl="0" fontAlgn="ctr">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(27)</a:t>
                      </a:r>
                      <a:endParaRPr lang="en-US" sz="1400" dirty="0">
                        <a:effectLst/>
                        <a:latin typeface="Times New Roman" panose="02020603050405020304" pitchFamily="18" charset="0"/>
                        <a:cs typeface="Times New Roman" panose="02020603050405020304" pitchFamily="18" charset="0"/>
                      </a:endParaRPr>
                    </a:p>
                  </a:txBody>
                  <a:tcPr marL="40641" marR="40641" marT="27094" marB="27094"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0.8%</a:t>
                      </a:r>
                      <a:endParaRPr lang="en-US" sz="1400" dirty="0">
                        <a:effectLst/>
                        <a:latin typeface="Times New Roman" panose="02020603050405020304" pitchFamily="18" charset="0"/>
                        <a:cs typeface="Times New Roman" panose="02020603050405020304" pitchFamily="18" charset="0"/>
                      </a:endParaRPr>
                    </a:p>
                    <a:p>
                      <a:pPr algn="ctr" rtl="0" fontAlgn="ctr">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(1)</a:t>
                      </a:r>
                      <a:endParaRPr lang="en-US" sz="1400" dirty="0">
                        <a:effectLst/>
                        <a:latin typeface="Times New Roman" panose="02020603050405020304" pitchFamily="18" charset="0"/>
                        <a:cs typeface="Times New Roman" panose="02020603050405020304" pitchFamily="18" charset="0"/>
                      </a:endParaRPr>
                    </a:p>
                  </a:txBody>
                  <a:tcPr marL="40641" marR="40641" marT="27094" marB="27094"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0</a:t>
                      </a:r>
                      <a:endParaRPr lang="en-US" sz="1400" dirty="0">
                        <a:effectLst/>
                        <a:latin typeface="Times New Roman" panose="02020603050405020304" pitchFamily="18" charset="0"/>
                        <a:cs typeface="Times New Roman" panose="02020603050405020304" pitchFamily="18" charset="0"/>
                      </a:endParaRPr>
                    </a:p>
                  </a:txBody>
                  <a:tcPr marL="40641" marR="40641" marT="27094" marB="27094"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0</a:t>
                      </a:r>
                      <a:endParaRPr lang="en-US" sz="1400" dirty="0">
                        <a:effectLst/>
                        <a:latin typeface="Times New Roman" panose="02020603050405020304" pitchFamily="18" charset="0"/>
                        <a:cs typeface="Times New Roman" panose="02020603050405020304" pitchFamily="18" charset="0"/>
                      </a:endParaRPr>
                    </a:p>
                  </a:txBody>
                  <a:tcPr marL="40641" marR="40641" marT="27094" marB="27094"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8950016"/>
                  </a:ext>
                </a:extLst>
              </a:tr>
            </a:tbl>
          </a:graphicData>
        </a:graphic>
      </p:graphicFrame>
      <p:sp>
        <p:nvSpPr>
          <p:cNvPr id="5" name="Rectangle 1"/>
          <p:cNvSpPr>
            <a:spLocks noChangeArrowheads="1"/>
          </p:cNvSpPr>
          <p:nvPr/>
        </p:nvSpPr>
        <p:spPr bwMode="auto">
          <a:xfrm>
            <a:off x="-17668560" y="-48399"/>
            <a:ext cx="45828689"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1"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Student Self-Evaluation at End of Semester</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4099887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71600" y="162560"/>
            <a:ext cx="9601200" cy="1136851"/>
          </a:xfrm>
        </p:spPr>
        <p:txBody>
          <a:bodyPr>
            <a:normAutofit fontScale="90000"/>
          </a:bodyPr>
          <a:lstStyle/>
          <a:p>
            <a:r>
              <a:rPr lang="en-US" dirty="0"/>
              <a:t>Results &amp; Metrics: conflicts and preparation for career</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36344077"/>
              </p:ext>
            </p:extLst>
          </p:nvPr>
        </p:nvGraphicFramePr>
        <p:xfrm>
          <a:off x="875902" y="1503358"/>
          <a:ext cx="11146052" cy="4323965"/>
        </p:xfrm>
        <a:graphic>
          <a:graphicData uri="http://schemas.openxmlformats.org/drawingml/2006/table">
            <a:tbl>
              <a:tblPr firstRow="1" firstCol="1" bandRow="1">
                <a:tableStyleId>{5C22544A-7EE6-4342-B048-85BDC9FD1C3A}</a:tableStyleId>
              </a:tblPr>
              <a:tblGrid>
                <a:gridCol w="2786513">
                  <a:extLst>
                    <a:ext uri="{9D8B030D-6E8A-4147-A177-3AD203B41FA5}">
                      <a16:colId xmlns:a16="http://schemas.microsoft.com/office/drawing/2014/main" val="2872546252"/>
                    </a:ext>
                  </a:extLst>
                </a:gridCol>
                <a:gridCol w="2786513">
                  <a:extLst>
                    <a:ext uri="{9D8B030D-6E8A-4147-A177-3AD203B41FA5}">
                      <a16:colId xmlns:a16="http://schemas.microsoft.com/office/drawing/2014/main" val="4263445956"/>
                    </a:ext>
                  </a:extLst>
                </a:gridCol>
                <a:gridCol w="2786513">
                  <a:extLst>
                    <a:ext uri="{9D8B030D-6E8A-4147-A177-3AD203B41FA5}">
                      <a16:colId xmlns:a16="http://schemas.microsoft.com/office/drawing/2014/main" val="3239582724"/>
                    </a:ext>
                  </a:extLst>
                </a:gridCol>
                <a:gridCol w="2786513">
                  <a:extLst>
                    <a:ext uri="{9D8B030D-6E8A-4147-A177-3AD203B41FA5}">
                      <a16:colId xmlns:a16="http://schemas.microsoft.com/office/drawing/2014/main" val="336078957"/>
                    </a:ext>
                  </a:extLst>
                </a:gridCol>
              </a:tblGrid>
              <a:tr h="392819">
                <a:tc gridSpan="4">
                  <a:txBody>
                    <a:bodyPr/>
                    <a:lstStyle/>
                    <a:p>
                      <a:pPr marL="0" marR="0" algn="ctr">
                        <a:lnSpc>
                          <a:spcPct val="107000"/>
                        </a:lnSpc>
                        <a:spcBef>
                          <a:spcPts val="0"/>
                        </a:spcBef>
                        <a:spcAft>
                          <a:spcPts val="0"/>
                        </a:spcAft>
                      </a:pPr>
                      <a:r>
                        <a:rPr lang="en-US" sz="1600" dirty="0">
                          <a:effectLst/>
                        </a:rPr>
                        <a:t>All Combined (Spring 2016 through Spring 2018)</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57654037"/>
                  </a:ext>
                </a:extLst>
              </a:tr>
              <a:tr h="778252">
                <a:tc>
                  <a:txBody>
                    <a:bodyPr/>
                    <a:lstStyle/>
                    <a:p>
                      <a:pPr marL="0" marR="0">
                        <a:lnSpc>
                          <a:spcPct val="107000"/>
                        </a:lnSpc>
                        <a:spcBef>
                          <a:spcPts val="0"/>
                        </a:spcBef>
                        <a:spcAft>
                          <a:spcPts val="0"/>
                        </a:spcAft>
                      </a:pPr>
                      <a:r>
                        <a:rPr lang="en-US" sz="1600" dirty="0">
                          <a:effectLst/>
                        </a:rPr>
                        <a:t>Likert scale (1 to 10) </a:t>
                      </a:r>
                    </a:p>
                    <a:p>
                      <a:pPr marL="0" marR="0">
                        <a:lnSpc>
                          <a:spcPct val="107000"/>
                        </a:lnSpc>
                        <a:spcBef>
                          <a:spcPts val="0"/>
                        </a:spcBef>
                        <a:spcAft>
                          <a:spcPts val="0"/>
                        </a:spcAft>
                      </a:pPr>
                      <a:r>
                        <a:rPr lang="en-US" sz="1600" dirty="0">
                          <a:effectLst/>
                        </a:rPr>
                        <a:t>N=121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Mean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Median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Std. Deviation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3471651"/>
                  </a:ext>
                </a:extLst>
              </a:tr>
              <a:tr h="1576447">
                <a:tc>
                  <a:txBody>
                    <a:bodyPr/>
                    <a:lstStyle/>
                    <a:p>
                      <a:pPr marL="0" marR="0">
                        <a:lnSpc>
                          <a:spcPct val="107000"/>
                        </a:lnSpc>
                        <a:spcBef>
                          <a:spcPts val="0"/>
                        </a:spcBef>
                        <a:spcAft>
                          <a:spcPts val="0"/>
                        </a:spcAft>
                      </a:pPr>
                      <a:r>
                        <a:rPr lang="en-US" sz="1600" dirty="0">
                          <a:effectLst/>
                        </a:rPr>
                        <a:t>After participating in the competency simulation, how confident do you feel with handling conflicts?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8.179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8</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0.9411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88359242"/>
                  </a:ext>
                </a:extLst>
              </a:tr>
              <a:tr h="1576447">
                <a:tc>
                  <a:txBody>
                    <a:bodyPr/>
                    <a:lstStyle/>
                    <a:p>
                      <a:pPr marL="0" marR="0">
                        <a:lnSpc>
                          <a:spcPct val="107000"/>
                        </a:lnSpc>
                        <a:spcBef>
                          <a:spcPts val="0"/>
                        </a:spcBef>
                        <a:spcAft>
                          <a:spcPts val="0"/>
                        </a:spcAft>
                      </a:pPr>
                      <a:r>
                        <a:rPr lang="en-US" sz="1600" dirty="0">
                          <a:effectLst/>
                        </a:rPr>
                        <a:t>After participating in simulation and competency, how prepared do you feel for beginning your nursing career?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8.171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8</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1.2611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1639466"/>
                  </a:ext>
                </a:extLst>
              </a:tr>
            </a:tbl>
          </a:graphicData>
        </a:graphic>
      </p:graphicFrame>
      <p:sp>
        <p:nvSpPr>
          <p:cNvPr id="5" name="Rectangle 1"/>
          <p:cNvSpPr>
            <a:spLocks noChangeArrowheads="1"/>
          </p:cNvSpPr>
          <p:nvPr/>
        </p:nvSpPr>
        <p:spPr bwMode="auto">
          <a:xfrm>
            <a:off x="-632058" y="-41368"/>
            <a:ext cx="1415372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4990917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10657842" cy="1485900"/>
          </a:xfrm>
        </p:spPr>
        <p:txBody>
          <a:bodyPr/>
          <a:lstStyle/>
          <a:p>
            <a:r>
              <a:rPr lang="en-US" dirty="0"/>
              <a:t>Results &amp; Metrics Comparison of Means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9273605"/>
              </p:ext>
            </p:extLst>
          </p:nvPr>
        </p:nvGraphicFramePr>
        <p:xfrm>
          <a:off x="955040" y="1523994"/>
          <a:ext cx="10993122" cy="4630065"/>
        </p:xfrm>
        <a:graphic>
          <a:graphicData uri="http://schemas.openxmlformats.org/drawingml/2006/table">
            <a:tbl>
              <a:tblPr firstRow="1" firstCol="1" bandRow="1">
                <a:tableStyleId>{5C22544A-7EE6-4342-B048-85BDC9FD1C3A}</a:tableStyleId>
              </a:tblPr>
              <a:tblGrid>
                <a:gridCol w="2066456">
                  <a:extLst>
                    <a:ext uri="{9D8B030D-6E8A-4147-A177-3AD203B41FA5}">
                      <a16:colId xmlns:a16="http://schemas.microsoft.com/office/drawing/2014/main" val="3946239393"/>
                    </a:ext>
                  </a:extLst>
                </a:gridCol>
                <a:gridCol w="1597918">
                  <a:extLst>
                    <a:ext uri="{9D8B030D-6E8A-4147-A177-3AD203B41FA5}">
                      <a16:colId xmlns:a16="http://schemas.microsoft.com/office/drawing/2014/main" val="3443139654"/>
                    </a:ext>
                  </a:extLst>
                </a:gridCol>
                <a:gridCol w="1832187">
                  <a:extLst>
                    <a:ext uri="{9D8B030D-6E8A-4147-A177-3AD203B41FA5}">
                      <a16:colId xmlns:a16="http://schemas.microsoft.com/office/drawing/2014/main" val="3422578814"/>
                    </a:ext>
                  </a:extLst>
                </a:gridCol>
                <a:gridCol w="1832187">
                  <a:extLst>
                    <a:ext uri="{9D8B030D-6E8A-4147-A177-3AD203B41FA5}">
                      <a16:colId xmlns:a16="http://schemas.microsoft.com/office/drawing/2014/main" val="1988884239"/>
                    </a:ext>
                  </a:extLst>
                </a:gridCol>
                <a:gridCol w="1832187">
                  <a:extLst>
                    <a:ext uri="{9D8B030D-6E8A-4147-A177-3AD203B41FA5}">
                      <a16:colId xmlns:a16="http://schemas.microsoft.com/office/drawing/2014/main" val="3364414191"/>
                    </a:ext>
                  </a:extLst>
                </a:gridCol>
                <a:gridCol w="1832187">
                  <a:extLst>
                    <a:ext uri="{9D8B030D-6E8A-4147-A177-3AD203B41FA5}">
                      <a16:colId xmlns:a16="http://schemas.microsoft.com/office/drawing/2014/main" val="2300453200"/>
                    </a:ext>
                  </a:extLst>
                </a:gridCol>
              </a:tblGrid>
              <a:tr h="420915">
                <a:tc>
                  <a:txBody>
                    <a:bodyPr/>
                    <a:lstStyle/>
                    <a:p>
                      <a:pPr marL="0" marR="0" algn="ctr">
                        <a:lnSpc>
                          <a:spcPct val="107000"/>
                        </a:lnSpc>
                        <a:spcBef>
                          <a:spcPts val="0"/>
                        </a:spcBef>
                        <a:spcAft>
                          <a:spcPts val="0"/>
                        </a:spcAft>
                      </a:pPr>
                      <a:r>
                        <a:rPr lang="en-US" sz="1200" dirty="0">
                          <a:effectLst/>
                        </a:rPr>
                        <a:t>Skill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200" dirty="0">
                          <a:effectLst/>
                        </a:rPr>
                        <a:t>Mean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dirty="0">
                          <a:effectLst/>
                        </a:rPr>
                        <a:t>SD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dirty="0">
                          <a:effectLst/>
                        </a:rPr>
                        <a:t>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dirty="0">
                          <a:effectLst/>
                        </a:rPr>
                        <a:t>df</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dirty="0">
                          <a:effectLst/>
                        </a:rPr>
                        <a:t>sig (2-tailed)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71544259"/>
                  </a:ext>
                </a:extLst>
              </a:tr>
              <a:tr h="420915">
                <a:tc>
                  <a:txBody>
                    <a:bodyPr/>
                    <a:lstStyle/>
                    <a:p>
                      <a:pPr marL="0" marR="0">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Assessment skills #1</a:t>
                      </a:r>
                    </a:p>
                  </a:txBody>
                  <a:tcPr marL="68580" marR="68580" marT="0" marB="0"/>
                </a:tc>
                <a:tc>
                  <a:txBody>
                    <a:bodyPr/>
                    <a:lstStyle/>
                    <a:p>
                      <a:pPr marL="0" marR="0" algn="ctr">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4.4</a:t>
                      </a:r>
                    </a:p>
                  </a:txBody>
                  <a:tcPr marL="68580" marR="68580" marT="0" marB="0" anchor="ctr"/>
                </a:tc>
                <a:tc>
                  <a:txBody>
                    <a:bodyPr/>
                    <a:lstStyle/>
                    <a:p>
                      <a:pPr marL="0" marR="0" algn="ctr">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.658</a:t>
                      </a:r>
                    </a:p>
                  </a:txBody>
                  <a:tcPr marL="68580" marR="68580" marT="0" marB="0" anchor="ctr"/>
                </a:tc>
                <a:tc rowSpan="2">
                  <a:txBody>
                    <a:bodyPr/>
                    <a:lstStyle/>
                    <a:p>
                      <a:pPr marL="0" marR="0" algn="ctr">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2.722</a:t>
                      </a:r>
                    </a:p>
                  </a:txBody>
                  <a:tcPr marL="68580" marR="68580" marT="0" marB="0" anchor="ctr"/>
                </a:tc>
                <a:tc rowSpan="2">
                  <a:txBody>
                    <a:bodyPr/>
                    <a:lstStyle/>
                    <a:p>
                      <a:pPr marL="0" marR="0" algn="ctr">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115</a:t>
                      </a:r>
                    </a:p>
                  </a:txBody>
                  <a:tcPr marL="68580" marR="68580" marT="0" marB="0" anchor="ctr"/>
                </a:tc>
                <a:tc rowSpan="2">
                  <a:txBody>
                    <a:bodyPr/>
                    <a:lstStyle/>
                    <a:p>
                      <a:pPr marL="0" marR="0" algn="ctr">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.007</a:t>
                      </a:r>
                    </a:p>
                  </a:txBody>
                  <a:tcPr marL="68580" marR="68580" marT="0" marB="0" anchor="ctr"/>
                </a:tc>
                <a:extLst>
                  <a:ext uri="{0D108BD9-81ED-4DB2-BD59-A6C34878D82A}">
                    <a16:rowId xmlns:a16="http://schemas.microsoft.com/office/drawing/2014/main" val="3492575937"/>
                  </a:ext>
                </a:extLst>
              </a:tr>
              <a:tr h="420915">
                <a:tc>
                  <a:txBody>
                    <a:bodyPr/>
                    <a:lstStyle/>
                    <a:p>
                      <a:pPr marL="0" marR="0">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Assessment skills #2</a:t>
                      </a:r>
                    </a:p>
                  </a:txBody>
                  <a:tcPr marL="68580" marR="68580" marT="0" marB="0"/>
                </a:tc>
                <a:tc>
                  <a:txBody>
                    <a:bodyPr/>
                    <a:lstStyle/>
                    <a:p>
                      <a:pPr marL="0" marR="0" algn="ctr">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4.61</a:t>
                      </a:r>
                    </a:p>
                  </a:txBody>
                  <a:tcPr marL="68580" marR="68580" marT="0" marB="0" anchor="ctr"/>
                </a:tc>
                <a:tc>
                  <a:txBody>
                    <a:bodyPr/>
                    <a:lstStyle/>
                    <a:p>
                      <a:pPr marL="0" marR="0" algn="ctr">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.524</a:t>
                      </a:r>
                    </a:p>
                  </a:txBody>
                  <a:tcPr marL="68580" marR="68580" marT="0" marB="0" anchor="ct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883673317"/>
                  </a:ext>
                </a:extLst>
              </a:tr>
              <a:tr h="420915">
                <a:tc>
                  <a:txBody>
                    <a:bodyPr/>
                    <a:lstStyle/>
                    <a:p>
                      <a:pPr marL="0" marR="0">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Skills confidence #1</a:t>
                      </a:r>
                    </a:p>
                  </a:txBody>
                  <a:tcPr marL="68580" marR="68580" marT="0" marB="0"/>
                </a:tc>
                <a:tc>
                  <a:txBody>
                    <a:bodyPr/>
                    <a:lstStyle/>
                    <a:p>
                      <a:pPr marL="0" marR="0" algn="ctr">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4.32</a:t>
                      </a:r>
                    </a:p>
                  </a:txBody>
                  <a:tcPr marL="68580" marR="68580" marT="0" marB="0" anchor="ctr"/>
                </a:tc>
                <a:tc>
                  <a:txBody>
                    <a:bodyPr/>
                    <a:lstStyle/>
                    <a:p>
                      <a:pPr marL="0" marR="0" algn="ctr">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.669</a:t>
                      </a:r>
                    </a:p>
                  </a:txBody>
                  <a:tcPr marL="68580" marR="68580" marT="0" marB="0" anchor="ctr"/>
                </a:tc>
                <a:tc rowSpan="2">
                  <a:txBody>
                    <a:bodyPr/>
                    <a:lstStyle/>
                    <a:p>
                      <a:pPr marL="0" marR="0" algn="ctr">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3.666</a:t>
                      </a:r>
                    </a:p>
                  </a:txBody>
                  <a:tcPr marL="68580" marR="68580" marT="0" marB="0" anchor="ctr"/>
                </a:tc>
                <a:tc rowSpan="2">
                  <a:txBody>
                    <a:bodyPr/>
                    <a:lstStyle/>
                    <a:p>
                      <a:pPr marL="0" marR="0" algn="ctr">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113</a:t>
                      </a:r>
                    </a:p>
                  </a:txBody>
                  <a:tcPr marL="68580" marR="68580" marT="0" marB="0" anchor="ctr"/>
                </a:tc>
                <a:tc rowSpan="2">
                  <a:txBody>
                    <a:bodyPr/>
                    <a:lstStyle/>
                    <a:p>
                      <a:pPr marL="0" marR="0" algn="ctr">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.000</a:t>
                      </a:r>
                    </a:p>
                  </a:txBody>
                  <a:tcPr marL="68580" marR="68580" marT="0" marB="0" anchor="ctr"/>
                </a:tc>
                <a:extLst>
                  <a:ext uri="{0D108BD9-81ED-4DB2-BD59-A6C34878D82A}">
                    <a16:rowId xmlns:a16="http://schemas.microsoft.com/office/drawing/2014/main" val="3055950784"/>
                  </a:ext>
                </a:extLst>
              </a:tr>
              <a:tr h="420915">
                <a:tc>
                  <a:txBody>
                    <a:bodyPr/>
                    <a:lstStyle/>
                    <a:p>
                      <a:pPr marL="0" marR="0">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Skills confidence #2</a:t>
                      </a:r>
                    </a:p>
                  </a:txBody>
                  <a:tcPr marL="68580" marR="68580" marT="0" marB="0"/>
                </a:tc>
                <a:tc>
                  <a:txBody>
                    <a:bodyPr/>
                    <a:lstStyle/>
                    <a:p>
                      <a:pPr marL="0" marR="0" algn="ctr">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4.64</a:t>
                      </a:r>
                    </a:p>
                  </a:txBody>
                  <a:tcPr marL="68580" marR="68580" marT="0" marB="0" anchor="ctr"/>
                </a:tc>
                <a:tc>
                  <a:txBody>
                    <a:bodyPr/>
                    <a:lstStyle/>
                    <a:p>
                      <a:pPr marL="0" marR="0" algn="ctr">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.597</a:t>
                      </a:r>
                    </a:p>
                  </a:txBody>
                  <a:tcPr marL="68580" marR="68580" marT="0" marB="0" anchor="ct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889259932"/>
                  </a:ext>
                </a:extLst>
              </a:tr>
              <a:tr h="420915">
                <a:tc>
                  <a:txBody>
                    <a:bodyPr/>
                    <a:lstStyle/>
                    <a:p>
                      <a:pPr marL="0" marR="0">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Delegation skills #1</a:t>
                      </a:r>
                    </a:p>
                  </a:txBody>
                  <a:tcPr marL="68580" marR="68580" marT="0" marB="0"/>
                </a:tc>
                <a:tc>
                  <a:txBody>
                    <a:bodyPr/>
                    <a:lstStyle/>
                    <a:p>
                      <a:pPr marL="0" marR="0" algn="ctr">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4.25</a:t>
                      </a:r>
                    </a:p>
                  </a:txBody>
                  <a:tcPr marL="68580" marR="68580" marT="0" marB="0" anchor="ctr"/>
                </a:tc>
                <a:tc>
                  <a:txBody>
                    <a:bodyPr/>
                    <a:lstStyle/>
                    <a:p>
                      <a:pPr marL="0" marR="0" algn="ctr">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.686</a:t>
                      </a:r>
                    </a:p>
                  </a:txBody>
                  <a:tcPr marL="68580" marR="68580" marT="0" marB="0" anchor="ctr"/>
                </a:tc>
                <a:tc rowSpan="2">
                  <a:txBody>
                    <a:bodyPr/>
                    <a:lstStyle/>
                    <a:p>
                      <a:pPr marL="0" marR="0" algn="ctr">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3.229</a:t>
                      </a:r>
                    </a:p>
                  </a:txBody>
                  <a:tcPr marL="68580" marR="68580" marT="0" marB="0" anchor="ctr"/>
                </a:tc>
                <a:tc rowSpan="2">
                  <a:txBody>
                    <a:bodyPr/>
                    <a:lstStyle/>
                    <a:p>
                      <a:pPr marL="0" marR="0" algn="ctr">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114</a:t>
                      </a:r>
                    </a:p>
                  </a:txBody>
                  <a:tcPr marL="68580" marR="68580" marT="0" marB="0" anchor="ctr"/>
                </a:tc>
                <a:tc rowSpan="2">
                  <a:txBody>
                    <a:bodyPr/>
                    <a:lstStyle/>
                    <a:p>
                      <a:pPr marL="0" marR="0" algn="ctr">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.002</a:t>
                      </a:r>
                    </a:p>
                  </a:txBody>
                  <a:tcPr marL="68580" marR="68580" marT="0" marB="0" anchor="ctr"/>
                </a:tc>
                <a:extLst>
                  <a:ext uri="{0D108BD9-81ED-4DB2-BD59-A6C34878D82A}">
                    <a16:rowId xmlns:a16="http://schemas.microsoft.com/office/drawing/2014/main" val="3404372836"/>
                  </a:ext>
                </a:extLst>
              </a:tr>
              <a:tr h="420915">
                <a:tc>
                  <a:txBody>
                    <a:bodyPr/>
                    <a:lstStyle/>
                    <a:p>
                      <a:pPr marL="0" marR="0">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Delegation skills #2</a:t>
                      </a:r>
                    </a:p>
                  </a:txBody>
                  <a:tcPr marL="68580" marR="68580" marT="0" marB="0"/>
                </a:tc>
                <a:tc>
                  <a:txBody>
                    <a:bodyPr/>
                    <a:lstStyle/>
                    <a:p>
                      <a:pPr marL="0" marR="0" algn="ctr">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4.54</a:t>
                      </a:r>
                    </a:p>
                  </a:txBody>
                  <a:tcPr marL="68580" marR="68580" marT="0" marB="0" anchor="ctr"/>
                </a:tc>
                <a:tc>
                  <a:txBody>
                    <a:bodyPr/>
                    <a:lstStyle/>
                    <a:p>
                      <a:pPr marL="0" marR="0" algn="ctr">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.639</a:t>
                      </a:r>
                    </a:p>
                  </a:txBody>
                  <a:tcPr marL="68580" marR="68580" marT="0" marB="0" anchor="ct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958831535"/>
                  </a:ext>
                </a:extLst>
              </a:tr>
              <a:tr h="420915">
                <a:tc>
                  <a:txBody>
                    <a:bodyPr/>
                    <a:lstStyle/>
                    <a:p>
                      <a:pPr marL="0" marR="0">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Communication skills</a:t>
                      </a:r>
                      <a:r>
                        <a:rPr lang="en-US" sz="1400" baseline="0" dirty="0">
                          <a:effectLst/>
                          <a:latin typeface="+mn-lt"/>
                          <a:ea typeface="Calibri" panose="020F0502020204030204" pitchFamily="34" charset="0"/>
                          <a:cs typeface="Times New Roman" panose="02020603050405020304" pitchFamily="18" charset="0"/>
                        </a:rPr>
                        <a:t> #1</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4.69</a:t>
                      </a:r>
                    </a:p>
                  </a:txBody>
                  <a:tcPr marL="68580" marR="68580" marT="0" marB="0" anchor="ctr"/>
                </a:tc>
                <a:tc>
                  <a:txBody>
                    <a:bodyPr/>
                    <a:lstStyle/>
                    <a:p>
                      <a:pPr marL="0" marR="0" algn="ctr">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.465</a:t>
                      </a:r>
                    </a:p>
                  </a:txBody>
                  <a:tcPr marL="68580" marR="68580" marT="0" marB="0" anchor="ctr"/>
                </a:tc>
                <a:tc rowSpan="2">
                  <a:txBody>
                    <a:bodyPr/>
                    <a:lstStyle/>
                    <a:p>
                      <a:pPr marL="0" marR="0" algn="ctr">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2.048</a:t>
                      </a:r>
                    </a:p>
                  </a:txBody>
                  <a:tcPr marL="68580" marR="68580" marT="0" marB="0" anchor="ctr"/>
                </a:tc>
                <a:tc rowSpan="2">
                  <a:txBody>
                    <a:bodyPr/>
                    <a:lstStyle/>
                    <a:p>
                      <a:pPr marL="0" marR="0" algn="ctr">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115</a:t>
                      </a:r>
                    </a:p>
                  </a:txBody>
                  <a:tcPr marL="68580" marR="68580" marT="0" marB="0" anchor="ctr"/>
                </a:tc>
                <a:tc rowSpan="2">
                  <a:txBody>
                    <a:bodyPr/>
                    <a:lstStyle/>
                    <a:p>
                      <a:pPr marL="0" marR="0" algn="ctr">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.043</a:t>
                      </a:r>
                    </a:p>
                  </a:txBody>
                  <a:tcPr marL="68580" marR="68580" marT="0" marB="0" anchor="ctr"/>
                </a:tc>
                <a:extLst>
                  <a:ext uri="{0D108BD9-81ED-4DB2-BD59-A6C34878D82A}">
                    <a16:rowId xmlns:a16="http://schemas.microsoft.com/office/drawing/2014/main" val="3526444158"/>
                  </a:ext>
                </a:extLst>
              </a:tr>
              <a:tr h="420915">
                <a:tc>
                  <a:txBody>
                    <a:bodyPr/>
                    <a:lstStyle/>
                    <a:p>
                      <a:pPr marL="0" marR="0">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Communication skills</a:t>
                      </a:r>
                      <a:r>
                        <a:rPr lang="en-US" sz="1400" baseline="0" dirty="0">
                          <a:effectLst/>
                          <a:latin typeface="+mn-lt"/>
                          <a:ea typeface="Calibri" panose="020F0502020204030204" pitchFamily="34" charset="0"/>
                          <a:cs typeface="Times New Roman" panose="02020603050405020304" pitchFamily="18" charset="0"/>
                        </a:rPr>
                        <a:t> #2</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4.81</a:t>
                      </a:r>
                    </a:p>
                  </a:txBody>
                  <a:tcPr marL="68580" marR="68580" marT="0" marB="0" anchor="ctr"/>
                </a:tc>
                <a:tc>
                  <a:txBody>
                    <a:bodyPr/>
                    <a:lstStyle/>
                    <a:p>
                      <a:pPr marL="0" marR="0" algn="ctr">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.455</a:t>
                      </a:r>
                    </a:p>
                  </a:txBody>
                  <a:tcPr marL="68580" marR="68580" marT="0" marB="0" anchor="ctr"/>
                </a:tc>
                <a:tc vMerge="1">
                  <a:txBody>
                    <a:bodyPr/>
                    <a:lstStyle/>
                    <a:p>
                      <a:pPr marL="0" marR="0" algn="ctr">
                        <a:spcBef>
                          <a:spcPts val="0"/>
                        </a:spcBef>
                        <a:spcAft>
                          <a:spcPts val="0"/>
                        </a:spcAft>
                      </a:pPr>
                      <a:endParaRPr lang="en-US" sz="2400" dirty="0">
                        <a:effectLst/>
                        <a:latin typeface="+mn-lt"/>
                        <a:ea typeface="Calibri" panose="020F0502020204030204" pitchFamily="34" charset="0"/>
                        <a:cs typeface="Times New Roman" panose="02020603050405020304" pitchFamily="18" charset="0"/>
                      </a:endParaRPr>
                    </a:p>
                  </a:txBody>
                  <a:tcPr marL="68580" marR="68580" marT="0" marB="0"/>
                </a:tc>
                <a:tc vMerge="1">
                  <a:txBody>
                    <a:bodyPr/>
                    <a:lstStyle/>
                    <a:p>
                      <a:pPr marL="0" marR="0" algn="ctr">
                        <a:spcBef>
                          <a:spcPts val="0"/>
                        </a:spcBef>
                        <a:spcAft>
                          <a:spcPts val="0"/>
                        </a:spcAft>
                      </a:pPr>
                      <a:endParaRPr lang="en-US" sz="2400" dirty="0">
                        <a:effectLst/>
                        <a:latin typeface="+mn-lt"/>
                        <a:ea typeface="Calibri" panose="020F0502020204030204" pitchFamily="34" charset="0"/>
                        <a:cs typeface="Times New Roman" panose="02020603050405020304" pitchFamily="18" charset="0"/>
                      </a:endParaRPr>
                    </a:p>
                  </a:txBody>
                  <a:tcPr marL="68580" marR="68580" marT="0" marB="0"/>
                </a:tc>
                <a:tc vMerge="1">
                  <a:txBody>
                    <a:bodyPr/>
                    <a:lstStyle/>
                    <a:p>
                      <a:pPr marL="0" marR="0" algn="ctr">
                        <a:spcBef>
                          <a:spcPts val="0"/>
                        </a:spcBef>
                        <a:spcAft>
                          <a:spcPts val="0"/>
                        </a:spcAft>
                      </a:pPr>
                      <a:endParaRPr lang="en-US" sz="24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4301675"/>
                  </a:ext>
                </a:extLst>
              </a:tr>
              <a:tr h="420915">
                <a:tc>
                  <a:txBody>
                    <a:bodyPr/>
                    <a:lstStyle/>
                    <a:p>
                      <a:pPr marL="0" marR="0">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Conflict resolution #1</a:t>
                      </a:r>
                    </a:p>
                  </a:txBody>
                  <a:tcPr marL="68580" marR="68580" marT="0" marB="0"/>
                </a:tc>
                <a:tc>
                  <a:txBody>
                    <a:bodyPr/>
                    <a:lstStyle/>
                    <a:p>
                      <a:pPr marL="0" marR="0" algn="ctr">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4.51</a:t>
                      </a:r>
                    </a:p>
                  </a:txBody>
                  <a:tcPr marL="68580" marR="68580" marT="0" marB="0" anchor="ctr"/>
                </a:tc>
                <a:tc>
                  <a:txBody>
                    <a:bodyPr/>
                    <a:lstStyle/>
                    <a:p>
                      <a:pPr marL="0" marR="0" algn="ctr">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.666</a:t>
                      </a:r>
                    </a:p>
                  </a:txBody>
                  <a:tcPr marL="68580" marR="68580" marT="0" marB="0" anchor="ctr"/>
                </a:tc>
                <a:tc rowSpan="2">
                  <a:txBody>
                    <a:bodyPr/>
                    <a:lstStyle/>
                    <a:p>
                      <a:pPr marL="0" marR="0" algn="ctr">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2.435</a:t>
                      </a:r>
                    </a:p>
                  </a:txBody>
                  <a:tcPr marL="68580" marR="68580" marT="0" marB="0" anchor="ctr"/>
                </a:tc>
                <a:tc rowSpan="2">
                  <a:txBody>
                    <a:bodyPr/>
                    <a:lstStyle/>
                    <a:p>
                      <a:pPr marL="0" marR="0" algn="ctr">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115</a:t>
                      </a:r>
                    </a:p>
                  </a:txBody>
                  <a:tcPr marL="68580" marR="68580" marT="0" marB="0" anchor="ctr"/>
                </a:tc>
                <a:tc rowSpan="2">
                  <a:txBody>
                    <a:bodyPr/>
                    <a:lstStyle/>
                    <a:p>
                      <a:pPr marL="0" marR="0" algn="ctr">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.016</a:t>
                      </a:r>
                    </a:p>
                  </a:txBody>
                  <a:tcPr marL="68580" marR="68580" marT="0" marB="0" anchor="ctr"/>
                </a:tc>
                <a:extLst>
                  <a:ext uri="{0D108BD9-81ED-4DB2-BD59-A6C34878D82A}">
                    <a16:rowId xmlns:a16="http://schemas.microsoft.com/office/drawing/2014/main" val="2506608209"/>
                  </a:ext>
                </a:extLst>
              </a:tr>
              <a:tr h="420915">
                <a:tc>
                  <a:txBody>
                    <a:bodyPr/>
                    <a:lstStyle/>
                    <a:p>
                      <a:pPr marL="0" marR="0">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Conflict resolution #2</a:t>
                      </a:r>
                    </a:p>
                  </a:txBody>
                  <a:tcPr marL="68580" marR="68580" marT="0" marB="0"/>
                </a:tc>
                <a:tc>
                  <a:txBody>
                    <a:bodyPr/>
                    <a:lstStyle/>
                    <a:p>
                      <a:pPr marL="0" marR="0" algn="ctr">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4.71</a:t>
                      </a:r>
                    </a:p>
                  </a:txBody>
                  <a:tcPr marL="68580" marR="68580" marT="0" marB="0" anchor="ctr"/>
                </a:tc>
                <a:tc>
                  <a:txBody>
                    <a:bodyPr/>
                    <a:lstStyle/>
                    <a:p>
                      <a:pPr marL="0" marR="0" algn="ctr">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.633</a:t>
                      </a:r>
                    </a:p>
                  </a:txBody>
                  <a:tcPr marL="68580" marR="68580" marT="0" marB="0" anchor="ctr"/>
                </a:tc>
                <a:tc vMerge="1">
                  <a:txBody>
                    <a:bodyPr/>
                    <a:lstStyle/>
                    <a:p>
                      <a:pPr marL="0" marR="0" algn="ctr">
                        <a:spcBef>
                          <a:spcPts val="0"/>
                        </a:spcBef>
                        <a:spcAft>
                          <a:spcPts val="0"/>
                        </a:spcAft>
                      </a:pPr>
                      <a:endParaRPr lang="en-US" sz="2400" dirty="0">
                        <a:effectLst/>
                        <a:latin typeface="+mn-lt"/>
                        <a:ea typeface="Calibri" panose="020F0502020204030204" pitchFamily="34" charset="0"/>
                        <a:cs typeface="Times New Roman" panose="02020603050405020304" pitchFamily="18" charset="0"/>
                      </a:endParaRPr>
                    </a:p>
                  </a:txBody>
                  <a:tcPr marL="68580" marR="68580" marT="0" marB="0"/>
                </a:tc>
                <a:tc vMerge="1">
                  <a:txBody>
                    <a:bodyPr/>
                    <a:lstStyle/>
                    <a:p>
                      <a:pPr marL="0" marR="0" algn="ctr">
                        <a:spcBef>
                          <a:spcPts val="0"/>
                        </a:spcBef>
                        <a:spcAft>
                          <a:spcPts val="0"/>
                        </a:spcAft>
                      </a:pPr>
                      <a:endParaRPr lang="en-US" sz="2400" dirty="0">
                        <a:effectLst/>
                        <a:latin typeface="+mn-lt"/>
                        <a:ea typeface="Calibri" panose="020F0502020204030204" pitchFamily="34" charset="0"/>
                        <a:cs typeface="Times New Roman" panose="02020603050405020304" pitchFamily="18" charset="0"/>
                      </a:endParaRPr>
                    </a:p>
                  </a:txBody>
                  <a:tcPr marL="68580" marR="68580" marT="0" marB="0"/>
                </a:tc>
                <a:tc vMerge="1">
                  <a:txBody>
                    <a:bodyPr/>
                    <a:lstStyle/>
                    <a:p>
                      <a:pPr marL="0" marR="0" algn="ctr">
                        <a:spcBef>
                          <a:spcPts val="0"/>
                        </a:spcBef>
                        <a:spcAft>
                          <a:spcPts val="0"/>
                        </a:spcAft>
                      </a:pPr>
                      <a:endParaRPr lang="en-US" sz="24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91339202"/>
                  </a:ext>
                </a:extLst>
              </a:tr>
            </a:tbl>
          </a:graphicData>
        </a:graphic>
      </p:graphicFrame>
      <p:sp>
        <p:nvSpPr>
          <p:cNvPr id="5" name="Rectangle 1"/>
          <p:cNvSpPr>
            <a:spLocks noChangeArrowheads="1"/>
          </p:cNvSpPr>
          <p:nvPr/>
        </p:nvSpPr>
        <p:spPr bwMode="auto">
          <a:xfrm>
            <a:off x="-425753" y="-110290"/>
            <a:ext cx="13959517"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1769522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88160" y="205740"/>
            <a:ext cx="5039360" cy="986585"/>
          </a:xfrm>
        </p:spPr>
        <p:txBody>
          <a:bodyPr/>
          <a:lstStyle/>
          <a:p>
            <a:r>
              <a:rPr lang="en-US" dirty="0"/>
              <a:t>Barriers/Obstacles</a:t>
            </a:r>
          </a:p>
        </p:txBody>
      </p:sp>
      <p:sp>
        <p:nvSpPr>
          <p:cNvPr id="3" name="Content Placeholder 2"/>
          <p:cNvSpPr>
            <a:spLocks noGrp="1"/>
          </p:cNvSpPr>
          <p:nvPr>
            <p:ph idx="1"/>
          </p:nvPr>
        </p:nvSpPr>
        <p:spPr>
          <a:xfrm>
            <a:off x="792480" y="1046480"/>
            <a:ext cx="7955280" cy="5208475"/>
          </a:xfrm>
        </p:spPr>
        <p:txBody>
          <a:bodyPr>
            <a:normAutofit/>
          </a:bodyPr>
          <a:lstStyle/>
          <a:p>
            <a:r>
              <a:rPr lang="en-US" sz="2800" dirty="0"/>
              <a:t>Takes many faculty members and volunteers</a:t>
            </a:r>
          </a:p>
          <a:p>
            <a:r>
              <a:rPr lang="en-US" sz="2800" dirty="0"/>
              <a:t>Time and coordination to run 3 groups of students in a day</a:t>
            </a:r>
          </a:p>
          <a:p>
            <a:r>
              <a:rPr lang="en-US" sz="2800" dirty="0"/>
              <a:t>Coordination of simulation lab with other courses</a:t>
            </a:r>
          </a:p>
          <a:p>
            <a:r>
              <a:rPr lang="en-US" sz="2800" dirty="0"/>
              <a:t>Simulation realistic and stress involved which students are told about ahead of time</a:t>
            </a:r>
          </a:p>
          <a:p>
            <a:r>
              <a:rPr lang="en-US" sz="2800" dirty="0"/>
              <a:t>Adaptations to prepare for simulation with clinical orientation</a:t>
            </a:r>
          </a:p>
          <a:p>
            <a:r>
              <a:rPr lang="en-US" sz="2800" dirty="0"/>
              <a:t>Changes to debriefing and included 1-on-1 debriefing with course coordinator</a:t>
            </a:r>
          </a:p>
        </p:txBody>
      </p:sp>
      <p:pic>
        <p:nvPicPr>
          <p:cNvPr id="4" name="Picture 3"/>
          <p:cNvPicPr>
            <a:picLocks noChangeAspect="1"/>
          </p:cNvPicPr>
          <p:nvPr/>
        </p:nvPicPr>
        <p:blipFill>
          <a:blip r:embed="rId2"/>
          <a:stretch>
            <a:fillRect/>
          </a:stretch>
        </p:blipFill>
        <p:spPr>
          <a:xfrm>
            <a:off x="8145417" y="3693916"/>
            <a:ext cx="4046583" cy="3164084"/>
          </a:xfrm>
          <a:prstGeom prst="rect">
            <a:avLst/>
          </a:prstGeom>
        </p:spPr>
      </p:pic>
      <p:pic>
        <p:nvPicPr>
          <p:cNvPr id="6" name="Picture 5"/>
          <p:cNvPicPr>
            <a:picLocks noChangeAspect="1"/>
          </p:cNvPicPr>
          <p:nvPr/>
        </p:nvPicPr>
        <p:blipFill>
          <a:blip r:embed="rId3"/>
          <a:stretch>
            <a:fillRect/>
          </a:stretch>
        </p:blipFill>
        <p:spPr>
          <a:xfrm>
            <a:off x="8747760" y="205740"/>
            <a:ext cx="3324783" cy="3066188"/>
          </a:xfrm>
          <a:prstGeom prst="rect">
            <a:avLst/>
          </a:prstGeom>
        </p:spPr>
      </p:pic>
    </p:spTree>
    <p:extLst>
      <p:ext uri="{BB962C8B-B14F-4D97-AF65-F5344CB8AC3E}">
        <p14:creationId xmlns:p14="http://schemas.microsoft.com/office/powerpoint/2010/main" val="30284008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26262" y="127418"/>
            <a:ext cx="7053944" cy="808265"/>
          </a:xfrm>
        </p:spPr>
        <p:txBody>
          <a:bodyPr>
            <a:normAutofit/>
          </a:bodyPr>
          <a:lstStyle/>
          <a:p>
            <a:r>
              <a:rPr lang="en-US" dirty="0"/>
              <a:t>Discussion</a:t>
            </a:r>
          </a:p>
        </p:txBody>
      </p:sp>
      <p:sp>
        <p:nvSpPr>
          <p:cNvPr id="3" name="Content Placeholder 2"/>
          <p:cNvSpPr>
            <a:spLocks noGrp="1"/>
          </p:cNvSpPr>
          <p:nvPr>
            <p:ph idx="1"/>
          </p:nvPr>
        </p:nvSpPr>
        <p:spPr>
          <a:xfrm>
            <a:off x="544988" y="865239"/>
            <a:ext cx="8235218" cy="5992761"/>
          </a:xfrm>
        </p:spPr>
        <p:txBody>
          <a:bodyPr>
            <a:normAutofit fontScale="92500"/>
          </a:bodyPr>
          <a:lstStyle/>
          <a:p>
            <a:r>
              <a:rPr lang="en-US" sz="2800" dirty="0"/>
              <a:t>Students viewed the simulation as helpful, beneficial, and realistic</a:t>
            </a:r>
          </a:p>
          <a:p>
            <a:r>
              <a:rPr lang="en-US" sz="2800" dirty="0"/>
              <a:t>Students liked being able to work more independently but have a peer resource with charge nurse</a:t>
            </a:r>
          </a:p>
          <a:p>
            <a:r>
              <a:rPr lang="en-US" sz="2800" dirty="0"/>
              <a:t>Students had opportunity to self-identify areas to improve</a:t>
            </a:r>
          </a:p>
          <a:p>
            <a:r>
              <a:rPr lang="en-US" sz="2800" dirty="0"/>
              <a:t>Between 1</a:t>
            </a:r>
            <a:r>
              <a:rPr lang="en-US" sz="2800" baseline="30000" dirty="0"/>
              <a:t>st</a:t>
            </a:r>
            <a:r>
              <a:rPr lang="en-US" sz="2800" dirty="0"/>
              <a:t> &amp; 2</a:t>
            </a:r>
            <a:r>
              <a:rPr lang="en-US" sz="2800" baseline="30000" dirty="0"/>
              <a:t>nd</a:t>
            </a:r>
            <a:r>
              <a:rPr lang="en-US" sz="2800" dirty="0"/>
              <a:t> simulation student evaluation of assessment skills, delegation skills, communication skills, conflict resolution and confidence improved</a:t>
            </a:r>
          </a:p>
          <a:p>
            <a:r>
              <a:rPr lang="en-US" sz="2800" dirty="0"/>
              <a:t>Compared students preference for simulated (live) patients to high-fidelity mannequin: 52% preferred live simulated patients, 28.1 % benefited from both, and only 14% preferred working with high-fidelity mannequins. Need to do a cost analysis.</a:t>
            </a:r>
          </a:p>
          <a:p>
            <a:endParaRPr lang="en-US" dirty="0"/>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0206" y="1120568"/>
            <a:ext cx="3263995" cy="4889490"/>
          </a:xfrm>
          <a:prstGeom prst="rect">
            <a:avLst/>
          </a:prstGeom>
        </p:spPr>
      </p:pic>
    </p:spTree>
    <p:extLst>
      <p:ext uri="{BB962C8B-B14F-4D97-AF65-F5344CB8AC3E}">
        <p14:creationId xmlns:p14="http://schemas.microsoft.com/office/powerpoint/2010/main" val="11899802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Leadership Sp17 Clip 1 (3)">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723571" y="185058"/>
            <a:ext cx="8897257" cy="6672942"/>
          </a:xfrm>
        </p:spPr>
      </p:pic>
    </p:spTree>
    <p:extLst>
      <p:ext uri="{BB962C8B-B14F-4D97-AF65-F5344CB8AC3E}">
        <p14:creationId xmlns:p14="http://schemas.microsoft.com/office/powerpoint/2010/main" val="3587551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63040" y="322580"/>
            <a:ext cx="9601200" cy="561340"/>
          </a:xfrm>
        </p:spPr>
        <p:txBody>
          <a:bodyPr>
            <a:normAutofit fontScale="90000"/>
          </a:bodyPr>
          <a:lstStyle/>
          <a:p>
            <a:pPr algn="ctr"/>
            <a:r>
              <a:rPr lang="en-US" sz="3100" dirty="0"/>
              <a:t>References</a:t>
            </a:r>
            <a:br>
              <a:rPr lang="en-US" sz="3100" dirty="0"/>
            </a:br>
            <a:r>
              <a:rPr lang="en-US" dirty="0"/>
              <a:t> </a:t>
            </a:r>
            <a:br>
              <a:rPr lang="en-US" dirty="0"/>
            </a:br>
            <a:endParaRPr lang="en-US" dirty="0"/>
          </a:p>
        </p:txBody>
      </p:sp>
      <p:sp>
        <p:nvSpPr>
          <p:cNvPr id="3" name="Content Placeholder 2"/>
          <p:cNvSpPr>
            <a:spLocks noGrp="1"/>
          </p:cNvSpPr>
          <p:nvPr>
            <p:ph idx="1"/>
          </p:nvPr>
        </p:nvSpPr>
        <p:spPr>
          <a:xfrm>
            <a:off x="975360" y="1361440"/>
            <a:ext cx="11216640" cy="4505960"/>
          </a:xfrm>
        </p:spPr>
        <p:txBody>
          <a:bodyPr>
            <a:noAutofit/>
          </a:bodyPr>
          <a:lstStyle/>
          <a:p>
            <a:r>
              <a:rPr lang="en-US" dirty="0"/>
              <a:t>Blegen, M. A., Spector, N., Lynn, M. R., Barnsteiner, J., &amp; Ulrich, B. T. (2017). Newly licensed RN retention: Hospital and nurse characteristics. </a:t>
            </a:r>
            <a:r>
              <a:rPr lang="en-US" i="1" dirty="0"/>
              <a:t>The Journal of Nursing Administration, 47</a:t>
            </a:r>
            <a:r>
              <a:rPr lang="en-US" dirty="0"/>
              <a:t>(10), 508-514. doi: 10.1097/NNA.0000000000000523</a:t>
            </a:r>
          </a:p>
          <a:p>
            <a:r>
              <a:rPr lang="en-US" dirty="0"/>
              <a:t>IBM. (2013). IBM SPSS Statistics [computer software]. IBM Corporation, Armonk, NY.</a:t>
            </a:r>
          </a:p>
          <a:p>
            <a:r>
              <a:rPr lang="en-US" dirty="0"/>
              <a:t>Kovner, C. T., Brewer, C. S., Fatehi, F., &amp; Jun, J. (2014). What does nurse turnover rate mean and what is the rate? </a:t>
            </a:r>
            <a:r>
              <a:rPr lang="en-US" i="1" dirty="0"/>
              <a:t>Policy, Politics, &amp; Nursing Practice, 15</a:t>
            </a:r>
            <a:r>
              <a:rPr lang="en-US" dirty="0"/>
              <a:t>(3-4), 7=64-71. doi: 10.1177/1527154414547953</a:t>
            </a:r>
          </a:p>
          <a:p>
            <a:r>
              <a:rPr lang="en-US" dirty="0" err="1"/>
              <a:t>Marquix</a:t>
            </a:r>
            <a:r>
              <a:rPr lang="en-US" dirty="0"/>
              <a:t>, B. L., &amp; Huston, C. J. (2017). </a:t>
            </a:r>
            <a:r>
              <a:rPr lang="en-US" i="1" dirty="0"/>
              <a:t>Leadership roles and management functions in nursing.</a:t>
            </a:r>
            <a:r>
              <a:rPr lang="en-US" dirty="0"/>
              <a:t> (9</a:t>
            </a:r>
            <a:r>
              <a:rPr lang="en-US" baseline="30000" dirty="0"/>
              <a:t>th</a:t>
            </a:r>
            <a:r>
              <a:rPr lang="en-US" dirty="0"/>
              <a:t> </a:t>
            </a:r>
            <a:r>
              <a:rPr lang="en-US" dirty="0" err="1"/>
              <a:t>ed</a:t>
            </a:r>
            <a:r>
              <a:rPr lang="en-US" dirty="0"/>
              <a:t>). Philadelphia, PA. Wolters Kluwer/Lippincott Williams &amp; Wilkins. </a:t>
            </a:r>
          </a:p>
          <a:p>
            <a:r>
              <a:rPr lang="en-US" dirty="0"/>
              <a:t>Radovich, P., Palaganas, J., Kiemeney, J., Strother, B., Bruneau, B., &amp; Hamilton, L. (2011). Best practices in critical care: Enhancing leadership orientation through simulation. </a:t>
            </a:r>
            <a:r>
              <a:rPr lang="en-US" i="1" dirty="0"/>
              <a:t>Critical Care Nurse, 31</a:t>
            </a:r>
            <a:r>
              <a:rPr lang="en-US" dirty="0"/>
              <a:t>(5), 58-63. doi: 10.4037/ccn2011463</a:t>
            </a:r>
            <a:br>
              <a:rPr lang="en-US" dirty="0"/>
            </a:br>
            <a:br>
              <a:rPr lang="en-US" dirty="0"/>
            </a:br>
            <a:endParaRPr lang="en-US" dirty="0"/>
          </a:p>
        </p:txBody>
      </p:sp>
    </p:spTree>
    <p:extLst>
      <p:ext uri="{BB962C8B-B14F-4D97-AF65-F5344CB8AC3E}">
        <p14:creationId xmlns:p14="http://schemas.microsoft.com/office/powerpoint/2010/main" val="33383244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75760" y="0"/>
            <a:ext cx="4420513" cy="683260"/>
          </a:xfrm>
        </p:spPr>
        <p:txBody>
          <a:bodyPr>
            <a:normAutofit fontScale="90000"/>
          </a:bodyPr>
          <a:lstStyle/>
          <a:p>
            <a:r>
              <a:rPr lang="en-US" sz="6000" dirty="0"/>
              <a:t>Introduction</a:t>
            </a:r>
          </a:p>
        </p:txBody>
      </p:sp>
      <p:sp>
        <p:nvSpPr>
          <p:cNvPr id="3" name="Content Placeholder 2"/>
          <p:cNvSpPr>
            <a:spLocks noGrp="1"/>
          </p:cNvSpPr>
          <p:nvPr>
            <p:ph idx="1"/>
          </p:nvPr>
        </p:nvSpPr>
        <p:spPr>
          <a:xfrm>
            <a:off x="816429" y="894082"/>
            <a:ext cx="6925492" cy="5963918"/>
          </a:xfrm>
        </p:spPr>
        <p:txBody>
          <a:bodyPr>
            <a:noAutofit/>
          </a:bodyPr>
          <a:lstStyle/>
          <a:p>
            <a:r>
              <a:rPr lang="en-US" sz="3200" dirty="0"/>
              <a:t>Complex, chaotic hospital environment</a:t>
            </a:r>
          </a:p>
          <a:p>
            <a:r>
              <a:rPr lang="en-US" sz="3200" dirty="0"/>
              <a:t>Novice nurses need leadership skills (Marquis &amp; Huston, 2017)</a:t>
            </a:r>
          </a:p>
          <a:p>
            <a:r>
              <a:rPr lang="en-US" sz="3200" dirty="0"/>
              <a:t>Novice nurses feel unprepared to handle difficult challenging clinical environment (Radovich et al, 2011)</a:t>
            </a:r>
          </a:p>
          <a:p>
            <a:r>
              <a:rPr lang="en-US" sz="3200" dirty="0"/>
              <a:t>Retention rate for new RNs 83% which means 17% leave their jobs during first year (Blegen et al, 2017; Kovner et al 2014)</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8798" y="2336618"/>
            <a:ext cx="4633201" cy="3474902"/>
          </a:xfrm>
          <a:prstGeom prst="rect">
            <a:avLst/>
          </a:prstGeom>
        </p:spPr>
      </p:pic>
    </p:spTree>
    <p:extLst>
      <p:ext uri="{BB962C8B-B14F-4D97-AF65-F5344CB8AC3E}">
        <p14:creationId xmlns:p14="http://schemas.microsoft.com/office/powerpoint/2010/main" val="29484590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71600" y="359229"/>
            <a:ext cx="9601200" cy="669471"/>
          </a:xfrm>
        </p:spPr>
        <p:txBody>
          <a:bodyPr>
            <a:normAutofit fontScale="90000"/>
          </a:bodyPr>
          <a:lstStyle/>
          <a:p>
            <a:r>
              <a:rPr lang="en-US" dirty="0"/>
              <a:t>Transformational</a:t>
            </a:r>
          </a:p>
        </p:txBody>
      </p:sp>
      <p:sp useBgFill="1">
        <p:nvSpPr>
          <p:cNvPr id="3" name="Content Placeholder 2"/>
          <p:cNvSpPr>
            <a:spLocks noGrp="1"/>
          </p:cNvSpPr>
          <p:nvPr>
            <p:ph idx="1"/>
          </p:nvPr>
        </p:nvSpPr>
        <p:spPr>
          <a:xfrm>
            <a:off x="996043" y="1191986"/>
            <a:ext cx="11195957" cy="5453743"/>
          </a:xfrm>
        </p:spPr>
        <p:txBody>
          <a:bodyPr>
            <a:normAutofit fontScale="92500" lnSpcReduction="10000"/>
          </a:bodyPr>
          <a:lstStyle/>
          <a:p>
            <a:r>
              <a:rPr lang="en-US" sz="3200" dirty="0"/>
              <a:t>Proposal to implement a multi-case simulation</a:t>
            </a:r>
          </a:p>
          <a:p>
            <a:r>
              <a:rPr lang="en-US" sz="3200" dirty="0"/>
              <a:t>Final semester course (Leadership)</a:t>
            </a:r>
          </a:p>
          <a:p>
            <a:r>
              <a:rPr lang="en-US" sz="3200" dirty="0"/>
              <a:t>Change from a group of students caring for 1 patient to a group of students would care for multiple patients</a:t>
            </a:r>
          </a:p>
          <a:p>
            <a:r>
              <a:rPr lang="en-US" sz="3200" dirty="0"/>
              <a:t>Use cases from content taught in previous medical-surgical courses</a:t>
            </a:r>
          </a:p>
          <a:p>
            <a:r>
              <a:rPr lang="en-US" sz="3200" dirty="0"/>
              <a:t>No prep the night before (</a:t>
            </a:r>
            <a:r>
              <a:rPr lang="en-US" sz="3200" i="1" dirty="0"/>
              <a:t>nurses do not prep before work</a:t>
            </a:r>
            <a:r>
              <a:rPr lang="en-US" sz="3200" dirty="0"/>
              <a:t>)</a:t>
            </a:r>
          </a:p>
          <a:p>
            <a:r>
              <a:rPr lang="en-US" sz="3200" dirty="0"/>
              <a:t>Culminating simulation experience for students</a:t>
            </a:r>
          </a:p>
          <a:p>
            <a:r>
              <a:rPr lang="en-US" sz="3200" dirty="0"/>
              <a:t>Planning: CC, Simulation coordinator, graduate student</a:t>
            </a:r>
          </a:p>
          <a:p>
            <a:r>
              <a:rPr lang="en-US" sz="3200" dirty="0"/>
              <a:t>Initial Pilot group of 7 students fall 2015</a:t>
            </a:r>
          </a:p>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9728414" y="34078"/>
            <a:ext cx="2182704" cy="2114548"/>
          </a:xfrm>
          <a:prstGeom prst="rect">
            <a:avLst/>
          </a:prstGeom>
        </p:spPr>
      </p:pic>
    </p:spTree>
    <p:extLst>
      <p:ext uri="{BB962C8B-B14F-4D97-AF65-F5344CB8AC3E}">
        <p14:creationId xmlns:p14="http://schemas.microsoft.com/office/powerpoint/2010/main" val="3881786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88720" y="129541"/>
            <a:ext cx="9601200" cy="774699"/>
          </a:xfrm>
        </p:spPr>
        <p:txBody>
          <a:bodyPr/>
          <a:lstStyle/>
          <a:p>
            <a:r>
              <a:rPr lang="en-US" dirty="0"/>
              <a:t>Purpose &amp; Goals</a:t>
            </a:r>
          </a:p>
        </p:txBody>
      </p:sp>
      <p:sp>
        <p:nvSpPr>
          <p:cNvPr id="3" name="Content Placeholder 2"/>
          <p:cNvSpPr>
            <a:spLocks noGrp="1"/>
          </p:cNvSpPr>
          <p:nvPr>
            <p:ph idx="1"/>
          </p:nvPr>
        </p:nvSpPr>
        <p:spPr>
          <a:xfrm>
            <a:off x="822960" y="772160"/>
            <a:ext cx="7081520" cy="5955211"/>
          </a:xfrm>
        </p:spPr>
        <p:txBody>
          <a:bodyPr>
            <a:noAutofit/>
          </a:bodyPr>
          <a:lstStyle/>
          <a:p>
            <a:r>
              <a:rPr lang="en-US" sz="2800" dirty="0"/>
              <a:t>To define how simulated learning simulations can enhance leadership skills and address lack of transition to nursing practice</a:t>
            </a:r>
          </a:p>
          <a:p>
            <a:r>
              <a:rPr lang="en-US" sz="2800" dirty="0"/>
              <a:t>Goals: </a:t>
            </a:r>
          </a:p>
          <a:p>
            <a:pPr lvl="1"/>
            <a:r>
              <a:rPr lang="en-US" sz="2800" i="0" dirty="0"/>
              <a:t>conduct an evaluation of current students to determine perceived confidence with providing nursing care in an independent manner</a:t>
            </a:r>
          </a:p>
          <a:p>
            <a:pPr lvl="1"/>
            <a:r>
              <a:rPr lang="en-US" sz="2800" i="0" dirty="0"/>
              <a:t>determine if simulation enhanced leadership skills needed for nursing practice such as delegation, conflict management, and critical thinking</a:t>
            </a:r>
          </a:p>
          <a:p>
            <a:pPr lvl="1"/>
            <a:endParaRPr lang="en-US" sz="2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4480" y="2160738"/>
            <a:ext cx="4246880" cy="3178053"/>
          </a:xfrm>
          <a:prstGeom prst="rect">
            <a:avLst/>
          </a:prstGeom>
        </p:spPr>
      </p:pic>
    </p:spTree>
    <p:extLst>
      <p:ext uri="{BB962C8B-B14F-4D97-AF65-F5344CB8AC3E}">
        <p14:creationId xmlns:p14="http://schemas.microsoft.com/office/powerpoint/2010/main" val="18974382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61440" y="269240"/>
            <a:ext cx="9601200" cy="838200"/>
          </a:xfrm>
        </p:spPr>
        <p:txBody>
          <a:bodyPr/>
          <a:lstStyle/>
          <a:p>
            <a:r>
              <a:rPr lang="en-US" dirty="0"/>
              <a:t>Methods</a:t>
            </a:r>
          </a:p>
        </p:txBody>
      </p:sp>
      <p:sp>
        <p:nvSpPr>
          <p:cNvPr id="3" name="Content Placeholder 2"/>
          <p:cNvSpPr>
            <a:spLocks noGrp="1"/>
          </p:cNvSpPr>
          <p:nvPr>
            <p:ph idx="1"/>
          </p:nvPr>
        </p:nvSpPr>
        <p:spPr>
          <a:xfrm>
            <a:off x="955040" y="914400"/>
            <a:ext cx="11236960" cy="5811520"/>
          </a:xfrm>
        </p:spPr>
        <p:txBody>
          <a:bodyPr>
            <a:normAutofit fontScale="92500"/>
          </a:bodyPr>
          <a:lstStyle/>
          <a:p>
            <a:r>
              <a:rPr lang="en-US" sz="2600" dirty="0"/>
              <a:t>Seniors students in leadership participated in 2 spaced simulated activities utilizing 4 patients</a:t>
            </a:r>
          </a:p>
          <a:p>
            <a:r>
              <a:rPr lang="en-US" sz="2600" dirty="0"/>
              <a:t>Simulation included 2 standardized (live) patients and 2 high fidelity manniquins</a:t>
            </a:r>
          </a:p>
          <a:p>
            <a:r>
              <a:rPr lang="en-US" sz="2600" dirty="0"/>
              <a:t>Sign confidentiality and video recording consents</a:t>
            </a:r>
          </a:p>
          <a:p>
            <a:r>
              <a:rPr lang="en-US" sz="2600" dirty="0"/>
              <a:t>Leadership Simulation objectives and orientation were shared prior to simulation</a:t>
            </a:r>
          </a:p>
          <a:p>
            <a:r>
              <a:rPr lang="en-US" sz="2600" b="1" dirty="0"/>
              <a:t>Pre-briefing</a:t>
            </a:r>
            <a:r>
              <a:rPr lang="en-US" sz="2600" dirty="0"/>
              <a:t>: review of charts, choose a charge nurse discuss role of charge nurse, development of SOAP for each patient, discussion of each patient with priority plans</a:t>
            </a:r>
          </a:p>
          <a:p>
            <a:r>
              <a:rPr lang="en-US" sz="2600" b="1" dirty="0"/>
              <a:t>Simulation</a:t>
            </a:r>
            <a:r>
              <a:rPr lang="en-US" sz="2600" dirty="0"/>
              <a:t>: brief simulation update to time, pyxis, bedside report from previous nurse, simulation</a:t>
            </a:r>
          </a:p>
          <a:p>
            <a:r>
              <a:rPr lang="en-US" sz="2600" b="1" dirty="0"/>
              <a:t>De-briefing:</a:t>
            </a:r>
            <a:r>
              <a:rPr lang="en-US" sz="2600" dirty="0"/>
              <a:t> review and discussion of simulation</a:t>
            </a:r>
          </a:p>
          <a:p>
            <a:r>
              <a:rPr lang="en-US" sz="2600" b="1" dirty="0"/>
              <a:t>Documentation: </a:t>
            </a:r>
            <a:r>
              <a:rPr lang="en-US" sz="2600" dirty="0"/>
              <a:t>update &amp; revise SOAP with final prioritization of problems, complete unfinished documentation (assessment, nurses notes, MAR, new orders)</a:t>
            </a:r>
          </a:p>
          <a:p>
            <a:endParaRPr lang="en-US" dirty="0"/>
          </a:p>
          <a:p>
            <a:endParaRPr lang="en-US" dirty="0"/>
          </a:p>
        </p:txBody>
      </p:sp>
    </p:spTree>
    <p:extLst>
      <p:ext uri="{BB962C8B-B14F-4D97-AF65-F5344CB8AC3E}">
        <p14:creationId xmlns:p14="http://schemas.microsoft.com/office/powerpoint/2010/main" val="2518236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40971" y="244929"/>
            <a:ext cx="9601200" cy="939800"/>
          </a:xfrm>
        </p:spPr>
        <p:txBody>
          <a:bodyPr/>
          <a:lstStyle/>
          <a:p>
            <a:r>
              <a:rPr lang="en-US" dirty="0"/>
              <a:t>Methods continued</a:t>
            </a:r>
          </a:p>
        </p:txBody>
      </p:sp>
      <p:sp>
        <p:nvSpPr>
          <p:cNvPr id="3" name="Content Placeholder 2"/>
          <p:cNvSpPr>
            <a:spLocks noGrp="1"/>
          </p:cNvSpPr>
          <p:nvPr>
            <p:ph sz="half" idx="1"/>
          </p:nvPr>
        </p:nvSpPr>
        <p:spPr>
          <a:xfrm>
            <a:off x="767443" y="1184729"/>
            <a:ext cx="5294310" cy="5138666"/>
          </a:xfrm>
        </p:spPr>
        <p:txBody>
          <a:bodyPr>
            <a:normAutofit/>
          </a:bodyPr>
          <a:lstStyle/>
          <a:p>
            <a:r>
              <a:rPr lang="en-US" sz="2400" b="1" dirty="0"/>
              <a:t>Simulation 1: </a:t>
            </a:r>
          </a:p>
          <a:p>
            <a:pPr lvl="1"/>
            <a:r>
              <a:rPr lang="en-US" sz="2400" i="0" dirty="0"/>
              <a:t>occurs week 5 &amp; 6 of semester</a:t>
            </a:r>
          </a:p>
          <a:p>
            <a:pPr lvl="1"/>
            <a:r>
              <a:rPr lang="en-US" sz="2400" i="0" dirty="0"/>
              <a:t>4 patients with medical surgical problems</a:t>
            </a:r>
          </a:p>
          <a:p>
            <a:pPr lvl="1"/>
            <a:r>
              <a:rPr lang="en-US" sz="2400" i="0" dirty="0"/>
              <a:t>conflicts focus on patient, family and/or chart conflicts</a:t>
            </a:r>
          </a:p>
          <a:p>
            <a:pPr lvl="1"/>
            <a:r>
              <a:rPr lang="en-US" sz="2400" i="0" dirty="0"/>
              <a:t>Skills: environmental assessment, patient assessment, communication, am medication administration</a:t>
            </a:r>
          </a:p>
        </p:txBody>
      </p:sp>
      <p:sp>
        <p:nvSpPr>
          <p:cNvPr id="4" name="Content Placeholder 3"/>
          <p:cNvSpPr>
            <a:spLocks noGrp="1"/>
          </p:cNvSpPr>
          <p:nvPr>
            <p:ph sz="half" idx="2"/>
          </p:nvPr>
        </p:nvSpPr>
        <p:spPr>
          <a:xfrm>
            <a:off x="6441896" y="2695030"/>
            <a:ext cx="5842571" cy="5207492"/>
          </a:xfrm>
        </p:spPr>
        <p:txBody>
          <a:bodyPr>
            <a:normAutofit/>
          </a:bodyPr>
          <a:lstStyle/>
          <a:p>
            <a:r>
              <a:rPr lang="en-US" sz="2400" b="1" dirty="0"/>
              <a:t>Simulation 2:</a:t>
            </a:r>
          </a:p>
          <a:p>
            <a:r>
              <a:rPr lang="en-US" sz="2400" dirty="0"/>
              <a:t>Occurs week 10-12 of semester</a:t>
            </a:r>
          </a:p>
          <a:p>
            <a:r>
              <a:rPr lang="en-US" sz="2400" dirty="0"/>
              <a:t>same 4 patients but 48 hours later in care</a:t>
            </a:r>
          </a:p>
          <a:p>
            <a:r>
              <a:rPr lang="en-US" sz="2400" dirty="0"/>
              <a:t>Staff and family conflicts</a:t>
            </a:r>
          </a:p>
          <a:p>
            <a:r>
              <a:rPr lang="en-US" sz="2400" dirty="0"/>
              <a:t>Skills: environmental assessment, patient assessment, communication, PRN medications, clinical skills: IV start, foley insertion, NG tube insertion, trach care and suctioning</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6449" y="0"/>
            <a:ext cx="3859250" cy="2576254"/>
          </a:xfrm>
          <a:prstGeom prst="rect">
            <a:avLst/>
          </a:prstGeom>
        </p:spPr>
      </p:pic>
    </p:spTree>
    <p:extLst>
      <p:ext uri="{BB962C8B-B14F-4D97-AF65-F5344CB8AC3E}">
        <p14:creationId xmlns:p14="http://schemas.microsoft.com/office/powerpoint/2010/main" val="42546039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7" name="Leadership Fa17 Clip 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49120" y="275304"/>
            <a:ext cx="8897538" cy="6467167"/>
          </a:xfrm>
        </p:spPr>
      </p:pic>
    </p:spTree>
    <p:extLst>
      <p:ext uri="{BB962C8B-B14F-4D97-AF65-F5344CB8AC3E}">
        <p14:creationId xmlns:p14="http://schemas.microsoft.com/office/powerpoint/2010/main" val="23117751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100000">
                <p:cTn id="7" fill="hold" display="0">
                  <p:stCondLst>
                    <p:cond delay="indefinite"/>
                  </p:stCondLst>
                </p:cTn>
                <p:tgtEl>
                  <p:spTgt spid="7"/>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292942" y="331838"/>
            <a:ext cx="9601200" cy="769375"/>
          </a:xfrm>
        </p:spPr>
        <p:txBody>
          <a:bodyPr/>
          <a:lstStyle/>
          <a:p>
            <a:r>
              <a:rPr lang="en-US" dirty="0"/>
              <a:t>Methods continued</a:t>
            </a:r>
          </a:p>
        </p:txBody>
      </p:sp>
      <p:sp>
        <p:nvSpPr>
          <p:cNvPr id="6" name="Content Placeholder 5"/>
          <p:cNvSpPr>
            <a:spLocks noGrp="1"/>
          </p:cNvSpPr>
          <p:nvPr>
            <p:ph idx="1"/>
          </p:nvPr>
        </p:nvSpPr>
        <p:spPr>
          <a:xfrm>
            <a:off x="965200" y="1101213"/>
            <a:ext cx="5955553" cy="5502787"/>
          </a:xfrm>
        </p:spPr>
        <p:txBody>
          <a:bodyPr>
            <a:normAutofit lnSpcReduction="10000"/>
          </a:bodyPr>
          <a:lstStyle/>
          <a:p>
            <a:r>
              <a:rPr lang="en-US" sz="2800" dirty="0"/>
              <a:t>IRB consent obtained from University IRB committee</a:t>
            </a:r>
          </a:p>
          <a:p>
            <a:r>
              <a:rPr lang="en-US" sz="2800" dirty="0"/>
              <a:t>Students completed simulation evaluation after each simulation</a:t>
            </a:r>
          </a:p>
          <a:p>
            <a:r>
              <a:rPr lang="en-US" sz="2800" dirty="0"/>
              <a:t>Students watched simulation 1 and completed self-evaluation then one on one debrief with course coordinator</a:t>
            </a:r>
          </a:p>
          <a:p>
            <a:r>
              <a:rPr lang="en-US" sz="2800" dirty="0"/>
              <a:t>Consent obtained after 2</a:t>
            </a:r>
            <a:r>
              <a:rPr lang="en-US" sz="2800" baseline="30000" dirty="0"/>
              <a:t>nd</a:t>
            </a:r>
            <a:r>
              <a:rPr lang="en-US" sz="2800" dirty="0"/>
              <a:t> simulation to avoid any Hawthorne effect</a:t>
            </a:r>
          </a:p>
          <a:p>
            <a:r>
              <a:rPr lang="en-US" sz="2800" dirty="0"/>
              <a:t>No identifying data collected with evaluations</a:t>
            </a:r>
          </a:p>
          <a:p>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8495" y="0"/>
            <a:ext cx="4570857" cy="6858000"/>
          </a:xfrm>
          <a:prstGeom prst="rect">
            <a:avLst/>
          </a:prstGeom>
        </p:spPr>
      </p:pic>
    </p:spTree>
    <p:extLst>
      <p:ext uri="{BB962C8B-B14F-4D97-AF65-F5344CB8AC3E}">
        <p14:creationId xmlns:p14="http://schemas.microsoft.com/office/powerpoint/2010/main" val="17021449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3101" y="244011"/>
            <a:ext cx="9601200" cy="1485900"/>
          </a:xfrm>
        </p:spPr>
        <p:txBody>
          <a:bodyPr/>
          <a:lstStyle/>
          <a:p>
            <a:r>
              <a:rPr lang="en-US" dirty="0"/>
              <a:t>Data Collection &amp; Analysis</a:t>
            </a:r>
          </a:p>
        </p:txBody>
      </p:sp>
      <p:sp>
        <p:nvSpPr>
          <p:cNvPr id="3" name="Content Placeholder 2"/>
          <p:cNvSpPr>
            <a:spLocks noGrp="1"/>
          </p:cNvSpPr>
          <p:nvPr>
            <p:ph idx="1"/>
          </p:nvPr>
        </p:nvSpPr>
        <p:spPr>
          <a:xfrm>
            <a:off x="698090" y="955497"/>
            <a:ext cx="8373991" cy="5592787"/>
          </a:xfrm>
        </p:spPr>
        <p:txBody>
          <a:bodyPr>
            <a:normAutofit fontScale="92500"/>
          </a:bodyPr>
          <a:lstStyle/>
          <a:p>
            <a:r>
              <a:rPr lang="en-US" sz="2800" dirty="0"/>
              <a:t>Data collected over 5 semester spring 2016 to spring 2018</a:t>
            </a:r>
          </a:p>
          <a:p>
            <a:r>
              <a:rPr lang="en-US" sz="2800" dirty="0"/>
              <a:t>Researcher-developed questionnaire to address Leadership components and transition to practice based on NLN simulation evaluation</a:t>
            </a:r>
          </a:p>
          <a:p>
            <a:r>
              <a:rPr lang="en-US" sz="2800" dirty="0"/>
              <a:t>Likert scale questions reflecting teamwork, critical thinking, assessment, transition to practice, conflict resolution, communication, confidence in performing skills, delegation, areas of personal improvement, time to reevaluate care</a:t>
            </a:r>
          </a:p>
          <a:p>
            <a:r>
              <a:rPr lang="en-US" sz="2800" dirty="0"/>
              <a:t>Readiness to practice nursing ranked on a 1-10 scale</a:t>
            </a:r>
          </a:p>
          <a:p>
            <a:r>
              <a:rPr lang="en-US" sz="2800" dirty="0"/>
              <a:t>Questionnaire peer reviewed prior to implementation</a:t>
            </a:r>
          </a:p>
          <a:p>
            <a:pPr marL="0" indent="0">
              <a:buNone/>
            </a:pPr>
            <a:endParaRPr lang="en-US" dirty="0"/>
          </a:p>
          <a:p>
            <a:endParaRPr lang="en-US" dirty="0"/>
          </a:p>
        </p:txBody>
      </p:sp>
      <p:pic>
        <p:nvPicPr>
          <p:cNvPr id="4" name="Picture 3"/>
          <p:cNvPicPr>
            <a:picLocks noChangeAspect="1"/>
          </p:cNvPicPr>
          <p:nvPr/>
        </p:nvPicPr>
        <p:blipFill>
          <a:blip r:embed="rId2"/>
          <a:stretch>
            <a:fillRect/>
          </a:stretch>
        </p:blipFill>
        <p:spPr>
          <a:xfrm>
            <a:off x="8897419" y="1195692"/>
            <a:ext cx="3119919" cy="4677203"/>
          </a:xfrm>
          <a:prstGeom prst="rect">
            <a:avLst/>
          </a:prstGeom>
        </p:spPr>
      </p:pic>
    </p:spTree>
    <p:extLst>
      <p:ext uri="{BB962C8B-B14F-4D97-AF65-F5344CB8AC3E}">
        <p14:creationId xmlns:p14="http://schemas.microsoft.com/office/powerpoint/2010/main" val="2447520955"/>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A2E40"/>
      </a:dk2>
      <a:lt2>
        <a:srgbClr val="EBE7DD"/>
      </a:lt2>
      <a:accent1>
        <a:srgbClr val="69A1AB"/>
      </a:accent1>
      <a:accent2>
        <a:srgbClr val="F2C418"/>
      </a:accent2>
      <a:accent3>
        <a:srgbClr val="87492C"/>
      </a:accent3>
      <a:accent4>
        <a:srgbClr val="4A845E"/>
      </a:accent4>
      <a:accent5>
        <a:srgbClr val="DC9528"/>
      </a:accent5>
      <a:accent6>
        <a:srgbClr val="9A5D78"/>
      </a:accent6>
      <a:hlink>
        <a:srgbClr val="66C8E3"/>
      </a:hlink>
      <a:folHlink>
        <a:srgbClr val="B162A1"/>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17F9D331-421E-442F-B033-AF5B21A448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TM10001105[[fn=Crop]]</Template>
  <TotalTime>404</TotalTime>
  <Words>1707</Words>
  <Application>Microsoft Office PowerPoint</Application>
  <PresentationFormat>Widescreen</PresentationFormat>
  <Paragraphs>255</Paragraphs>
  <Slides>16</Slides>
  <Notes>4</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Franklin Gothic Book</vt:lpstr>
      <vt:lpstr>Times New Roman</vt:lpstr>
      <vt:lpstr>Crop</vt:lpstr>
      <vt:lpstr>A Multi-case Simulation to Aid in Transition to Practice</vt:lpstr>
      <vt:lpstr>Introduction</vt:lpstr>
      <vt:lpstr>Transformational</vt:lpstr>
      <vt:lpstr>Purpose &amp; Goals</vt:lpstr>
      <vt:lpstr>Methods</vt:lpstr>
      <vt:lpstr>Methods continued</vt:lpstr>
      <vt:lpstr>PowerPoint Presentation</vt:lpstr>
      <vt:lpstr>Methods continued</vt:lpstr>
      <vt:lpstr>Data Collection &amp; Analysis</vt:lpstr>
      <vt:lpstr>Results Metrics</vt:lpstr>
      <vt:lpstr>Results &amp; Metrics: conflicts and preparation for career</vt:lpstr>
      <vt:lpstr>Results &amp; Metrics Comparison of Means</vt:lpstr>
      <vt:lpstr>Barriers/Obstacles</vt:lpstr>
      <vt:lpstr>Discussion</vt:lpstr>
      <vt:lpstr>PowerPoint Presentation</vt:lpstr>
      <vt:lpstr>References   </vt:lpstr>
    </vt:vector>
  </TitlesOfParts>
  <Company>Harding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Multi-case Simulation to Aid in Transition to Practice</dc:title>
  <dc:creator>Debby Nutt</dc:creator>
  <cp:lastModifiedBy>Brenda Marshall</cp:lastModifiedBy>
  <cp:revision>37</cp:revision>
  <dcterms:created xsi:type="dcterms:W3CDTF">2018-10-01T16:45:54Z</dcterms:created>
  <dcterms:modified xsi:type="dcterms:W3CDTF">2018-11-01T18:00:13Z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0260771-a9fd-4aa8-a138-a40ac53a5467_Enabled">
    <vt:lpwstr>True</vt:lpwstr>
  </property>
  <property fmtid="{D5CDD505-2E9C-101B-9397-08002B2CF9AE}" pid="3" name="MSIP_Label_00260771-a9fd-4aa8-a138-a40ac53a5467_SiteId">
    <vt:lpwstr>eb20950b-168c-497a-9845-2b099844f3ef</vt:lpwstr>
  </property>
  <property fmtid="{D5CDD505-2E9C-101B-9397-08002B2CF9AE}" pid="4" name="MSIP_Label_00260771-a9fd-4aa8-a138-a40ac53a5467_Owner">
    <vt:lpwstr>Brenda.Marshall@SREB.ORG</vt:lpwstr>
  </property>
  <property fmtid="{D5CDD505-2E9C-101B-9397-08002B2CF9AE}" pid="5" name="MSIP_Label_00260771-a9fd-4aa8-a138-a40ac53a5467_SetDate">
    <vt:lpwstr>2018-11-01T17:59:55.8922850Z</vt:lpwstr>
  </property>
  <property fmtid="{D5CDD505-2E9C-101B-9397-08002B2CF9AE}" pid="6" name="MSIP_Label_00260771-a9fd-4aa8-a138-a40ac53a5467_Name">
    <vt:lpwstr>General</vt:lpwstr>
  </property>
  <property fmtid="{D5CDD505-2E9C-101B-9397-08002B2CF9AE}" pid="7" name="MSIP_Label_00260771-a9fd-4aa8-a138-a40ac53a5467_Application">
    <vt:lpwstr>Microsoft Azure Information Protection</vt:lpwstr>
  </property>
  <property fmtid="{D5CDD505-2E9C-101B-9397-08002B2CF9AE}" pid="8" name="MSIP_Label_00260771-a9fd-4aa8-a138-a40ac53a5467_Extended_MSFT_Method">
    <vt:lpwstr>Automatic</vt:lpwstr>
  </property>
  <property fmtid="{D5CDD505-2E9C-101B-9397-08002B2CF9AE}" pid="9" name="Sensitivity">
    <vt:lpwstr>General</vt:lpwstr>
  </property>
</Properties>
</file>