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37"/>
  </p:handoutMasterIdLst>
  <p:sldIdLst>
    <p:sldId id="256" r:id="rId2"/>
    <p:sldId id="326" r:id="rId3"/>
    <p:sldId id="327" r:id="rId4"/>
    <p:sldId id="332" r:id="rId5"/>
    <p:sldId id="334" r:id="rId6"/>
    <p:sldId id="328" r:id="rId7"/>
    <p:sldId id="336" r:id="rId8"/>
    <p:sldId id="337" r:id="rId9"/>
    <p:sldId id="346" r:id="rId10"/>
    <p:sldId id="342" r:id="rId11"/>
    <p:sldId id="347" r:id="rId12"/>
    <p:sldId id="376" r:id="rId13"/>
    <p:sldId id="338" r:id="rId14"/>
    <p:sldId id="348" r:id="rId15"/>
    <p:sldId id="350" r:id="rId16"/>
    <p:sldId id="343" r:id="rId17"/>
    <p:sldId id="301" r:id="rId18"/>
    <p:sldId id="344" r:id="rId19"/>
    <p:sldId id="300" r:id="rId20"/>
    <p:sldId id="311" r:id="rId21"/>
    <p:sldId id="331" r:id="rId22"/>
    <p:sldId id="352" r:id="rId23"/>
    <p:sldId id="377" r:id="rId24"/>
    <p:sldId id="361" r:id="rId25"/>
    <p:sldId id="363" r:id="rId26"/>
    <p:sldId id="364" r:id="rId27"/>
    <p:sldId id="365" r:id="rId28"/>
    <p:sldId id="366" r:id="rId29"/>
    <p:sldId id="369" r:id="rId30"/>
    <p:sldId id="373" r:id="rId31"/>
    <p:sldId id="374" r:id="rId32"/>
    <p:sldId id="375" r:id="rId33"/>
    <p:sldId id="371" r:id="rId34"/>
    <p:sldId id="310" r:id="rId35"/>
    <p:sldId id="323" r:id="rId36"/>
  </p:sldIdLst>
  <p:sldSz cx="9144000" cy="6858000" type="screen4x3"/>
  <p:notesSz cx="7010400" cy="9296400"/>
  <p:embeddedFontLst>
    <p:embeddedFont>
      <p:font typeface="Eras Medium ITC" panose="020B0602030504020804" pitchFamily="34" charset="0"/>
      <p:regular r:id="rId38"/>
    </p:embeddedFont>
    <p:embeddedFont>
      <p:font typeface="Calibri" panose="020F0502020204030204" pitchFamily="34" charset="0"/>
      <p:regular r:id="rId39"/>
      <p:bold r:id="rId40"/>
      <p:italic r:id="rId41"/>
      <p:boldItalic r:id="rId42"/>
    </p:embeddedFont>
    <p:embeddedFont>
      <p:font typeface="Arial Black" panose="020B0A04020102020204" pitchFamily="34" charset="0"/>
      <p:bold r:id="rId43"/>
    </p:embeddedFont>
    <p:embeddedFont>
      <p:font typeface="Georgia" panose="02040502050405020303" pitchFamily="18" charset="0"/>
      <p:regular r:id="rId44"/>
      <p:bold r:id="rId45"/>
      <p:italic r:id="rId46"/>
      <p:boldItalic r:id="rId47"/>
    </p:embeddedFont>
    <p:embeddedFont>
      <p:font typeface="Arial Unicode MS" panose="020B0604020202020204" pitchFamily="34" charset="-128"/>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022"/>
    <a:srgbClr val="FADD06"/>
    <a:srgbClr val="20413A"/>
    <a:srgbClr val="64933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Race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A96-4F13-A06A-66E494F6468D}"/>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A96-4F13-A06A-66E494F6468D}"/>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6A96-4F13-A06A-66E494F6468D}"/>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6A96-4F13-A06A-66E494F6468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Sheet1!$A$2:$A$5</c:f>
              <c:strCache>
                <c:ptCount val="4"/>
                <c:pt idx="0">
                  <c:v>White</c:v>
                </c:pt>
                <c:pt idx="1">
                  <c:v>Black</c:v>
                </c:pt>
                <c:pt idx="2">
                  <c:v>Hispanic</c:v>
                </c:pt>
                <c:pt idx="3">
                  <c:v>Other</c:v>
                </c:pt>
              </c:strCache>
            </c:strRef>
          </c:cat>
          <c:val>
            <c:numRef>
              <c:f>Sheet1!$B$2:$B$5</c:f>
              <c:numCache>
                <c:formatCode>General</c:formatCode>
                <c:ptCount val="4"/>
                <c:pt idx="0">
                  <c:v>333</c:v>
                </c:pt>
                <c:pt idx="1">
                  <c:v>84</c:v>
                </c:pt>
                <c:pt idx="2">
                  <c:v>121</c:v>
                </c:pt>
                <c:pt idx="3">
                  <c:v>61</c:v>
                </c:pt>
              </c:numCache>
            </c:numRef>
          </c:val>
          <c:extLst xmlns:c16r2="http://schemas.microsoft.com/office/drawing/2015/06/chart">
            <c:ext xmlns:c16="http://schemas.microsoft.com/office/drawing/2014/chart" uri="{C3380CC4-5D6E-409C-BE32-E72D297353CC}">
              <c16:uniqueId val="{00000000-070A-49C4-BB0A-4F4459E50E4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04901289512723"/>
          <c:y val="0.18791576292165768"/>
          <c:w val="0.26226349423713341"/>
          <c:h val="0.5278532717982377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1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0.54001</cdr:x>
      <cdr:y>0.64737</cdr:y>
    </cdr:from>
    <cdr:to>
      <cdr:x>0.62696</cdr:x>
      <cdr:y>0.85751</cdr:y>
    </cdr:to>
    <cdr:sp macro="" textlink="">
      <cdr:nvSpPr>
        <cdr:cNvPr id="2" name="TextBox 1"/>
        <cdr:cNvSpPr txBox="1"/>
      </cdr:nvSpPr>
      <cdr:spPr>
        <a:xfrm xmlns:a="http://schemas.openxmlformats.org/drawingml/2006/main">
          <a:off x="5678510" y="281691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0.52286</cdr:x>
      <cdr:y>0.66513</cdr:y>
    </cdr:from>
    <cdr:to>
      <cdr:x>0.60982</cdr:x>
      <cdr:y>0.87527</cdr:y>
    </cdr:to>
    <cdr:sp macro="" textlink="">
      <cdr:nvSpPr>
        <cdr:cNvPr id="3" name="TextBox 2"/>
        <cdr:cNvSpPr txBox="1"/>
      </cdr:nvSpPr>
      <cdr:spPr>
        <a:xfrm xmlns:a="http://schemas.openxmlformats.org/drawingml/2006/main">
          <a:off x="5498206" y="289419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0.52497</cdr:x>
      <cdr:y>0.69773</cdr:y>
    </cdr:from>
    <cdr:to>
      <cdr:x>0.61193</cdr:x>
      <cdr:y>0.90787</cdr:y>
    </cdr:to>
    <cdr:sp macro="" textlink="">
      <cdr:nvSpPr>
        <cdr:cNvPr id="4" name="TextBox 3"/>
        <cdr:cNvSpPr txBox="1"/>
      </cdr:nvSpPr>
      <cdr:spPr>
        <a:xfrm xmlns:a="http://schemas.openxmlformats.org/drawingml/2006/main">
          <a:off x="5520397" y="303605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FAC279D-E3DF-4F51-AC09-A5B9A607EE28}" type="datetimeFigureOut">
              <a:rPr lang="en-US" smtClean="0"/>
              <a:t>10/25/2018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CF6569E-553E-419C-83AB-ACEC615CF2A0}" type="slidenum">
              <a:rPr lang="en-US" smtClean="0"/>
              <a:t>‹#›</a:t>
            </a:fld>
            <a:endParaRPr lang="en-US"/>
          </a:p>
        </p:txBody>
      </p:sp>
    </p:spTree>
    <p:extLst>
      <p:ext uri="{BB962C8B-B14F-4D97-AF65-F5344CB8AC3E}">
        <p14:creationId xmlns:p14="http://schemas.microsoft.com/office/powerpoint/2010/main" val="9024483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37"/>
            <a:ext cx="9144000" cy="6859674"/>
          </a:xfrm>
          <a:prstGeom prst="rect">
            <a:avLst/>
          </a:prstGeom>
        </p:spPr>
      </p:pic>
      <p:grpSp>
        <p:nvGrpSpPr>
          <p:cNvPr id="8" name="Group 7"/>
          <p:cNvGrpSpPr/>
          <p:nvPr userDrawn="1"/>
        </p:nvGrpSpPr>
        <p:grpSpPr>
          <a:xfrm>
            <a:off x="5958307" y="6082941"/>
            <a:ext cx="2900454" cy="546459"/>
            <a:chOff x="5958307" y="6082941"/>
            <a:chExt cx="2900454" cy="546459"/>
          </a:xfrm>
        </p:grpSpPr>
        <p:pic>
          <p:nvPicPr>
            <p:cNvPr id="9"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t="74962"/>
            <a:stretch/>
          </p:blipFill>
          <p:spPr bwMode="auto">
            <a:xfrm>
              <a:off x="5958307" y="6376682"/>
              <a:ext cx="2900454" cy="25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75816" y="6082941"/>
              <a:ext cx="2865437" cy="2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descr="Baylor_IMreverse_horz.eps"/>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228600" y="5783951"/>
            <a:ext cx="3048000" cy="99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0413A"/>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241961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375256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73950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556927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374112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6019800"/>
          </a:xfrm>
          <a:prstGeom prst="rect">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37"/>
            <a:ext cx="9144000" cy="685967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Clr>
                <a:srgbClr val="20413A"/>
              </a:buClr>
              <a:buSzPct val="110000"/>
              <a:buFont typeface="Wingdings" panose="05000000000000000000" pitchFamily="2" charset="2"/>
              <a:buChar char="v"/>
              <a:defRPr>
                <a:solidFill>
                  <a:srgbClr val="20413A"/>
                </a:solidFill>
                <a:effectLst/>
                <a:latin typeface="Eras Medium ITC" panose="020B0602030504020804" pitchFamily="34" charset="0"/>
              </a:defRPr>
            </a:lvl1pPr>
            <a:lvl2pPr marL="742950" indent="-285750">
              <a:buClr>
                <a:srgbClr val="20413A"/>
              </a:buClr>
              <a:buSzPct val="110000"/>
              <a:buFont typeface="Wingdings" panose="05000000000000000000" pitchFamily="2" charset="2"/>
              <a:buChar char=""/>
              <a:defRPr>
                <a:solidFill>
                  <a:srgbClr val="20413A"/>
                </a:solidFill>
                <a:effectLst/>
                <a:latin typeface="Eras Medium ITC" panose="020B0602030504020804" pitchFamily="34" charset="0"/>
              </a:defRPr>
            </a:lvl2pPr>
            <a:lvl3pPr marL="1143000" indent="-228600">
              <a:buClr>
                <a:srgbClr val="20413A"/>
              </a:buClr>
              <a:buSzPct val="110000"/>
              <a:buFont typeface="Wingdings" panose="05000000000000000000" pitchFamily="2" charset="2"/>
              <a:buChar char=""/>
              <a:defRPr>
                <a:solidFill>
                  <a:srgbClr val="20413A"/>
                </a:solidFill>
                <a:effectLst/>
                <a:latin typeface="Eras Medium ITC" panose="020B0602030504020804" pitchFamily="34" charset="0"/>
              </a:defRPr>
            </a:lvl3pPr>
            <a:lvl4pPr marL="1600200" indent="-228600">
              <a:buClr>
                <a:srgbClr val="20413A"/>
              </a:buClr>
              <a:buSzPct val="110000"/>
              <a:buFont typeface="Wingdings" panose="05000000000000000000" pitchFamily="2" charset="2"/>
              <a:buChar char=""/>
              <a:defRPr>
                <a:solidFill>
                  <a:srgbClr val="20413A"/>
                </a:solidFill>
                <a:effectLst/>
                <a:latin typeface="Eras Medium ITC" panose="020B0602030504020804" pitchFamily="34" charset="0"/>
              </a:defRPr>
            </a:lvl4pPr>
            <a:lvl5pPr marL="2057400" indent="-228600">
              <a:buClr>
                <a:srgbClr val="20413A"/>
              </a:buClr>
              <a:buSzPct val="110000"/>
              <a:buFont typeface="Wingdings" panose="05000000000000000000" pitchFamily="2" charset="2"/>
              <a:buChar char=""/>
              <a:defRPr>
                <a:solidFill>
                  <a:srgbClr val="20413A"/>
                </a:solidFill>
                <a:effectLst/>
                <a:latin typeface="Eras Medium ITC" panose="020B06020305040208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5958307" y="6082941"/>
            <a:ext cx="2900454" cy="546459"/>
            <a:chOff x="5958307" y="6082941"/>
            <a:chExt cx="2900454" cy="546459"/>
          </a:xfrm>
        </p:grpSpPr>
        <p:pic>
          <p:nvPicPr>
            <p:cNvPr id="11"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t="74962"/>
            <a:stretch/>
          </p:blipFill>
          <p:spPr bwMode="auto">
            <a:xfrm>
              <a:off x="5958307" y="6376682"/>
              <a:ext cx="2900454" cy="25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75816" y="6082941"/>
              <a:ext cx="2865437" cy="2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7" descr="Baylor_IMreverse_horz.eps"/>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228600" y="5783951"/>
            <a:ext cx="3048000" cy="99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197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37"/>
            <a:ext cx="9144000" cy="685967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Clr>
                <a:srgbClr val="FFC000"/>
              </a:buClr>
              <a:buSzPct val="110000"/>
              <a:buFont typeface="Wingdings" panose="05000000000000000000" pitchFamily="2" charset="2"/>
              <a:buChar char="v"/>
              <a:defRPr>
                <a:solidFill>
                  <a:srgbClr val="20413A"/>
                </a:solidFill>
                <a:effectLst/>
                <a:latin typeface="Eras Medium ITC" panose="020B0602030504020804" pitchFamily="34" charset="0"/>
              </a:defRPr>
            </a:lvl1pPr>
            <a:lvl2pPr marL="742950" indent="-28575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2pPr>
            <a:lvl3pPr marL="1143000" indent="-22860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3pPr>
            <a:lvl4pPr marL="1600200" indent="-22860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4pPr>
            <a:lvl5pPr marL="2057400" indent="-22860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5958307" y="6082941"/>
            <a:ext cx="2900454" cy="546459"/>
            <a:chOff x="5958307" y="6082941"/>
            <a:chExt cx="2900454" cy="546459"/>
          </a:xfrm>
        </p:grpSpPr>
        <p:pic>
          <p:nvPicPr>
            <p:cNvPr id="11"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t="74962"/>
            <a:stretch/>
          </p:blipFill>
          <p:spPr bwMode="auto">
            <a:xfrm>
              <a:off x="5958307" y="6376682"/>
              <a:ext cx="2900454" cy="25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75816" y="6082941"/>
              <a:ext cx="2865437" cy="2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7" descr="Baylor_IMreverse_horz.eps"/>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228600" y="5783951"/>
            <a:ext cx="3048000" cy="99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9521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8" name="Rectangle 7"/>
          <p:cNvSpPr/>
          <p:nvPr userDrawn="1"/>
        </p:nvSpPr>
        <p:spPr>
          <a:xfrm>
            <a:off x="0" y="0"/>
            <a:ext cx="9144000" cy="6019800"/>
          </a:xfrm>
          <a:prstGeom prst="rect">
            <a:avLst/>
          </a:prstGeom>
          <a:solidFill>
            <a:srgbClr val="64933A">
              <a:alpha val="5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37"/>
            <a:ext cx="9144000" cy="685967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Clr>
                <a:srgbClr val="FFC000"/>
              </a:buClr>
              <a:buSzPct val="110000"/>
              <a:buFont typeface="Wingdings" panose="05000000000000000000" pitchFamily="2" charset="2"/>
              <a:buChar char="v"/>
              <a:defRPr>
                <a:solidFill>
                  <a:srgbClr val="20413A"/>
                </a:solidFill>
                <a:effectLst/>
                <a:latin typeface="Eras Medium ITC" panose="020B0602030504020804" pitchFamily="34" charset="0"/>
              </a:defRPr>
            </a:lvl1pPr>
            <a:lvl2pPr marL="742950" indent="-28575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2pPr>
            <a:lvl3pPr marL="1143000" indent="-22860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3pPr>
            <a:lvl4pPr marL="1600200" indent="-22860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4pPr>
            <a:lvl5pPr marL="2057400" indent="-228600">
              <a:buClr>
                <a:srgbClr val="FFC000"/>
              </a:buClr>
              <a:buSzPct val="110000"/>
              <a:buFont typeface="Wingdings" panose="05000000000000000000" pitchFamily="2" charset="2"/>
              <a:buChar char=""/>
              <a:defRPr>
                <a:solidFill>
                  <a:srgbClr val="20413A"/>
                </a:solidFill>
                <a:effectLst/>
                <a:latin typeface="Eras Medium ITC" panose="020B06020305040208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oup 9"/>
          <p:cNvGrpSpPr/>
          <p:nvPr userDrawn="1"/>
        </p:nvGrpSpPr>
        <p:grpSpPr>
          <a:xfrm>
            <a:off x="5958307" y="6082941"/>
            <a:ext cx="2900454" cy="546459"/>
            <a:chOff x="5958307" y="6082941"/>
            <a:chExt cx="2900454" cy="546459"/>
          </a:xfrm>
        </p:grpSpPr>
        <p:pic>
          <p:nvPicPr>
            <p:cNvPr id="11"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t="74962"/>
            <a:stretch/>
          </p:blipFill>
          <p:spPr bwMode="auto">
            <a:xfrm>
              <a:off x="5958307" y="6376682"/>
              <a:ext cx="2900454" cy="25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75816" y="6082941"/>
              <a:ext cx="2865437" cy="2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7" descr="Baylor_IMreverse_horz.eps"/>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228600" y="5783951"/>
            <a:ext cx="3048000" cy="99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95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0413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47508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505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17262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265777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08A8DE-D0D6-486F-A26F-97F63FA1804B}" type="datetimeFigureOut">
              <a:rPr lang="en-US" smtClean="0"/>
              <a:t>10/25/2018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0789473-3971-4B7A-AE3E-3D9FC83BBF74}" type="slidenum">
              <a:rPr lang="en-US" smtClean="0"/>
              <a:t>‹#›</a:t>
            </a:fld>
            <a:endParaRPr lang="en-US"/>
          </a:p>
        </p:txBody>
      </p:sp>
    </p:spTree>
    <p:extLst>
      <p:ext uri="{BB962C8B-B14F-4D97-AF65-F5344CB8AC3E}">
        <p14:creationId xmlns:p14="http://schemas.microsoft.com/office/powerpoint/2010/main" val="79138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16" y="-838"/>
            <a:ext cx="9142883" cy="685883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7" name="Group 16"/>
          <p:cNvGrpSpPr/>
          <p:nvPr userDrawn="1"/>
        </p:nvGrpSpPr>
        <p:grpSpPr>
          <a:xfrm>
            <a:off x="5958307" y="6082941"/>
            <a:ext cx="2900454" cy="546459"/>
            <a:chOff x="5958307" y="6082941"/>
            <a:chExt cx="2900454" cy="546459"/>
          </a:xfrm>
        </p:grpSpPr>
        <p:pic>
          <p:nvPicPr>
            <p:cNvPr id="18" name="Picture 5"/>
            <p:cNvPicPr>
              <a:picLocks noChangeAspect="1"/>
            </p:cNvPicPr>
            <p:nvPr userDrawn="1"/>
          </p:nvPicPr>
          <p:blipFill rotWithShape="1">
            <a:blip r:embed="rId16" cstate="email">
              <a:extLst>
                <a:ext uri="{28A0092B-C50C-407E-A947-70E740481C1C}">
                  <a14:useLocalDpi xmlns:a14="http://schemas.microsoft.com/office/drawing/2010/main"/>
                </a:ext>
              </a:extLst>
            </a:blip>
            <a:srcRect t="74962"/>
            <a:stretch/>
          </p:blipFill>
          <p:spPr bwMode="auto">
            <a:xfrm>
              <a:off x="5958307" y="6376682"/>
              <a:ext cx="2900454" cy="25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975816" y="6082941"/>
              <a:ext cx="2865437" cy="2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7" descr="Baylor_IMreverse_horz.eps"/>
          <p:cNvPicPr>
            <a:picLocks noChangeAspect="1"/>
          </p:cNvPicPr>
          <p:nvPr userDrawn="1"/>
        </p:nvPicPr>
        <p:blipFill>
          <a:blip r:embed="rId18">
            <a:extLst>
              <a:ext uri="{28A0092B-C50C-407E-A947-70E740481C1C}">
                <a14:useLocalDpi xmlns:a14="http://schemas.microsoft.com/office/drawing/2010/main"/>
              </a:ext>
            </a:extLst>
          </a:blip>
          <a:srcRect/>
          <a:stretch>
            <a:fillRect/>
          </a:stretch>
        </p:blipFill>
        <p:spPr bwMode="auto">
          <a:xfrm>
            <a:off x="228600" y="5783951"/>
            <a:ext cx="3048000" cy="99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836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914400" rtl="0" eaLnBrk="1" latinLnBrk="0" hangingPunct="1">
        <a:spcBef>
          <a:spcPct val="0"/>
        </a:spcBef>
        <a:buNone/>
        <a:defRPr sz="4000" kern="1200">
          <a:solidFill>
            <a:srgbClr val="20413A"/>
          </a:solidFill>
          <a:effectLst>
            <a:outerShdw blurRad="38100" dist="38100" dir="2700000" algn="tl">
              <a:srgbClr val="000000">
                <a:alpha val="43137"/>
              </a:srgbClr>
            </a:outerShdw>
          </a:effectLst>
          <a:latin typeface="Arial Black" panose="020B0A04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0413A"/>
          </a:solidFill>
          <a:effectLst>
            <a:outerShdw blurRad="38100" dist="38100" dir="2700000" algn="tl">
              <a:srgbClr val="000000">
                <a:alpha val="43137"/>
              </a:srgbClr>
            </a:outerShdw>
          </a:effectLst>
          <a:latin typeface="Eras Medium ITC" panose="020B06020305040208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0413A"/>
          </a:solidFill>
          <a:effectLst>
            <a:outerShdw blurRad="38100" dist="38100" dir="2700000" algn="tl">
              <a:srgbClr val="000000">
                <a:alpha val="43137"/>
              </a:srgbClr>
            </a:outerShdw>
          </a:effectLst>
          <a:latin typeface="Eras Medium ITC" panose="020B06020305040208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0413A"/>
          </a:solidFill>
          <a:effectLst>
            <a:outerShdw blurRad="38100" dist="38100" dir="2700000" algn="tl">
              <a:srgbClr val="000000">
                <a:alpha val="43137"/>
              </a:srgbClr>
            </a:outerShdw>
          </a:effectLst>
          <a:latin typeface="Eras Medium ITC" panose="020B06020305040208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20413A"/>
          </a:solidFill>
          <a:effectLst>
            <a:outerShdw blurRad="38100" dist="38100" dir="2700000" algn="tl">
              <a:srgbClr val="000000">
                <a:alpha val="43137"/>
              </a:srgbClr>
            </a:outerShdw>
          </a:effectLst>
          <a:latin typeface="Eras Medium ITC" panose="020B06020305040208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20413A"/>
          </a:solidFill>
          <a:effectLst>
            <a:outerShdw blurRad="38100" dist="38100" dir="2700000" algn="tl">
              <a:srgbClr val="000000">
                <a:alpha val="43137"/>
              </a:srgbClr>
            </a:outerShdw>
          </a:effectLst>
          <a:latin typeface="Eras Medium ITC" panose="020B06020305040208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924800" cy="1927225"/>
          </a:xfrm>
        </p:spPr>
        <p:txBody>
          <a:bodyPr/>
          <a:lstStyle/>
          <a:p>
            <a:r>
              <a:rPr lang="en-US" sz="3200" b="1" dirty="0" err="1">
                <a:solidFill>
                  <a:srgbClr val="FAE022"/>
                </a:solidFill>
                <a:effectLst/>
                <a:latin typeface="Georgia" panose="02040502050405020303" pitchFamily="18" charset="0"/>
              </a:rPr>
              <a:t>Gerontologic</a:t>
            </a:r>
            <a:r>
              <a:rPr lang="en-US" sz="3200" b="1" dirty="0">
                <a:solidFill>
                  <a:srgbClr val="FAE022"/>
                </a:solidFill>
                <a:effectLst/>
                <a:latin typeface="Georgia" panose="02040502050405020303" pitchFamily="18" charset="0"/>
              </a:rPr>
              <a:t> Nursing Competency Tool and Web Toolbox for </a:t>
            </a:r>
            <a:r>
              <a:rPr lang="en-US" sz="3200" b="1" dirty="0" smtClean="0">
                <a:solidFill>
                  <a:srgbClr val="FAE022"/>
                </a:solidFill>
                <a:effectLst/>
                <a:latin typeface="Georgia" panose="02040502050405020303" pitchFamily="18" charset="0"/>
              </a:rPr>
              <a:t/>
            </a:r>
            <a:br>
              <a:rPr lang="en-US" sz="3200" b="1" dirty="0" smtClean="0">
                <a:solidFill>
                  <a:srgbClr val="FAE022"/>
                </a:solidFill>
                <a:effectLst/>
                <a:latin typeface="Georgia" panose="02040502050405020303" pitchFamily="18" charset="0"/>
              </a:rPr>
            </a:br>
            <a:r>
              <a:rPr lang="en-US" sz="3200" b="1" dirty="0" smtClean="0">
                <a:solidFill>
                  <a:srgbClr val="FAE022"/>
                </a:solidFill>
                <a:effectLst/>
                <a:latin typeface="Georgia" panose="02040502050405020303" pitchFamily="18" charset="0"/>
              </a:rPr>
              <a:t>Pre-Licensure </a:t>
            </a:r>
            <a:r>
              <a:rPr lang="en-US" sz="3200" b="1" dirty="0">
                <a:solidFill>
                  <a:srgbClr val="FAE022"/>
                </a:solidFill>
                <a:effectLst/>
                <a:latin typeface="Georgia" panose="02040502050405020303" pitchFamily="18" charset="0"/>
              </a:rPr>
              <a:t>Nursing Students</a:t>
            </a:r>
            <a:endParaRPr lang="en-US" sz="3200" b="1" i="1" dirty="0">
              <a:solidFill>
                <a:srgbClr val="FAE022"/>
              </a:solidFill>
              <a:latin typeface="Georgia" panose="02040502050405020303" pitchFamily="18" charset="0"/>
              <a:cs typeface="Arial" panose="020B0604020202020204" pitchFamily="34" charset="0"/>
            </a:endParaRPr>
          </a:p>
        </p:txBody>
      </p:sp>
      <p:sp>
        <p:nvSpPr>
          <p:cNvPr id="3" name="Subtitle 2"/>
          <p:cNvSpPr>
            <a:spLocks noGrp="1"/>
          </p:cNvSpPr>
          <p:nvPr>
            <p:ph type="subTitle" idx="1"/>
          </p:nvPr>
        </p:nvSpPr>
        <p:spPr/>
        <p:txBody>
          <a:bodyPr>
            <a:normAutofit fontScale="70000" lnSpcReduction="20000"/>
          </a:bodyPr>
          <a:lstStyle/>
          <a:p>
            <a:pPr marL="0" indent="0">
              <a:buNone/>
            </a:pPr>
            <a:endParaRPr lang="en-US" sz="2400" dirty="0" smtClean="0">
              <a:latin typeface="+mn-lt"/>
            </a:endParaRPr>
          </a:p>
          <a:p>
            <a:pPr marL="0" indent="0" algn="ctr">
              <a:buNone/>
            </a:pPr>
            <a:r>
              <a:rPr lang="en-US" sz="2400" dirty="0" smtClean="0">
                <a:solidFill>
                  <a:schemeClr val="tx1"/>
                </a:solidFill>
                <a:latin typeface="+mn-lt"/>
              </a:rPr>
              <a:t>Dr. Tanya Sudia; Dr. Dora Bradley </a:t>
            </a:r>
          </a:p>
          <a:p>
            <a:pPr marL="0" indent="0" algn="ctr">
              <a:buNone/>
            </a:pPr>
            <a:r>
              <a:rPr lang="en-US" sz="2400" dirty="0" smtClean="0">
                <a:solidFill>
                  <a:schemeClr val="tx1"/>
                </a:solidFill>
                <a:latin typeface="+mn-lt"/>
              </a:rPr>
              <a:t>Professor Nan Ketcham; Dr. Rebecca Meraz</a:t>
            </a:r>
          </a:p>
          <a:p>
            <a:pPr marL="0" indent="0">
              <a:buNone/>
            </a:pPr>
            <a:endParaRPr lang="en-US" sz="2400" dirty="0">
              <a:latin typeface="+mn-lt"/>
            </a:endParaRPr>
          </a:p>
          <a:p>
            <a:pPr marL="0" indent="0">
              <a:buNone/>
            </a:pPr>
            <a:r>
              <a:rPr lang="en-US" sz="2400" dirty="0" smtClean="0">
                <a:latin typeface="+mn-lt"/>
              </a:rPr>
              <a:t>Project funding: </a:t>
            </a:r>
            <a:r>
              <a:rPr lang="en-US" sz="2400" b="1" dirty="0" smtClean="0">
                <a:latin typeface="+mn-lt"/>
              </a:rPr>
              <a:t>Texas Higher Education Coordinating Board</a:t>
            </a:r>
          </a:p>
          <a:p>
            <a:pPr marL="0" indent="0">
              <a:buNone/>
            </a:pPr>
            <a:r>
              <a:rPr lang="en-US" sz="2400" i="1" dirty="0" smtClean="0">
                <a:latin typeface="+mn-lt"/>
              </a:rPr>
              <a:t>Nursing Innovation Grant Program: Transition to Practice</a:t>
            </a:r>
          </a:p>
          <a:p>
            <a:pPr marL="0" indent="0">
              <a:buNone/>
            </a:pPr>
            <a:endParaRPr lang="en-US" sz="2400" dirty="0" smtClean="0">
              <a:latin typeface="+mn-lt"/>
            </a:endParaRPr>
          </a:p>
          <a:p>
            <a:pPr marL="0" indent="0">
              <a:buNone/>
            </a:pPr>
            <a:endParaRPr lang="en-US" sz="2400" dirty="0">
              <a:latin typeface="+mn-lt"/>
            </a:endParaRPr>
          </a:p>
        </p:txBody>
      </p:sp>
    </p:spTree>
    <p:extLst>
      <p:ext uri="{BB962C8B-B14F-4D97-AF65-F5344CB8AC3E}">
        <p14:creationId xmlns:p14="http://schemas.microsoft.com/office/powerpoint/2010/main" val="2622536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sz="3600" dirty="0" err="1" smtClean="0"/>
              <a:t>Gerontological</a:t>
            </a:r>
            <a:r>
              <a:rPr lang="en-US" sz="3600" dirty="0" smtClean="0"/>
              <a:t> </a:t>
            </a:r>
            <a:r>
              <a:rPr lang="en-US" sz="3600" dirty="0"/>
              <a:t>Nursing Care Competency Tool</a:t>
            </a:r>
          </a:p>
        </p:txBody>
      </p:sp>
      <p:pic>
        <p:nvPicPr>
          <p:cNvPr id="4" name="Content Placeholder 3"/>
          <p:cNvPicPr>
            <a:picLocks noGrp="1" noChangeAspect="1"/>
          </p:cNvPicPr>
          <p:nvPr>
            <p:ph idx="1"/>
          </p:nvPr>
        </p:nvPicPr>
        <p:blipFill>
          <a:blip r:embed="rId2"/>
          <a:stretch>
            <a:fillRect/>
          </a:stretch>
        </p:blipFill>
        <p:spPr>
          <a:xfrm>
            <a:off x="914400" y="1219200"/>
            <a:ext cx="8359665" cy="4800600"/>
          </a:xfrm>
          <a:prstGeom prst="rect">
            <a:avLst/>
          </a:prstGeom>
        </p:spPr>
      </p:pic>
    </p:spTree>
    <p:extLst>
      <p:ext uri="{BB962C8B-B14F-4D97-AF65-F5344CB8AC3E}">
        <p14:creationId xmlns:p14="http://schemas.microsoft.com/office/powerpoint/2010/main" val="3821346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t>
            </a:r>
            <a:r>
              <a:rPr lang="en-US" dirty="0" smtClean="0"/>
              <a:t>Care </a:t>
            </a:r>
            <a:br>
              <a:rPr lang="en-US" dirty="0" smtClean="0"/>
            </a:br>
            <a:r>
              <a:rPr lang="en-US" dirty="0" smtClean="0"/>
              <a:t>of the Older Adult</a:t>
            </a:r>
            <a:endParaRPr lang="en-US" dirty="0"/>
          </a:p>
        </p:txBody>
      </p:sp>
      <p:sp>
        <p:nvSpPr>
          <p:cNvPr id="3" name="Content Placeholder 2"/>
          <p:cNvSpPr>
            <a:spLocks noGrp="1"/>
          </p:cNvSpPr>
          <p:nvPr>
            <p:ph idx="1"/>
          </p:nvPr>
        </p:nvSpPr>
        <p:spPr>
          <a:xfrm>
            <a:off x="685800" y="1828800"/>
            <a:ext cx="8229600" cy="4038600"/>
          </a:xfrm>
        </p:spPr>
        <p:txBody>
          <a:bodyPr/>
          <a:lstStyle/>
          <a:p>
            <a:pPr>
              <a:buSzPct val="75000"/>
            </a:pPr>
            <a:r>
              <a:rPr lang="en-US" dirty="0" smtClean="0"/>
              <a:t>  Skin </a:t>
            </a:r>
            <a:r>
              <a:rPr lang="en-US" dirty="0"/>
              <a:t>Integrity</a:t>
            </a:r>
          </a:p>
          <a:p>
            <a:pPr>
              <a:buSzPct val="75000"/>
            </a:pPr>
            <a:r>
              <a:rPr lang="en-US" dirty="0"/>
              <a:t>  Elimination</a:t>
            </a:r>
          </a:p>
          <a:p>
            <a:pPr>
              <a:buSzPct val="75000"/>
            </a:pPr>
            <a:r>
              <a:rPr lang="en-US" dirty="0"/>
              <a:t>  Nutritional Status</a:t>
            </a:r>
          </a:p>
          <a:p>
            <a:pPr>
              <a:buSzPct val="75000"/>
            </a:pPr>
            <a:r>
              <a:rPr lang="en-US" dirty="0"/>
              <a:t>  Pain </a:t>
            </a:r>
          </a:p>
          <a:p>
            <a:pPr>
              <a:buSzPct val="75000"/>
            </a:pPr>
            <a:r>
              <a:rPr lang="en-US" dirty="0"/>
              <a:t>  Sleep</a:t>
            </a:r>
          </a:p>
          <a:p>
            <a:endParaRPr lang="en-US" dirty="0"/>
          </a:p>
        </p:txBody>
      </p:sp>
    </p:spTree>
    <p:extLst>
      <p:ext uri="{BB962C8B-B14F-4D97-AF65-F5344CB8AC3E}">
        <p14:creationId xmlns:p14="http://schemas.microsoft.com/office/powerpoint/2010/main" val="4169355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Function</a:t>
            </a:r>
            <a:br>
              <a:rPr lang="en-US" dirty="0" smtClean="0"/>
            </a:br>
            <a:r>
              <a:rPr lang="en-US" dirty="0" smtClean="0"/>
              <a:t>of the Older Adult</a:t>
            </a:r>
            <a:endParaRPr lang="en-US" dirty="0"/>
          </a:p>
        </p:txBody>
      </p:sp>
      <p:sp>
        <p:nvSpPr>
          <p:cNvPr id="3" name="Content Placeholder 2"/>
          <p:cNvSpPr>
            <a:spLocks noGrp="1"/>
          </p:cNvSpPr>
          <p:nvPr>
            <p:ph idx="1"/>
          </p:nvPr>
        </p:nvSpPr>
        <p:spPr>
          <a:xfrm>
            <a:off x="0" y="1600201"/>
            <a:ext cx="9144000" cy="4038600"/>
          </a:xfrm>
        </p:spPr>
        <p:txBody>
          <a:bodyPr>
            <a:normAutofit/>
          </a:bodyPr>
          <a:lstStyle/>
          <a:p>
            <a:pPr>
              <a:buSzPct val="75000"/>
            </a:pPr>
            <a:r>
              <a:rPr lang="en-US" dirty="0" smtClean="0"/>
              <a:t> </a:t>
            </a:r>
            <a:r>
              <a:rPr lang="en-US" sz="2800" dirty="0" smtClean="0"/>
              <a:t>Assesses cognitive function using standardized</a:t>
            </a:r>
          </a:p>
          <a:p>
            <a:pPr marL="0" indent="0">
              <a:buSzPct val="75000"/>
              <a:buNone/>
            </a:pPr>
            <a:r>
              <a:rPr lang="en-US" sz="2800" dirty="0"/>
              <a:t> </a:t>
            </a:r>
            <a:r>
              <a:rPr lang="en-US" sz="2800" dirty="0" smtClean="0"/>
              <a:t>    assessment tools </a:t>
            </a:r>
          </a:p>
          <a:p>
            <a:pPr>
              <a:buSzPct val="75000"/>
            </a:pPr>
            <a:r>
              <a:rPr lang="en-US" sz="2800" dirty="0" smtClean="0"/>
              <a:t> Assesses support network</a:t>
            </a:r>
          </a:p>
          <a:p>
            <a:pPr>
              <a:buSzPct val="75000"/>
            </a:pPr>
            <a:r>
              <a:rPr lang="en-US" sz="2800" dirty="0" smtClean="0"/>
              <a:t> Uses </a:t>
            </a:r>
            <a:r>
              <a:rPr lang="en-US" sz="2800" dirty="0"/>
              <a:t>measures to enhance </a:t>
            </a:r>
            <a:r>
              <a:rPr lang="en-US" sz="2800" dirty="0" smtClean="0"/>
              <a:t>cognitive function</a:t>
            </a:r>
          </a:p>
          <a:p>
            <a:pPr>
              <a:buSzPct val="75000"/>
            </a:pPr>
            <a:r>
              <a:rPr lang="en-US" sz="2800" dirty="0" smtClean="0"/>
              <a:t> Explains assessments and interventions </a:t>
            </a:r>
          </a:p>
          <a:p>
            <a:pPr>
              <a:buSzPct val="75000"/>
            </a:pPr>
            <a:r>
              <a:rPr lang="en-US" sz="2800" dirty="0" smtClean="0"/>
              <a:t> Assesses and documents effectiveness of interventions</a:t>
            </a:r>
          </a:p>
        </p:txBody>
      </p:sp>
    </p:spTree>
    <p:extLst>
      <p:ext uri="{BB962C8B-B14F-4D97-AF65-F5344CB8AC3E}">
        <p14:creationId xmlns:p14="http://schemas.microsoft.com/office/powerpoint/2010/main" val="1806033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with the Older Adult</a:t>
            </a:r>
          </a:p>
        </p:txBody>
      </p:sp>
      <p:sp>
        <p:nvSpPr>
          <p:cNvPr id="3" name="Content Placeholder 2"/>
          <p:cNvSpPr>
            <a:spLocks noGrp="1"/>
          </p:cNvSpPr>
          <p:nvPr>
            <p:ph idx="1"/>
          </p:nvPr>
        </p:nvSpPr>
        <p:spPr/>
        <p:txBody>
          <a:bodyPr>
            <a:normAutofit fontScale="85000" lnSpcReduction="20000"/>
          </a:bodyPr>
          <a:lstStyle/>
          <a:p>
            <a:pPr>
              <a:buSzPct val="75000"/>
            </a:pPr>
            <a:r>
              <a:rPr lang="en-US" u="sng" dirty="0"/>
              <a:t>Barriers</a:t>
            </a:r>
          </a:p>
          <a:p>
            <a:pPr marL="0" indent="0">
              <a:buSzPct val="75000"/>
              <a:buNone/>
            </a:pPr>
            <a:endParaRPr lang="en-US" dirty="0"/>
          </a:p>
          <a:p>
            <a:pPr>
              <a:buSzPct val="75000"/>
            </a:pPr>
            <a:r>
              <a:rPr lang="en-US" dirty="0"/>
              <a:t> </a:t>
            </a:r>
            <a:r>
              <a:rPr lang="en-US" u="sng" dirty="0"/>
              <a:t>Strategies</a:t>
            </a:r>
          </a:p>
          <a:p>
            <a:pPr lvl="1">
              <a:buSzPct val="75000"/>
            </a:pPr>
            <a:r>
              <a:rPr lang="en-US" dirty="0"/>
              <a:t>Ensure adaptive devices are used</a:t>
            </a:r>
          </a:p>
          <a:p>
            <a:pPr lvl="1">
              <a:buSzPct val="75000"/>
            </a:pPr>
            <a:r>
              <a:rPr lang="en-US" dirty="0"/>
              <a:t>Acquire support for language differences</a:t>
            </a:r>
          </a:p>
          <a:p>
            <a:pPr lvl="1">
              <a:buSzPct val="75000"/>
            </a:pPr>
            <a:r>
              <a:rPr lang="en-US" dirty="0"/>
              <a:t>Speak slowly, distinctly, facing person</a:t>
            </a:r>
          </a:p>
          <a:p>
            <a:pPr lvl="1">
              <a:buSzPct val="75000"/>
            </a:pPr>
            <a:r>
              <a:rPr lang="en-US" dirty="0"/>
              <a:t>Make eye contact</a:t>
            </a:r>
          </a:p>
          <a:p>
            <a:pPr lvl="1">
              <a:buSzPct val="75000"/>
            </a:pPr>
            <a:r>
              <a:rPr lang="en-US" dirty="0"/>
              <a:t>Rephrase rather than repeat</a:t>
            </a:r>
          </a:p>
          <a:p>
            <a:pPr marL="0" indent="0">
              <a:buSzPct val="75000"/>
              <a:buNone/>
            </a:pPr>
            <a:r>
              <a:rPr lang="en-US" dirty="0"/>
              <a:t>	</a:t>
            </a:r>
          </a:p>
          <a:p>
            <a:pPr>
              <a:buSzPct val="75000"/>
            </a:pPr>
            <a:r>
              <a:rPr lang="en-US" dirty="0"/>
              <a:t> </a:t>
            </a:r>
            <a:r>
              <a:rPr lang="en-US" u="sng" dirty="0"/>
              <a:t>Decision-Making</a:t>
            </a:r>
          </a:p>
          <a:p>
            <a:endParaRPr lang="en-US" dirty="0"/>
          </a:p>
        </p:txBody>
      </p:sp>
    </p:spTree>
    <p:extLst>
      <p:ext uri="{BB962C8B-B14F-4D97-AF65-F5344CB8AC3E}">
        <p14:creationId xmlns:p14="http://schemas.microsoft.com/office/powerpoint/2010/main" val="838985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a:t>Safety of the Older Adult</a:t>
            </a:r>
          </a:p>
        </p:txBody>
      </p:sp>
      <p:sp>
        <p:nvSpPr>
          <p:cNvPr id="3" name="Content Placeholder 2"/>
          <p:cNvSpPr>
            <a:spLocks noGrp="1"/>
          </p:cNvSpPr>
          <p:nvPr>
            <p:ph idx="1"/>
          </p:nvPr>
        </p:nvSpPr>
        <p:spPr>
          <a:xfrm>
            <a:off x="0" y="1600201"/>
            <a:ext cx="6553200" cy="4038600"/>
          </a:xfrm>
        </p:spPr>
        <p:txBody>
          <a:bodyPr>
            <a:normAutofit fontScale="92500" lnSpcReduction="10000"/>
          </a:bodyPr>
          <a:lstStyle/>
          <a:p>
            <a:pPr>
              <a:buSzPct val="75000"/>
            </a:pPr>
            <a:r>
              <a:rPr lang="en-US" dirty="0"/>
              <a:t> Fall Prevention</a:t>
            </a:r>
          </a:p>
          <a:p>
            <a:pPr>
              <a:buSzPct val="75000"/>
            </a:pPr>
            <a:r>
              <a:rPr lang="en-US" dirty="0" smtClean="0"/>
              <a:t> Mistreatment</a:t>
            </a:r>
            <a:endParaRPr lang="en-US" dirty="0"/>
          </a:p>
          <a:p>
            <a:pPr>
              <a:buSzPct val="75000"/>
            </a:pPr>
            <a:r>
              <a:rPr lang="en-US" dirty="0" smtClean="0"/>
              <a:t> </a:t>
            </a:r>
            <a:r>
              <a:rPr lang="en-US" dirty="0"/>
              <a:t>Medications</a:t>
            </a:r>
          </a:p>
          <a:p>
            <a:pPr lvl="1">
              <a:buSzPct val="80000"/>
            </a:pPr>
            <a:r>
              <a:rPr lang="en-US" sz="2000" dirty="0"/>
              <a:t>Comprehensive medication assessment</a:t>
            </a:r>
          </a:p>
          <a:p>
            <a:pPr lvl="1">
              <a:buSzPct val="80000"/>
            </a:pPr>
            <a:r>
              <a:rPr lang="en-US" sz="2000" dirty="0"/>
              <a:t>Performs reconciliation of medications at discharge</a:t>
            </a:r>
          </a:p>
          <a:p>
            <a:pPr lvl="1">
              <a:buSzPct val="80000"/>
            </a:pPr>
            <a:r>
              <a:rPr lang="en-US" sz="2000" dirty="0"/>
              <a:t>Assesses the ability to obtain and self-administer medications</a:t>
            </a:r>
          </a:p>
          <a:p>
            <a:pPr lvl="1">
              <a:buSzPct val="80000"/>
            </a:pPr>
            <a:r>
              <a:rPr lang="en-US" sz="2000" dirty="0"/>
              <a:t>Provides patient education as needed for the older adult and caregivers</a:t>
            </a:r>
          </a:p>
          <a:p>
            <a:pPr lvl="1">
              <a:buSzPct val="80000"/>
            </a:pPr>
            <a:r>
              <a:rPr lang="en-US" sz="2000" dirty="0"/>
              <a:t>Assesses understanding of medication using appropriate strategies</a:t>
            </a:r>
          </a:p>
          <a:p>
            <a:pPr marL="0" indent="0">
              <a:buNone/>
            </a:pPr>
            <a:endParaRPr lang="en-US" dirty="0"/>
          </a:p>
          <a:p>
            <a:endParaRPr lang="en-US" dirty="0"/>
          </a:p>
        </p:txBody>
      </p:sp>
    </p:spTree>
    <p:extLst>
      <p:ext uri="{BB962C8B-B14F-4D97-AF65-F5344CB8AC3E}">
        <p14:creationId xmlns:p14="http://schemas.microsoft.com/office/powerpoint/2010/main" val="2916195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 Coordination</a:t>
            </a:r>
            <a:br>
              <a:rPr lang="en-US" dirty="0"/>
            </a:br>
            <a:r>
              <a:rPr lang="en-US" dirty="0"/>
              <a:t>for the Older Adult</a:t>
            </a:r>
          </a:p>
        </p:txBody>
      </p:sp>
      <p:sp>
        <p:nvSpPr>
          <p:cNvPr id="3" name="Content Placeholder 2"/>
          <p:cNvSpPr>
            <a:spLocks noGrp="1"/>
          </p:cNvSpPr>
          <p:nvPr>
            <p:ph idx="1"/>
          </p:nvPr>
        </p:nvSpPr>
        <p:spPr/>
        <p:txBody>
          <a:bodyPr/>
          <a:lstStyle/>
          <a:p>
            <a:r>
              <a:rPr lang="en-US" dirty="0"/>
              <a:t>Delegation</a:t>
            </a:r>
          </a:p>
          <a:p>
            <a:r>
              <a:rPr lang="en-US" dirty="0"/>
              <a:t> Referrals</a:t>
            </a:r>
          </a:p>
          <a:p>
            <a:pPr lvl="1"/>
            <a:r>
              <a:rPr lang="en-US" sz="2000" dirty="0"/>
              <a:t>Assesses for need of referral(s) for the older adult</a:t>
            </a:r>
          </a:p>
          <a:p>
            <a:pPr lvl="1"/>
            <a:r>
              <a:rPr lang="en-US" sz="2000" dirty="0"/>
              <a:t>Determines available referral source(s)</a:t>
            </a:r>
          </a:p>
          <a:p>
            <a:pPr lvl="1"/>
            <a:r>
              <a:rPr lang="en-US" sz="2000" dirty="0"/>
              <a:t>Includes older adult and caregiver(s) in the process</a:t>
            </a:r>
          </a:p>
          <a:p>
            <a:pPr lvl="1"/>
            <a:r>
              <a:rPr lang="en-US" sz="2000" dirty="0"/>
              <a:t>Clearly communicates pertinent information when making referrals</a:t>
            </a:r>
          </a:p>
          <a:p>
            <a:pPr lvl="1"/>
            <a:r>
              <a:rPr lang="en-US" sz="2000" dirty="0"/>
              <a:t>Ensures completion of referral process</a:t>
            </a:r>
          </a:p>
          <a:p>
            <a:endParaRPr lang="en-US" dirty="0"/>
          </a:p>
        </p:txBody>
      </p:sp>
    </p:spTree>
    <p:extLst>
      <p:ext uri="{BB962C8B-B14F-4D97-AF65-F5344CB8AC3E}">
        <p14:creationId xmlns:p14="http://schemas.microsoft.com/office/powerpoint/2010/main" val="90572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Gerontological Nursing Care Toolbox</a:t>
            </a:r>
          </a:p>
        </p:txBody>
      </p:sp>
      <p:sp>
        <p:nvSpPr>
          <p:cNvPr id="3" name="Content Placeholder 2"/>
          <p:cNvSpPr>
            <a:spLocks noGrp="1"/>
          </p:cNvSpPr>
          <p:nvPr>
            <p:ph idx="1"/>
          </p:nvPr>
        </p:nvSpPr>
        <p:spPr>
          <a:xfrm>
            <a:off x="990600" y="1981200"/>
            <a:ext cx="7315199" cy="4038600"/>
          </a:xfrm>
        </p:spPr>
        <p:txBody>
          <a:bodyPr/>
          <a:lstStyle/>
          <a:p>
            <a:pPr>
              <a:buSzPct val="75000"/>
            </a:pPr>
            <a:r>
              <a:rPr lang="en-US" dirty="0"/>
              <a:t>Resources for Students and Faculty</a:t>
            </a:r>
          </a:p>
          <a:p>
            <a:pPr lvl="1">
              <a:buSzPct val="75000"/>
              <a:buFont typeface="Wingdings" panose="05000000000000000000" pitchFamily="2" charset="2"/>
              <a:buChar char="v"/>
            </a:pPr>
            <a:r>
              <a:rPr lang="en-US" dirty="0"/>
              <a:t>Apps</a:t>
            </a:r>
          </a:p>
          <a:p>
            <a:pPr lvl="1">
              <a:buSzPct val="75000"/>
              <a:buFont typeface="Wingdings" panose="05000000000000000000" pitchFamily="2" charset="2"/>
              <a:buChar char="v"/>
            </a:pPr>
            <a:r>
              <a:rPr lang="en-US" dirty="0"/>
              <a:t>Web-based modules</a:t>
            </a:r>
          </a:p>
          <a:p>
            <a:pPr lvl="1">
              <a:buSzPct val="75000"/>
              <a:buFont typeface="Wingdings" panose="05000000000000000000" pitchFamily="2" charset="2"/>
              <a:buChar char="v"/>
            </a:pPr>
            <a:r>
              <a:rPr lang="en-US" dirty="0"/>
              <a:t>Evidence-based practice references</a:t>
            </a:r>
          </a:p>
          <a:p>
            <a:endParaRPr lang="en-US" dirty="0"/>
          </a:p>
        </p:txBody>
      </p:sp>
    </p:spTree>
    <p:extLst>
      <p:ext uri="{BB962C8B-B14F-4D97-AF65-F5344CB8AC3E}">
        <p14:creationId xmlns:p14="http://schemas.microsoft.com/office/powerpoint/2010/main" val="2551218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94" y="609600"/>
            <a:ext cx="8229600" cy="1143000"/>
          </a:xfrm>
        </p:spPr>
        <p:txBody>
          <a:bodyPr/>
          <a:lstStyle/>
          <a:p>
            <a:r>
              <a:rPr lang="en-US" dirty="0"/>
              <a:t>Compilation of </a:t>
            </a:r>
            <a:r>
              <a:rPr lang="en-US" dirty="0" smtClean="0"/>
              <a:t>Resources</a:t>
            </a:r>
            <a:endParaRPr lang="en-US" dirty="0"/>
          </a:p>
        </p:txBody>
      </p:sp>
      <p:sp>
        <p:nvSpPr>
          <p:cNvPr id="3" name="Content Placeholder 2"/>
          <p:cNvSpPr>
            <a:spLocks noGrp="1"/>
          </p:cNvSpPr>
          <p:nvPr>
            <p:ph idx="1"/>
          </p:nvPr>
        </p:nvSpPr>
        <p:spPr/>
        <p:txBody>
          <a:bodyPr>
            <a:normAutofit/>
          </a:bodyPr>
          <a:lstStyle/>
          <a:p>
            <a:pPr marL="0" indent="0">
              <a:buNone/>
            </a:pPr>
            <a:r>
              <a:rPr lang="en-US" dirty="0"/>
              <a:t>	</a:t>
            </a:r>
            <a:endParaRPr lang="en-US" sz="2400" dirty="0" smtClean="0"/>
          </a:p>
          <a:p>
            <a:pPr lvl="2">
              <a:buSzPct val="80000"/>
            </a:pPr>
            <a:r>
              <a:rPr lang="en-US" dirty="0"/>
              <a:t>Interactive Mobile Applications</a:t>
            </a:r>
          </a:p>
          <a:p>
            <a:pPr lvl="2">
              <a:buSzPct val="80000"/>
            </a:pPr>
            <a:r>
              <a:rPr lang="en-US" dirty="0"/>
              <a:t>Clinical and Applied Research References</a:t>
            </a:r>
          </a:p>
          <a:p>
            <a:pPr lvl="2">
              <a:buSzPct val="80000"/>
            </a:pPr>
            <a:r>
              <a:rPr lang="en-US" dirty="0" smtClean="0"/>
              <a:t>BHCSClip.org</a:t>
            </a:r>
            <a:endParaRPr lang="en-US" dirty="0" smtClean="0"/>
          </a:p>
          <a:p>
            <a:pPr lvl="2">
              <a:buSzPct val="80000"/>
            </a:pPr>
            <a:r>
              <a:rPr lang="en-US" dirty="0" smtClean="0"/>
              <a:t>The Hartford Institute for Geriatric Nursing</a:t>
            </a:r>
          </a:p>
          <a:p>
            <a:pPr lvl="3">
              <a:buSzPct val="80000"/>
            </a:pPr>
            <a:r>
              <a:rPr lang="en-US" dirty="0" err="1" smtClean="0"/>
              <a:t>ConsultGeri</a:t>
            </a:r>
            <a:endParaRPr lang="en-US" dirty="0" smtClean="0"/>
          </a:p>
          <a:p>
            <a:pPr marL="914400" lvl="2" indent="0">
              <a:buSzPct val="80000"/>
              <a:buNone/>
            </a:pPr>
            <a:endParaRPr lang="en-US" dirty="0"/>
          </a:p>
        </p:txBody>
      </p:sp>
    </p:spTree>
    <p:extLst>
      <p:ext uri="{BB962C8B-B14F-4D97-AF65-F5344CB8AC3E}">
        <p14:creationId xmlns:p14="http://schemas.microsoft.com/office/powerpoint/2010/main" val="260345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802694"/>
          </a:xfrm>
          <a:prstGeom prst="rect">
            <a:avLst/>
          </a:prstGeom>
        </p:spPr>
      </p:pic>
    </p:spTree>
    <p:extLst>
      <p:ext uri="{BB962C8B-B14F-4D97-AF65-F5344CB8AC3E}">
        <p14:creationId xmlns:p14="http://schemas.microsoft.com/office/powerpoint/2010/main" val="2721902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smtClean="0"/>
              <a:t>Phase II Partner </a:t>
            </a:r>
            <a:br>
              <a:rPr lang="en-US" dirty="0" smtClean="0"/>
            </a:br>
            <a:r>
              <a:rPr lang="en-US" dirty="0" smtClean="0"/>
              <a:t>Schools of Nursing </a:t>
            </a:r>
            <a:endParaRPr lang="en-US" dirty="0"/>
          </a:p>
        </p:txBody>
      </p:sp>
      <p:sp>
        <p:nvSpPr>
          <p:cNvPr id="3" name="Content Placeholder 2"/>
          <p:cNvSpPr>
            <a:spLocks noGrp="1"/>
          </p:cNvSpPr>
          <p:nvPr>
            <p:ph idx="1"/>
          </p:nvPr>
        </p:nvSpPr>
        <p:spPr>
          <a:xfrm>
            <a:off x="457200" y="1904999"/>
            <a:ext cx="8229600" cy="3733801"/>
          </a:xfrm>
        </p:spPr>
        <p:txBody>
          <a:bodyPr>
            <a:normAutofit/>
          </a:bodyPr>
          <a:lstStyle/>
          <a:p>
            <a:pPr marL="0" indent="0" algn="ctr">
              <a:buNone/>
            </a:pPr>
            <a:endParaRPr lang="en-US" u="sng" dirty="0" smtClean="0"/>
          </a:p>
          <a:p>
            <a:pPr marL="0" indent="0">
              <a:buNone/>
            </a:pPr>
            <a:r>
              <a:rPr lang="en-US" u="sng" dirty="0" smtClean="0"/>
              <a:t>5 Texas Colleges/Universities</a:t>
            </a:r>
          </a:p>
          <a:p>
            <a:pPr marL="400050" lvl="1" indent="0">
              <a:buNone/>
            </a:pPr>
            <a:r>
              <a:rPr lang="en-US" dirty="0" smtClean="0"/>
              <a:t>4   Public Schools of Nursing</a:t>
            </a:r>
          </a:p>
          <a:p>
            <a:pPr marL="400050" lvl="1" indent="0">
              <a:buNone/>
            </a:pPr>
            <a:r>
              <a:rPr lang="en-US" dirty="0" smtClean="0"/>
              <a:t>1   Private University </a:t>
            </a:r>
          </a:p>
          <a:p>
            <a:pPr marL="457200" lvl="1" indent="0">
              <a:buNone/>
            </a:pPr>
            <a:r>
              <a:rPr lang="en-US" dirty="0"/>
              <a:t>	</a:t>
            </a:r>
            <a:r>
              <a:rPr lang="en-US" dirty="0" smtClean="0"/>
              <a:t>		</a:t>
            </a:r>
          </a:p>
          <a:p>
            <a:pPr marL="457200" lvl="1" indent="0">
              <a:buNone/>
            </a:pPr>
            <a:r>
              <a:rPr lang="en-US" dirty="0" smtClean="0"/>
              <a:t>2  ADN Programs</a:t>
            </a:r>
          </a:p>
          <a:p>
            <a:pPr marL="457200" lvl="1" indent="0">
              <a:buNone/>
            </a:pPr>
            <a:r>
              <a:rPr lang="en-US" sz="2800" dirty="0" smtClean="0"/>
              <a:t>3  BSN Programs</a:t>
            </a:r>
          </a:p>
          <a:p>
            <a:endParaRPr lang="en-US" sz="2800" dirty="0" smtClean="0"/>
          </a:p>
          <a:p>
            <a:pPr marL="0" indent="0">
              <a:buNone/>
            </a:pPr>
            <a:endParaRPr lang="en-US" dirty="0"/>
          </a:p>
        </p:txBody>
      </p:sp>
    </p:spTree>
    <p:extLst>
      <p:ext uri="{BB962C8B-B14F-4D97-AF65-F5344CB8AC3E}">
        <p14:creationId xmlns:p14="http://schemas.microsoft.com/office/powerpoint/2010/main" val="2952242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6458"/>
            <a:ext cx="8229600" cy="1659745"/>
          </a:xfrm>
        </p:spPr>
        <p:txBody>
          <a:bodyPr/>
          <a:lstStyle/>
          <a:p>
            <a:r>
              <a:rPr lang="en-US" dirty="0" smtClean="0"/>
              <a:t>			</a:t>
            </a:r>
            <a:endParaRPr lang="en-US" dirty="0"/>
          </a:p>
        </p:txBody>
      </p:sp>
      <p:sp>
        <p:nvSpPr>
          <p:cNvPr id="3" name="Content Placeholder 2"/>
          <p:cNvSpPr>
            <a:spLocks noGrp="1"/>
          </p:cNvSpPr>
          <p:nvPr>
            <p:ph idx="1"/>
          </p:nvPr>
        </p:nvSpPr>
        <p:spPr>
          <a:xfrm>
            <a:off x="1371600" y="2057400"/>
            <a:ext cx="6629400" cy="2611510"/>
          </a:xfrm>
        </p:spPr>
        <p:txBody>
          <a:bodyPr>
            <a:normAutofit/>
          </a:bodyPr>
          <a:lstStyle/>
          <a:p>
            <a:pPr marL="0" indent="0">
              <a:buNone/>
            </a:pPr>
            <a:r>
              <a:rPr lang="en-US" sz="2400" i="1" dirty="0">
                <a:latin typeface="Times New Roman" panose="02020603050405020304" pitchFamily="18" charset="0"/>
                <a:cs typeface="Times New Roman" panose="02020603050405020304" pitchFamily="18" charset="0"/>
              </a:rPr>
              <a:t>This work is supported in part by a grant from the Texas Higher Education Coordinating Board (THECB).  The opinions and conclusions expressed in this document are those of the author(s) and do not necessarily represent the opinions or policy of the THECB.</a:t>
            </a:r>
          </a:p>
          <a:p>
            <a:pPr marL="0" indent="0">
              <a:buNone/>
            </a:pPr>
            <a:endParaRPr lang="en-US" dirty="0"/>
          </a:p>
        </p:txBody>
      </p:sp>
    </p:spTree>
    <p:extLst>
      <p:ext uri="{BB962C8B-B14F-4D97-AF65-F5344CB8AC3E}">
        <p14:creationId xmlns:p14="http://schemas.microsoft.com/office/powerpoint/2010/main" val="1919912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594"/>
            <a:ext cx="8229600" cy="1143000"/>
          </a:xfrm>
        </p:spPr>
        <p:txBody>
          <a:bodyPr/>
          <a:lstStyle/>
          <a:p>
            <a:r>
              <a:rPr lang="en-US" dirty="0" smtClean="0"/>
              <a:t>Partner Schools of Nursing</a:t>
            </a:r>
            <a:endParaRPr lang="en-US" dirty="0"/>
          </a:p>
        </p:txBody>
      </p:sp>
      <p:sp>
        <p:nvSpPr>
          <p:cNvPr id="3" name="Content Placeholder 2"/>
          <p:cNvSpPr>
            <a:spLocks noGrp="1"/>
          </p:cNvSpPr>
          <p:nvPr>
            <p:ph idx="1"/>
          </p:nvPr>
        </p:nvSpPr>
        <p:spPr>
          <a:xfrm>
            <a:off x="470263" y="1219200"/>
            <a:ext cx="8229600" cy="4343400"/>
          </a:xfrm>
        </p:spPr>
        <p:txBody>
          <a:bodyPr>
            <a:normAutofit fontScale="92500" lnSpcReduction="20000"/>
          </a:bodyPr>
          <a:lstStyle/>
          <a:p>
            <a:pPr>
              <a:buSzPct val="75000"/>
            </a:pPr>
            <a:r>
              <a:rPr lang="en-US" dirty="0" smtClean="0"/>
              <a:t> College of the Mainland  	</a:t>
            </a:r>
          </a:p>
          <a:p>
            <a:pPr>
              <a:buSzPct val="75000"/>
            </a:pPr>
            <a:endParaRPr lang="en-US" dirty="0" smtClean="0"/>
          </a:p>
          <a:p>
            <a:pPr>
              <a:buSzPct val="75000"/>
            </a:pPr>
            <a:r>
              <a:rPr lang="en-US" dirty="0"/>
              <a:t> </a:t>
            </a:r>
            <a:r>
              <a:rPr lang="en-US" dirty="0" smtClean="0"/>
              <a:t>Midwestern State University	</a:t>
            </a:r>
          </a:p>
          <a:p>
            <a:pPr>
              <a:buSzPct val="75000"/>
            </a:pPr>
            <a:endParaRPr lang="en-US" dirty="0" smtClean="0"/>
          </a:p>
          <a:p>
            <a:pPr>
              <a:buSzPct val="75000"/>
            </a:pPr>
            <a:r>
              <a:rPr lang="en-US" dirty="0" smtClean="0"/>
              <a:t> Mountain View College		</a:t>
            </a:r>
          </a:p>
          <a:p>
            <a:pPr>
              <a:buSzPct val="75000"/>
            </a:pPr>
            <a:endParaRPr lang="en-US" dirty="0" smtClean="0"/>
          </a:p>
          <a:p>
            <a:pPr>
              <a:buSzPct val="75000"/>
            </a:pPr>
            <a:r>
              <a:rPr lang="en-US" dirty="0"/>
              <a:t> </a:t>
            </a:r>
            <a:r>
              <a:rPr lang="en-US" dirty="0" smtClean="0"/>
              <a:t>Texas A&amp;M – Commerce		</a:t>
            </a:r>
          </a:p>
          <a:p>
            <a:pPr>
              <a:buSzPct val="75000"/>
            </a:pPr>
            <a:endParaRPr lang="en-US" dirty="0" smtClean="0"/>
          </a:p>
          <a:p>
            <a:pPr>
              <a:buSzPct val="75000"/>
            </a:pPr>
            <a:r>
              <a:rPr lang="en-US" dirty="0"/>
              <a:t> </a:t>
            </a:r>
            <a:r>
              <a:rPr lang="en-US" dirty="0" smtClean="0"/>
              <a:t>University of the Incarnate Word</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2600" y="924574"/>
            <a:ext cx="1447800" cy="106098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6200" y="1702279"/>
            <a:ext cx="1143000" cy="10668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514600"/>
            <a:ext cx="1513106" cy="121048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63968" y="3561955"/>
            <a:ext cx="1524000" cy="84455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1800" y="4517960"/>
            <a:ext cx="1066800" cy="1216152"/>
          </a:xfrm>
          <a:prstGeom prst="rect">
            <a:avLst/>
          </a:prstGeom>
        </p:spPr>
      </p:pic>
    </p:spTree>
    <p:extLst>
      <p:ext uri="{BB962C8B-B14F-4D97-AF65-F5344CB8AC3E}">
        <p14:creationId xmlns:p14="http://schemas.microsoft.com/office/powerpoint/2010/main" val="2033193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2451338"/>
              </p:ext>
            </p:extLst>
          </p:nvPr>
        </p:nvGraphicFramePr>
        <p:xfrm>
          <a:off x="1371600" y="1752600"/>
          <a:ext cx="6096000" cy="296672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Site</a:t>
                      </a:r>
                      <a:endParaRPr lang="en-US" dirty="0"/>
                    </a:p>
                  </a:txBody>
                  <a:tcPr/>
                </a:tc>
                <a:tc>
                  <a:txBody>
                    <a:bodyPr/>
                    <a:lstStyle/>
                    <a:p>
                      <a:r>
                        <a:rPr lang="en-US" dirty="0" smtClean="0"/>
                        <a:t>Completed Tools</a:t>
                      </a:r>
                      <a:endParaRPr lang="en-US" dirty="0"/>
                    </a:p>
                  </a:txBody>
                  <a:tcPr/>
                </a:tc>
              </a:tr>
              <a:tr h="370840">
                <a:tc>
                  <a:txBody>
                    <a:bodyPr/>
                    <a:lstStyle/>
                    <a:p>
                      <a:r>
                        <a:rPr lang="en-US" dirty="0" smtClean="0"/>
                        <a:t>1</a:t>
                      </a:r>
                      <a:endParaRPr lang="en-US" dirty="0"/>
                    </a:p>
                  </a:txBody>
                  <a:tcPr/>
                </a:tc>
                <a:tc>
                  <a:txBody>
                    <a:bodyPr/>
                    <a:lstStyle/>
                    <a:p>
                      <a:r>
                        <a:rPr lang="en-US" dirty="0" smtClean="0"/>
                        <a:t>238</a:t>
                      </a:r>
                      <a:endParaRPr lang="en-US" dirty="0"/>
                    </a:p>
                  </a:txBody>
                  <a:tcPr/>
                </a:tc>
              </a:tr>
              <a:tr h="370840">
                <a:tc>
                  <a:txBody>
                    <a:bodyPr/>
                    <a:lstStyle/>
                    <a:p>
                      <a:r>
                        <a:rPr lang="en-US" dirty="0" smtClean="0"/>
                        <a:t>2</a:t>
                      </a:r>
                      <a:endParaRPr lang="en-US" dirty="0"/>
                    </a:p>
                  </a:txBody>
                  <a:tcPr/>
                </a:tc>
                <a:tc>
                  <a:txBody>
                    <a:bodyPr/>
                    <a:lstStyle/>
                    <a:p>
                      <a:r>
                        <a:rPr lang="en-US" dirty="0" smtClean="0"/>
                        <a:t> 90</a:t>
                      </a:r>
                      <a:endParaRPr lang="en-US" dirty="0"/>
                    </a:p>
                  </a:txBody>
                  <a:tcPr/>
                </a:tc>
              </a:tr>
              <a:tr h="370840">
                <a:tc>
                  <a:txBody>
                    <a:bodyPr/>
                    <a:lstStyle/>
                    <a:p>
                      <a:r>
                        <a:rPr lang="en-US" dirty="0" smtClean="0"/>
                        <a:t>3</a:t>
                      </a:r>
                      <a:endParaRPr lang="en-US" dirty="0"/>
                    </a:p>
                  </a:txBody>
                  <a:tcPr/>
                </a:tc>
                <a:tc>
                  <a:txBody>
                    <a:bodyPr/>
                    <a:lstStyle/>
                    <a:p>
                      <a:r>
                        <a:rPr lang="en-US" dirty="0" smtClean="0"/>
                        <a:t>107</a:t>
                      </a:r>
                      <a:endParaRPr lang="en-US" dirty="0"/>
                    </a:p>
                  </a:txBody>
                  <a:tcPr/>
                </a:tc>
              </a:tr>
              <a:tr h="370840">
                <a:tc>
                  <a:txBody>
                    <a:bodyPr/>
                    <a:lstStyle/>
                    <a:p>
                      <a:r>
                        <a:rPr lang="en-US" dirty="0" smtClean="0"/>
                        <a:t>4</a:t>
                      </a:r>
                      <a:endParaRPr lang="en-US" dirty="0"/>
                    </a:p>
                  </a:txBody>
                  <a:tcPr/>
                </a:tc>
                <a:tc>
                  <a:txBody>
                    <a:bodyPr/>
                    <a:lstStyle/>
                    <a:p>
                      <a:r>
                        <a:rPr lang="en-US" dirty="0" smtClean="0"/>
                        <a:t>128</a:t>
                      </a:r>
                      <a:endParaRPr lang="en-US" dirty="0"/>
                    </a:p>
                  </a:txBody>
                  <a:tcPr/>
                </a:tc>
              </a:tr>
              <a:tr h="370840">
                <a:tc>
                  <a:txBody>
                    <a:bodyPr/>
                    <a:lstStyle/>
                    <a:p>
                      <a:r>
                        <a:rPr lang="en-US" dirty="0" smtClean="0"/>
                        <a:t>5</a:t>
                      </a:r>
                      <a:endParaRPr lang="en-US" dirty="0"/>
                    </a:p>
                  </a:txBody>
                  <a:tcPr/>
                </a:tc>
                <a:tc>
                  <a:txBody>
                    <a:bodyPr/>
                    <a:lstStyle/>
                    <a:p>
                      <a:r>
                        <a:rPr lang="en-US" dirty="0" smtClean="0"/>
                        <a:t> 30</a:t>
                      </a:r>
                      <a:endParaRPr lang="en-US" dirty="0"/>
                    </a:p>
                  </a:txBody>
                  <a:tcPr/>
                </a:tc>
              </a:tr>
              <a:tr h="370840">
                <a:tc>
                  <a:txBody>
                    <a:bodyPr/>
                    <a:lstStyle/>
                    <a:p>
                      <a:r>
                        <a:rPr lang="en-US" dirty="0" smtClean="0"/>
                        <a:t>6</a:t>
                      </a:r>
                      <a:endParaRPr lang="en-US" dirty="0"/>
                    </a:p>
                  </a:txBody>
                  <a:tcPr/>
                </a:tc>
                <a:tc>
                  <a:txBody>
                    <a:bodyPr/>
                    <a:lstStyle/>
                    <a:p>
                      <a:r>
                        <a:rPr lang="en-US" dirty="0" smtClean="0"/>
                        <a:t>  9</a:t>
                      </a:r>
                      <a:endParaRPr lang="en-US" dirty="0"/>
                    </a:p>
                  </a:txBody>
                  <a:tcPr/>
                </a:tc>
              </a:tr>
              <a:tr h="370840">
                <a:tc>
                  <a:txBody>
                    <a:bodyPr/>
                    <a:lstStyle/>
                    <a:p>
                      <a:r>
                        <a:rPr lang="en-US" dirty="0" smtClean="0"/>
                        <a:t>                                         Total:</a:t>
                      </a:r>
                      <a:endParaRPr lang="en-US" dirty="0"/>
                    </a:p>
                  </a:txBody>
                  <a:tcPr/>
                </a:tc>
                <a:tc>
                  <a:txBody>
                    <a:bodyPr/>
                    <a:lstStyle/>
                    <a:p>
                      <a:r>
                        <a:rPr lang="en-US" b="1" dirty="0" smtClean="0"/>
                        <a:t>602</a:t>
                      </a:r>
                      <a:endParaRPr lang="en-US" b="1" dirty="0"/>
                    </a:p>
                  </a:txBody>
                  <a:tcPr/>
                </a:tc>
              </a:tr>
            </a:tbl>
          </a:graphicData>
        </a:graphic>
      </p:graphicFrame>
      <p:sp>
        <p:nvSpPr>
          <p:cNvPr id="4" name="Title 3"/>
          <p:cNvSpPr>
            <a:spLocks noGrp="1"/>
          </p:cNvSpPr>
          <p:nvPr>
            <p:ph type="title" idx="4294967295"/>
          </p:nvPr>
        </p:nvSpPr>
        <p:spPr>
          <a:xfrm>
            <a:off x="228600" y="381000"/>
            <a:ext cx="8229600" cy="1143000"/>
          </a:xfrm>
        </p:spPr>
        <p:txBody>
          <a:bodyPr/>
          <a:lstStyle/>
          <a:p>
            <a:r>
              <a:rPr lang="en-US" dirty="0" smtClean="0"/>
              <a:t>Completed Tools by Site</a:t>
            </a:r>
            <a:endParaRPr lang="en-US" dirty="0"/>
          </a:p>
        </p:txBody>
      </p:sp>
    </p:spTree>
    <p:extLst>
      <p:ext uri="{BB962C8B-B14F-4D97-AF65-F5344CB8AC3E}">
        <p14:creationId xmlns:p14="http://schemas.microsoft.com/office/powerpoint/2010/main" val="475525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Data: </a:t>
            </a:r>
            <a:r>
              <a:rPr lang="en-US" dirty="0" smtClean="0"/>
              <a:t>Students</a:t>
            </a:r>
            <a:endParaRPr lang="en-US" dirty="0"/>
          </a:p>
        </p:txBody>
      </p:sp>
      <p:graphicFrame>
        <p:nvGraphicFramePr>
          <p:cNvPr id="4" name="Content Placeholder 5">
            <a:extLst>
              <a:ext uri="{FF2B5EF4-FFF2-40B4-BE49-F238E27FC236}">
                <a16:creationId xmlns:a16="http://schemas.microsoft.com/office/drawing/2014/main" xmlns="" id="{838A713A-1547-4E63-901E-734272D0D0C3}"/>
              </a:ext>
            </a:extLst>
          </p:cNvPr>
          <p:cNvGraphicFramePr>
            <a:graphicFrameLocks noGrp="1"/>
          </p:cNvGraphicFramePr>
          <p:nvPr>
            <p:ph idx="1"/>
            <p:extLst>
              <p:ext uri="{D42A27DB-BD31-4B8C-83A1-F6EECF244321}">
                <p14:modId xmlns:p14="http://schemas.microsoft.com/office/powerpoint/2010/main" val="306723056"/>
              </p:ext>
            </p:extLst>
          </p:nvPr>
        </p:nvGraphicFramePr>
        <p:xfrm>
          <a:off x="457200" y="1600200"/>
          <a:ext cx="82296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4216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t>
            </a:r>
            <a:r>
              <a:rPr lang="en-US" dirty="0"/>
              <a:t>Levels</a:t>
            </a:r>
          </a:p>
        </p:txBody>
      </p:sp>
      <p:sp>
        <p:nvSpPr>
          <p:cNvPr id="3" name="Content Placeholder 2"/>
          <p:cNvSpPr>
            <a:spLocks noGrp="1"/>
          </p:cNvSpPr>
          <p:nvPr>
            <p:ph idx="1"/>
          </p:nvPr>
        </p:nvSpPr>
        <p:spPr>
          <a:xfrm>
            <a:off x="534536" y="1600200"/>
            <a:ext cx="8609464" cy="4038600"/>
          </a:xfrm>
        </p:spPr>
        <p:txBody>
          <a:bodyPr>
            <a:normAutofit/>
          </a:bodyPr>
          <a:lstStyle/>
          <a:p>
            <a:pPr marL="457200" lvl="1" indent="0">
              <a:buNone/>
            </a:pPr>
            <a:r>
              <a:rPr lang="en-US" b="1" dirty="0" smtClean="0"/>
              <a:t>1 = Able to perform skill with prompting and 	 	assistance from preceptor</a:t>
            </a:r>
          </a:p>
          <a:p>
            <a:pPr marL="971550" lvl="1" indent="-514350">
              <a:buFont typeface="+mj-lt"/>
              <a:buAutoNum type="arabicPeriod"/>
            </a:pPr>
            <a:endParaRPr lang="en-US" b="1" dirty="0"/>
          </a:p>
          <a:p>
            <a:pPr marL="457200" lvl="1" indent="0">
              <a:buNone/>
            </a:pPr>
            <a:r>
              <a:rPr lang="en-US" b="1" dirty="0" smtClean="0"/>
              <a:t>2 = Initiates </a:t>
            </a:r>
            <a:r>
              <a:rPr lang="en-US" b="1" dirty="0"/>
              <a:t>without prompting and safely </a:t>
            </a:r>
            <a:r>
              <a:rPr lang="en-US" b="1" dirty="0" smtClean="0"/>
              <a:t>	 	 	 performs </a:t>
            </a:r>
            <a:r>
              <a:rPr lang="en-US" b="1" dirty="0"/>
              <a:t>skill with assistance from preceptor</a:t>
            </a:r>
          </a:p>
          <a:p>
            <a:pPr marL="971550" lvl="1" indent="-514350">
              <a:buFont typeface="+mj-lt"/>
              <a:buAutoNum type="arabicPeriod"/>
            </a:pPr>
            <a:endParaRPr lang="en-US" b="1" dirty="0"/>
          </a:p>
          <a:p>
            <a:pPr marL="457200" lvl="1" indent="0">
              <a:buNone/>
            </a:pPr>
            <a:r>
              <a:rPr lang="en-US" b="1" dirty="0" smtClean="0"/>
              <a:t>3 = Initiates and safely performs skill  	 </a:t>
            </a:r>
          </a:p>
          <a:p>
            <a:pPr marL="457200" lvl="1" indent="0">
              <a:buNone/>
            </a:pPr>
            <a:r>
              <a:rPr lang="en-US" b="1" dirty="0" smtClean="0"/>
              <a:t> 	 independently</a:t>
            </a:r>
          </a:p>
          <a:p>
            <a:endParaRPr lang="en-US" dirty="0"/>
          </a:p>
        </p:txBody>
      </p:sp>
    </p:spTree>
    <p:extLst>
      <p:ext uri="{BB962C8B-B14F-4D97-AF65-F5344CB8AC3E}">
        <p14:creationId xmlns:p14="http://schemas.microsoft.com/office/powerpoint/2010/main" val="4162461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535036"/>
            <a:ext cx="9144000" cy="3794609"/>
          </a:xfrm>
          <a:prstGeom prst="rect">
            <a:avLst/>
          </a:prstGeom>
        </p:spPr>
      </p:pic>
      <p:sp>
        <p:nvSpPr>
          <p:cNvPr id="3" name="Title 2"/>
          <p:cNvSpPr>
            <a:spLocks noGrp="1"/>
          </p:cNvSpPr>
          <p:nvPr>
            <p:ph type="title" idx="4294967295"/>
          </p:nvPr>
        </p:nvSpPr>
        <p:spPr>
          <a:xfrm>
            <a:off x="0" y="274638"/>
            <a:ext cx="8229600" cy="1143000"/>
          </a:xfrm>
        </p:spPr>
        <p:txBody>
          <a:bodyPr/>
          <a:lstStyle/>
          <a:p>
            <a:r>
              <a:rPr lang="en-US" dirty="0" smtClean="0"/>
              <a:t>Physical Care</a:t>
            </a:r>
            <a:endParaRPr lang="en-US" dirty="0"/>
          </a:p>
        </p:txBody>
      </p:sp>
    </p:spTree>
    <p:extLst>
      <p:ext uri="{BB962C8B-B14F-4D97-AF65-F5344CB8AC3E}">
        <p14:creationId xmlns:p14="http://schemas.microsoft.com/office/powerpoint/2010/main" val="2004452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Cognitive Function</a:t>
            </a:r>
            <a:endParaRPr lang="en-US" dirty="0"/>
          </a:p>
        </p:txBody>
      </p:sp>
      <p:pic>
        <p:nvPicPr>
          <p:cNvPr id="5" name="Picture 4"/>
          <p:cNvPicPr>
            <a:picLocks noChangeAspect="1"/>
          </p:cNvPicPr>
          <p:nvPr/>
        </p:nvPicPr>
        <p:blipFill>
          <a:blip r:embed="rId2"/>
          <a:stretch>
            <a:fillRect/>
          </a:stretch>
        </p:blipFill>
        <p:spPr>
          <a:xfrm>
            <a:off x="1066800" y="1535037"/>
            <a:ext cx="9982200" cy="3787926"/>
          </a:xfrm>
          <a:prstGeom prst="rect">
            <a:avLst/>
          </a:prstGeom>
        </p:spPr>
      </p:pic>
    </p:spTree>
    <p:extLst>
      <p:ext uri="{BB962C8B-B14F-4D97-AF65-F5344CB8AC3E}">
        <p14:creationId xmlns:p14="http://schemas.microsoft.com/office/powerpoint/2010/main" val="1830938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228600" y="1524000"/>
            <a:ext cx="9144000" cy="3875163"/>
          </a:xfrm>
          <a:prstGeom prst="rect">
            <a:avLst/>
          </a:prstGeom>
        </p:spPr>
      </p:pic>
    </p:spTree>
    <p:extLst>
      <p:ext uri="{BB962C8B-B14F-4D97-AF65-F5344CB8AC3E}">
        <p14:creationId xmlns:p14="http://schemas.microsoft.com/office/powerpoint/2010/main" val="347189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Communication</a:t>
            </a:r>
            <a:endParaRPr lang="en-US" dirty="0"/>
          </a:p>
        </p:txBody>
      </p:sp>
      <p:pic>
        <p:nvPicPr>
          <p:cNvPr id="4" name="Picture 3"/>
          <p:cNvPicPr>
            <a:picLocks noChangeAspect="1"/>
          </p:cNvPicPr>
          <p:nvPr/>
        </p:nvPicPr>
        <p:blipFill>
          <a:blip r:embed="rId2"/>
          <a:stretch>
            <a:fillRect/>
          </a:stretch>
        </p:blipFill>
        <p:spPr>
          <a:xfrm>
            <a:off x="381000" y="1524000"/>
            <a:ext cx="9372600" cy="3787926"/>
          </a:xfrm>
          <a:prstGeom prst="rect">
            <a:avLst/>
          </a:prstGeom>
        </p:spPr>
      </p:pic>
    </p:spTree>
    <p:extLst>
      <p:ext uri="{BB962C8B-B14F-4D97-AF65-F5344CB8AC3E}">
        <p14:creationId xmlns:p14="http://schemas.microsoft.com/office/powerpoint/2010/main" val="2593989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Care Coordination</a:t>
            </a:r>
            <a:endParaRPr lang="en-US" dirty="0"/>
          </a:p>
        </p:txBody>
      </p:sp>
      <p:pic>
        <p:nvPicPr>
          <p:cNvPr id="5" name="Picture 4"/>
          <p:cNvPicPr>
            <a:picLocks noChangeAspect="1"/>
          </p:cNvPicPr>
          <p:nvPr/>
        </p:nvPicPr>
        <p:blipFill>
          <a:blip r:embed="rId2"/>
          <a:stretch>
            <a:fillRect/>
          </a:stretch>
        </p:blipFill>
        <p:spPr>
          <a:xfrm>
            <a:off x="685800" y="1600200"/>
            <a:ext cx="9144000" cy="3787926"/>
          </a:xfrm>
          <a:prstGeom prst="rect">
            <a:avLst/>
          </a:prstGeom>
        </p:spPr>
      </p:pic>
    </p:spTree>
    <p:extLst>
      <p:ext uri="{BB962C8B-B14F-4D97-AF65-F5344CB8AC3E}">
        <p14:creationId xmlns:p14="http://schemas.microsoft.com/office/powerpoint/2010/main" val="3708101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35037"/>
            <a:ext cx="9144000" cy="3787926"/>
          </a:xfrm>
          <a:prstGeom prst="rect">
            <a:avLst/>
          </a:prstGeom>
        </p:spPr>
      </p:pic>
      <p:sp>
        <p:nvSpPr>
          <p:cNvPr id="3" name="Title 2"/>
          <p:cNvSpPr>
            <a:spLocks noGrp="1"/>
          </p:cNvSpPr>
          <p:nvPr>
            <p:ph type="title"/>
          </p:nvPr>
        </p:nvSpPr>
        <p:spPr/>
        <p:txBody>
          <a:bodyPr/>
          <a:lstStyle/>
          <a:p>
            <a:r>
              <a:rPr lang="en-US" dirty="0" smtClean="0"/>
              <a:t>Survey Results - </a:t>
            </a:r>
            <a:r>
              <a:rPr lang="en-US" u="sng" dirty="0" smtClean="0"/>
              <a:t>Tool</a:t>
            </a:r>
            <a:endParaRPr lang="en-US" u="sng"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402244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Leadership Team</a:t>
            </a:r>
            <a:endParaRPr lang="en-US" dirty="0"/>
          </a:p>
        </p:txBody>
      </p:sp>
      <p:sp>
        <p:nvSpPr>
          <p:cNvPr id="3" name="Content Placeholder 2"/>
          <p:cNvSpPr>
            <a:spLocks noGrp="1"/>
          </p:cNvSpPr>
          <p:nvPr>
            <p:ph idx="1"/>
          </p:nvPr>
        </p:nvSpPr>
        <p:spPr>
          <a:xfrm>
            <a:off x="457199" y="1600200"/>
            <a:ext cx="4648201" cy="3810000"/>
          </a:xfrm>
        </p:spPr>
        <p:txBody>
          <a:bodyPr>
            <a:normAutofit fontScale="40000" lnSpcReduction="20000"/>
          </a:bodyPr>
          <a:lstStyle/>
          <a:p>
            <a:pPr marL="0" indent="0" algn="ctr">
              <a:buNone/>
            </a:pPr>
            <a:r>
              <a:rPr lang="en-US" sz="4000" b="1" dirty="0"/>
              <a:t>Tanya Sudia, PhD, RN</a:t>
            </a:r>
          </a:p>
          <a:p>
            <a:pPr marL="0" indent="0" algn="ctr">
              <a:buNone/>
            </a:pPr>
            <a:r>
              <a:rPr lang="en-US" i="1" dirty="0"/>
              <a:t>Associate Dean for Research and Scholarship</a:t>
            </a:r>
          </a:p>
          <a:p>
            <a:pPr marL="0" indent="0" algn="ctr">
              <a:buNone/>
            </a:pPr>
            <a:r>
              <a:rPr lang="en-US" i="1" dirty="0"/>
              <a:t>Interim Graduate Program Director</a:t>
            </a:r>
          </a:p>
          <a:p>
            <a:pPr marL="0" indent="0" algn="ctr">
              <a:buNone/>
            </a:pPr>
            <a:r>
              <a:rPr lang="en-US" i="1" dirty="0"/>
              <a:t>Baylor University Louise Herrington School of Nursing</a:t>
            </a:r>
          </a:p>
          <a:p>
            <a:pPr marL="0" indent="0" algn="ctr">
              <a:buNone/>
            </a:pPr>
            <a:endParaRPr lang="en-US" sz="2400" dirty="0"/>
          </a:p>
          <a:p>
            <a:pPr marL="0" indent="0" algn="ctr">
              <a:buNone/>
            </a:pPr>
            <a:r>
              <a:rPr lang="en-US" sz="4000" b="1" dirty="0"/>
              <a:t>Dora Bradley, PhD, RN-BC, FAAN</a:t>
            </a:r>
          </a:p>
          <a:p>
            <a:pPr marL="0" indent="0" algn="ctr">
              <a:buNone/>
            </a:pPr>
            <a:r>
              <a:rPr lang="en-US" i="1" dirty="0"/>
              <a:t>VP of Nursing Professional Development </a:t>
            </a:r>
          </a:p>
          <a:p>
            <a:pPr marL="0" indent="0" algn="ctr">
              <a:buNone/>
            </a:pPr>
            <a:r>
              <a:rPr lang="en-US" i="1" dirty="0"/>
              <a:t>Baylor Scott &amp; White Health * (at time of project)</a:t>
            </a:r>
          </a:p>
          <a:p>
            <a:pPr marL="0" indent="0" algn="ctr">
              <a:buNone/>
            </a:pPr>
            <a:r>
              <a:rPr lang="en-US" i="1" dirty="0"/>
              <a:t>Associate Dean for </a:t>
            </a:r>
            <a:r>
              <a:rPr lang="en-US" i="1" dirty="0" smtClean="0"/>
              <a:t>Strategic Partnerships </a:t>
            </a:r>
            <a:endParaRPr lang="en-US" i="1" dirty="0"/>
          </a:p>
          <a:p>
            <a:pPr marL="0" indent="0" algn="ctr">
              <a:buNone/>
            </a:pPr>
            <a:r>
              <a:rPr lang="en-US" i="1" dirty="0"/>
              <a:t>Baylor University Louise Herrington School of Nursing</a:t>
            </a:r>
            <a:endParaRPr lang="en-US" sz="2400" i="1" dirty="0"/>
          </a:p>
          <a:p>
            <a:pPr marL="0" indent="0" algn="ctr">
              <a:buNone/>
            </a:pPr>
            <a:endParaRPr lang="en-US" sz="2400" dirty="0"/>
          </a:p>
          <a:p>
            <a:pPr marL="0" indent="0" algn="ctr">
              <a:buNone/>
            </a:pPr>
            <a:r>
              <a:rPr lang="en-US" sz="4000" b="1" dirty="0"/>
              <a:t>Nan Ketcham, </a:t>
            </a:r>
            <a:r>
              <a:rPr lang="en-US" sz="4000" b="1" dirty="0" smtClean="0"/>
              <a:t>PhD(c), </a:t>
            </a:r>
            <a:r>
              <a:rPr lang="en-US" sz="4000" b="1" dirty="0"/>
              <a:t>RN, CNE</a:t>
            </a:r>
          </a:p>
          <a:p>
            <a:pPr marL="0" indent="0" algn="ctr">
              <a:buNone/>
            </a:pPr>
            <a:r>
              <a:rPr lang="en-US" i="1" dirty="0"/>
              <a:t>Undergraduate Program Director</a:t>
            </a:r>
          </a:p>
          <a:p>
            <a:pPr marL="0" indent="0" algn="ctr">
              <a:buNone/>
            </a:pPr>
            <a:r>
              <a:rPr lang="en-US" i="1" dirty="0"/>
              <a:t>Baylor University Louise Herrington School of Nursing</a:t>
            </a:r>
            <a:endParaRPr lang="en-US" sz="2400" i="1" dirty="0"/>
          </a:p>
          <a:p>
            <a:pPr marL="0" indent="0" algn="ctr">
              <a:buNone/>
            </a:pPr>
            <a:endParaRPr lang="en-US" sz="2400" i="1" dirty="0"/>
          </a:p>
          <a:p>
            <a:pPr marL="0" indent="0" algn="ctr">
              <a:buNone/>
            </a:pPr>
            <a:r>
              <a:rPr lang="en-US" sz="4000" b="1" i="1" dirty="0"/>
              <a:t>Rebecca Meraz, PhD, RN</a:t>
            </a:r>
          </a:p>
          <a:p>
            <a:pPr marL="0" indent="0" algn="ctr">
              <a:buNone/>
            </a:pPr>
            <a:r>
              <a:rPr lang="en-US" i="1" dirty="0"/>
              <a:t>Clinical Assistant Professor</a:t>
            </a:r>
          </a:p>
          <a:p>
            <a:pPr marL="0" indent="0" algn="ctr">
              <a:buNone/>
            </a:pPr>
            <a:r>
              <a:rPr lang="en-US" i="1" dirty="0"/>
              <a:t>Baylor University Louise Herrington School of Nursing </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2599" y="1447801"/>
            <a:ext cx="3200400" cy="4267200"/>
          </a:xfrm>
          <a:prstGeom prst="rect">
            <a:avLst/>
          </a:prstGeom>
        </p:spPr>
      </p:pic>
    </p:spTree>
    <p:extLst>
      <p:ext uri="{BB962C8B-B14F-4D97-AF65-F5344CB8AC3E}">
        <p14:creationId xmlns:p14="http://schemas.microsoft.com/office/powerpoint/2010/main" val="3699215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1447800"/>
            <a:ext cx="9144000" cy="3787926"/>
          </a:xfrm>
          <a:prstGeom prst="rect">
            <a:avLst/>
          </a:prstGeom>
        </p:spPr>
      </p:pic>
    </p:spTree>
    <p:extLst>
      <p:ext uri="{BB962C8B-B14F-4D97-AF65-F5344CB8AC3E}">
        <p14:creationId xmlns:p14="http://schemas.microsoft.com/office/powerpoint/2010/main" val="4069887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381000"/>
            <a:ext cx="8229600" cy="1143000"/>
          </a:xfrm>
        </p:spPr>
        <p:txBody>
          <a:bodyPr/>
          <a:lstStyle/>
          <a:p>
            <a:r>
              <a:rPr lang="en-US" dirty="0" smtClean="0"/>
              <a:t>Survey Results - </a:t>
            </a:r>
            <a:r>
              <a:rPr lang="en-US" u="sng" dirty="0" smtClean="0"/>
              <a:t>Toolbox</a:t>
            </a:r>
            <a:endParaRPr lang="en-US" u="sng" dirty="0"/>
          </a:p>
        </p:txBody>
      </p:sp>
      <p:pic>
        <p:nvPicPr>
          <p:cNvPr id="4" name="Picture 3"/>
          <p:cNvPicPr>
            <a:picLocks noChangeAspect="1"/>
          </p:cNvPicPr>
          <p:nvPr/>
        </p:nvPicPr>
        <p:blipFill>
          <a:blip r:embed="rId2"/>
          <a:stretch>
            <a:fillRect/>
          </a:stretch>
        </p:blipFill>
        <p:spPr>
          <a:xfrm>
            <a:off x="762000" y="1524000"/>
            <a:ext cx="9144000" cy="3787926"/>
          </a:xfrm>
          <a:prstGeom prst="rect">
            <a:avLst/>
          </a:prstGeom>
        </p:spPr>
      </p:pic>
    </p:spTree>
    <p:extLst>
      <p:ext uri="{BB962C8B-B14F-4D97-AF65-F5344CB8AC3E}">
        <p14:creationId xmlns:p14="http://schemas.microsoft.com/office/powerpoint/2010/main" val="3605788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1524000"/>
            <a:ext cx="9144000" cy="3787926"/>
          </a:xfrm>
          <a:prstGeom prst="rect">
            <a:avLst/>
          </a:prstGeom>
        </p:spPr>
      </p:pic>
    </p:spTree>
    <p:extLst>
      <p:ext uri="{BB962C8B-B14F-4D97-AF65-F5344CB8AC3E}">
        <p14:creationId xmlns:p14="http://schemas.microsoft.com/office/powerpoint/2010/main" val="41705295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09" y="304800"/>
            <a:ext cx="8229600" cy="1143000"/>
          </a:xfrm>
        </p:spPr>
        <p:txBody>
          <a:bodyPr/>
          <a:lstStyle/>
          <a:p>
            <a:r>
              <a:rPr lang="en-US" dirty="0" smtClean="0"/>
              <a:t>Student Comments</a:t>
            </a:r>
            <a:endParaRPr lang="en-US" dirty="0"/>
          </a:p>
        </p:txBody>
      </p:sp>
      <p:sp>
        <p:nvSpPr>
          <p:cNvPr id="3" name="Content Placeholder 2"/>
          <p:cNvSpPr>
            <a:spLocks noGrp="1"/>
          </p:cNvSpPr>
          <p:nvPr>
            <p:ph idx="1"/>
          </p:nvPr>
        </p:nvSpPr>
        <p:spPr>
          <a:xfrm>
            <a:off x="465909" y="1447800"/>
            <a:ext cx="8229600" cy="4038600"/>
          </a:xfrm>
        </p:spPr>
        <p:txBody>
          <a:bodyPr>
            <a:normAutofit fontScale="92500" lnSpcReduction="10000"/>
          </a:bodyPr>
          <a:lstStyle/>
          <a:p>
            <a:pPr>
              <a:buSzPct val="75000"/>
            </a:pPr>
            <a:r>
              <a:rPr lang="en-US" i="1" dirty="0" smtClean="0"/>
              <a:t>  The tool is very easy to understand</a:t>
            </a:r>
          </a:p>
          <a:p>
            <a:pPr>
              <a:buSzPct val="75000"/>
            </a:pPr>
            <a:r>
              <a:rPr lang="en-US" i="1" dirty="0" smtClean="0"/>
              <a:t>  It was organized and easy to access</a:t>
            </a:r>
          </a:p>
          <a:p>
            <a:pPr>
              <a:buSzPct val="75000"/>
            </a:pPr>
            <a:r>
              <a:rPr lang="en-US" i="1" dirty="0" smtClean="0"/>
              <a:t>  The toolbox was very easy to navigate</a:t>
            </a:r>
          </a:p>
          <a:p>
            <a:pPr>
              <a:buSzPct val="75000"/>
            </a:pPr>
            <a:r>
              <a:rPr lang="en-US" i="1" dirty="0" smtClean="0"/>
              <a:t>  The tool is very comprehensive</a:t>
            </a:r>
          </a:p>
          <a:p>
            <a:pPr>
              <a:buSzPct val="75000"/>
            </a:pPr>
            <a:r>
              <a:rPr lang="en-US" i="1" dirty="0"/>
              <a:t> </a:t>
            </a:r>
            <a:r>
              <a:rPr lang="en-US" i="1" dirty="0" smtClean="0"/>
              <a:t> Add section on end-of-life care</a:t>
            </a:r>
          </a:p>
          <a:p>
            <a:pPr>
              <a:buSzPct val="75000"/>
            </a:pPr>
            <a:r>
              <a:rPr lang="en-US" i="1" dirty="0" smtClean="0"/>
              <a:t>  The tool provided good information  </a:t>
            </a:r>
          </a:p>
          <a:p>
            <a:pPr marL="0" indent="0">
              <a:buSzPct val="75000"/>
              <a:buNone/>
            </a:pPr>
            <a:r>
              <a:rPr lang="en-US" i="1" dirty="0"/>
              <a:t> </a:t>
            </a:r>
            <a:r>
              <a:rPr lang="en-US" i="1" dirty="0" smtClean="0"/>
              <a:t>     about what is expected to be competent </a:t>
            </a:r>
          </a:p>
          <a:p>
            <a:pPr marL="0" indent="0">
              <a:buSzPct val="75000"/>
              <a:buNone/>
            </a:pPr>
            <a:r>
              <a:rPr lang="en-US" i="1" dirty="0"/>
              <a:t> </a:t>
            </a:r>
            <a:r>
              <a:rPr lang="en-US" i="1" dirty="0" smtClean="0"/>
              <a:t>     in geriatric care</a:t>
            </a:r>
          </a:p>
          <a:p>
            <a:pPr marL="0" indent="0">
              <a:buNone/>
            </a:pPr>
            <a:endParaRPr lang="en-US" i="1" dirty="0"/>
          </a:p>
        </p:txBody>
      </p:sp>
    </p:spTree>
    <p:extLst>
      <p:ext uri="{BB962C8B-B14F-4D97-AF65-F5344CB8AC3E}">
        <p14:creationId xmlns:p14="http://schemas.microsoft.com/office/powerpoint/2010/main" val="5691192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799"/>
            <a:ext cx="8229600" cy="1981200"/>
          </a:xfrm>
        </p:spPr>
        <p:txBody>
          <a:bodyPr/>
          <a:lstStyle/>
          <a:p>
            <a:r>
              <a:rPr lang="en-US" sz="2800" dirty="0" smtClean="0"/>
              <a:t>Web-based Tool and Toolbox</a:t>
            </a:r>
            <a:endParaRPr lang="en-US" sz="2800" dirty="0"/>
          </a:p>
        </p:txBody>
      </p:sp>
      <p:sp>
        <p:nvSpPr>
          <p:cNvPr id="3" name="Content Placeholder 2"/>
          <p:cNvSpPr>
            <a:spLocks noGrp="1"/>
          </p:cNvSpPr>
          <p:nvPr>
            <p:ph idx="1"/>
          </p:nvPr>
        </p:nvSpPr>
        <p:spPr>
          <a:xfrm>
            <a:off x="457200" y="2666999"/>
            <a:ext cx="8229600" cy="2971801"/>
          </a:xfrm>
        </p:spPr>
        <p:txBody>
          <a:bodyPr/>
          <a:lstStyle/>
          <a:p>
            <a:pPr marL="457200" lvl="1" indent="0" algn="ctr">
              <a:buNone/>
            </a:pPr>
            <a:endParaRPr lang="en-US" dirty="0" smtClean="0"/>
          </a:p>
          <a:p>
            <a:pPr marL="457200" lvl="1" indent="0" algn="ctr">
              <a:buNone/>
            </a:pPr>
            <a:r>
              <a:rPr lang="en-US" b="1" dirty="0" smtClean="0">
                <a:latin typeface="Arial Black" panose="020B0A04020102020204" pitchFamily="34" charset="0"/>
              </a:rPr>
              <a:t>Future Toolbox </a:t>
            </a:r>
            <a:r>
              <a:rPr lang="en-US" b="1" dirty="0" smtClean="0">
                <a:latin typeface="Arial Black" panose="020B0A04020102020204" pitchFamily="34" charset="0"/>
              </a:rPr>
              <a:t>Host Website</a:t>
            </a:r>
            <a:r>
              <a:rPr lang="en-US" b="1" dirty="0" smtClean="0">
                <a:latin typeface="Arial Black" panose="020B0A04020102020204" pitchFamily="34" charset="0"/>
              </a:rPr>
              <a:t>:</a:t>
            </a:r>
          </a:p>
          <a:p>
            <a:pPr marL="457200" lvl="1" indent="0" algn="ctr">
              <a:buNone/>
            </a:pPr>
            <a:endParaRPr lang="en-US" b="1" dirty="0" smtClean="0">
              <a:latin typeface="Arial Black" panose="020B0A04020102020204" pitchFamily="34" charset="0"/>
            </a:endParaRPr>
          </a:p>
          <a:p>
            <a:pPr marL="457200" lvl="1" indent="0" algn="ctr">
              <a:buNone/>
            </a:pPr>
            <a:r>
              <a:rPr lang="en-US" b="1" dirty="0" smtClean="0">
                <a:latin typeface="Arial Black" panose="020B0A04020102020204" pitchFamily="34" charset="0"/>
              </a:rPr>
              <a:t>	</a:t>
            </a:r>
            <a:r>
              <a:rPr lang="en-US" b="1" i="1" dirty="0" smtClean="0">
                <a:latin typeface="Arial Black" panose="020B0A04020102020204" pitchFamily="34" charset="0"/>
              </a:rPr>
              <a:t>Texas </a:t>
            </a:r>
            <a:r>
              <a:rPr lang="en-US" b="1" i="1" dirty="0" smtClean="0">
                <a:latin typeface="Arial Black" panose="020B0A04020102020204" pitchFamily="34" charset="0"/>
              </a:rPr>
              <a:t>Nurses Association </a:t>
            </a:r>
            <a:endParaRPr lang="en-US" b="1" i="1" dirty="0" smtClean="0">
              <a:latin typeface="Arial Black" panose="020B0A04020102020204" pitchFamily="34" charset="0"/>
            </a:endParaRPr>
          </a:p>
          <a:p>
            <a:pPr marL="457200" lvl="1" indent="0" algn="ctr">
              <a:buNone/>
            </a:pPr>
            <a:r>
              <a:rPr lang="en-US" b="1" i="1" dirty="0" smtClean="0">
                <a:latin typeface="Arial Black" panose="020B0A04020102020204" pitchFamily="34" charset="0"/>
              </a:rPr>
              <a:t>(</a:t>
            </a:r>
            <a:r>
              <a:rPr lang="en-US" b="1" i="1" dirty="0" smtClean="0">
                <a:latin typeface="Arial Black" panose="020B0A04020102020204" pitchFamily="34" charset="0"/>
              </a:rPr>
              <a:t>TNA)</a:t>
            </a:r>
          </a:p>
          <a:p>
            <a:pPr marL="914400" lvl="2" indent="0" algn="ctr">
              <a:buNone/>
            </a:pPr>
            <a:endParaRPr lang="en-US" sz="2800" dirty="0" smtClean="0"/>
          </a:p>
          <a:p>
            <a:pPr marL="457200" lvl="1" indent="0">
              <a:buNone/>
            </a:pPr>
            <a:endParaRPr lang="en-US" dirty="0" smtClean="0"/>
          </a:p>
          <a:p>
            <a:pPr lvl="1"/>
            <a:endParaRPr lang="en-US" dirty="0"/>
          </a:p>
        </p:txBody>
      </p:sp>
    </p:spTree>
    <p:extLst>
      <p:ext uri="{BB962C8B-B14F-4D97-AF65-F5344CB8AC3E}">
        <p14:creationId xmlns:p14="http://schemas.microsoft.com/office/powerpoint/2010/main" val="1302566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0" y="4572000"/>
            <a:ext cx="8229600" cy="1143000"/>
          </a:xfrm>
        </p:spPr>
        <p:txBody>
          <a:bodyPr/>
          <a:lstStyle/>
          <a:p>
            <a:r>
              <a:rPr lang="en-US" dirty="0" smtClean="0"/>
              <a:t>Tanya_Sudia@Baylor.edu</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28800" y="457200"/>
            <a:ext cx="5653820" cy="4038600"/>
          </a:xfrm>
          <a:prstGeom prst="rect">
            <a:avLst/>
          </a:prstGeom>
        </p:spPr>
      </p:pic>
    </p:spTree>
    <p:extLst>
      <p:ext uri="{BB962C8B-B14F-4D97-AF65-F5344CB8AC3E}">
        <p14:creationId xmlns:p14="http://schemas.microsoft.com/office/powerpoint/2010/main" val="473039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81"/>
            <a:ext cx="8229600" cy="1143000"/>
          </a:xfrm>
        </p:spPr>
        <p:txBody>
          <a:bodyPr/>
          <a:lstStyle/>
          <a:p>
            <a:r>
              <a:rPr lang="en-US" dirty="0" smtClean="0"/>
              <a:t>Practice Partners</a:t>
            </a:r>
            <a:endParaRPr lang="en-US" dirty="0"/>
          </a:p>
        </p:txBody>
      </p:sp>
      <p:sp>
        <p:nvSpPr>
          <p:cNvPr id="3" name="Content Placeholder 2"/>
          <p:cNvSpPr>
            <a:spLocks noGrp="1"/>
          </p:cNvSpPr>
          <p:nvPr>
            <p:ph idx="1"/>
          </p:nvPr>
        </p:nvSpPr>
        <p:spPr>
          <a:xfrm>
            <a:off x="457200" y="1066800"/>
            <a:ext cx="8229600" cy="4038600"/>
          </a:xfrm>
        </p:spPr>
        <p:txBody>
          <a:bodyPr/>
          <a:lstStyle/>
          <a:p>
            <a:pPr marL="0" indent="0" algn="ctr">
              <a:buNone/>
            </a:pPr>
            <a:r>
              <a:rPr lang="en-US" sz="2800" b="1" dirty="0"/>
              <a:t>Baylor Scott &amp; White Health System</a:t>
            </a:r>
          </a:p>
          <a:p>
            <a:pPr lvl="1" algn="ctr"/>
            <a:r>
              <a:rPr lang="en-US" sz="2400" dirty="0"/>
              <a:t>Baylor University Medical Center</a:t>
            </a:r>
          </a:p>
          <a:p>
            <a:pPr lvl="1" algn="ctr"/>
            <a:r>
              <a:rPr lang="en-US" sz="2400" dirty="0"/>
              <a:t>Baylor Institute for Rehabilitation </a:t>
            </a:r>
          </a:p>
          <a:p>
            <a:pPr marL="0" indent="0">
              <a:buNone/>
            </a:pP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2514600"/>
            <a:ext cx="5218628" cy="3475021"/>
          </a:xfrm>
          <a:prstGeom prst="rect">
            <a:avLst/>
          </a:prstGeom>
        </p:spPr>
      </p:pic>
    </p:spTree>
    <p:extLst>
      <p:ext uri="{BB962C8B-B14F-4D97-AF65-F5344CB8AC3E}">
        <p14:creationId xmlns:p14="http://schemas.microsoft.com/office/powerpoint/2010/main" val="1746674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Project Goal </a:t>
            </a:r>
            <a:endParaRPr lang="en-US" dirty="0"/>
          </a:p>
        </p:txBody>
      </p:sp>
      <p:sp>
        <p:nvSpPr>
          <p:cNvPr id="3" name="Content Placeholder 2"/>
          <p:cNvSpPr>
            <a:spLocks noGrp="1"/>
          </p:cNvSpPr>
          <p:nvPr>
            <p:ph idx="1"/>
          </p:nvPr>
        </p:nvSpPr>
        <p:spPr>
          <a:xfrm>
            <a:off x="152400" y="1600200"/>
            <a:ext cx="4343400" cy="4038600"/>
          </a:xfrm>
        </p:spPr>
        <p:txBody>
          <a:bodyPr>
            <a:normAutofit/>
          </a:bodyPr>
          <a:lstStyle/>
          <a:p>
            <a:pPr marL="0" indent="0" algn="ctr">
              <a:buNone/>
            </a:pPr>
            <a:r>
              <a:rPr lang="en-US" dirty="0"/>
              <a:t>Develop and pilot a geriatric competency tool and toolbox for utilization with pre-licensure nursing students.</a:t>
            </a:r>
          </a:p>
          <a:p>
            <a:pPr marL="0" indent="0">
              <a:buNone/>
            </a:pPr>
            <a:endParaRPr lang="en-US" dirty="0" smtClean="0"/>
          </a:p>
          <a:p>
            <a:pPr marL="0" indent="0">
              <a:buNone/>
            </a:pPr>
            <a:endParaRPr lang="en-US" dirty="0"/>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2916" y="526868"/>
            <a:ext cx="3861707" cy="5148943"/>
          </a:xfrm>
          <a:prstGeom prst="rect">
            <a:avLst/>
          </a:prstGeom>
        </p:spPr>
      </p:pic>
    </p:spTree>
    <p:extLst>
      <p:ext uri="{BB962C8B-B14F-4D97-AF65-F5344CB8AC3E}">
        <p14:creationId xmlns:p14="http://schemas.microsoft.com/office/powerpoint/2010/main" val="3503809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Development</a:t>
            </a:r>
            <a:endParaRPr lang="en-US" dirty="0"/>
          </a:p>
        </p:txBody>
      </p:sp>
      <p:sp>
        <p:nvSpPr>
          <p:cNvPr id="3" name="Content Placeholder 2"/>
          <p:cNvSpPr>
            <a:spLocks noGrp="1"/>
          </p:cNvSpPr>
          <p:nvPr>
            <p:ph idx="1"/>
          </p:nvPr>
        </p:nvSpPr>
        <p:spPr>
          <a:xfrm>
            <a:off x="609600" y="1752600"/>
            <a:ext cx="8229600" cy="4038600"/>
          </a:xfrm>
        </p:spPr>
        <p:txBody>
          <a:bodyPr/>
          <a:lstStyle/>
          <a:p>
            <a:pPr>
              <a:buSzPct val="75000"/>
            </a:pPr>
            <a:r>
              <a:rPr lang="en-US" dirty="0"/>
              <a:t>Initial Development</a:t>
            </a:r>
          </a:p>
          <a:p>
            <a:pPr lvl="2"/>
            <a:r>
              <a:rPr lang="en-US" dirty="0"/>
              <a:t>Utilization of National Guidelines </a:t>
            </a:r>
          </a:p>
          <a:p>
            <a:pPr lvl="2"/>
            <a:r>
              <a:rPr lang="en-US" dirty="0"/>
              <a:t>Resources from practice settings</a:t>
            </a:r>
          </a:p>
          <a:p>
            <a:pPr lvl="2"/>
            <a:r>
              <a:rPr lang="en-US" dirty="0" smtClean="0"/>
              <a:t>Consultation </a:t>
            </a:r>
            <a:r>
              <a:rPr lang="en-US" dirty="0"/>
              <a:t>with practice partners</a:t>
            </a:r>
          </a:p>
          <a:p>
            <a:pPr lvl="2"/>
            <a:r>
              <a:rPr lang="en-US" dirty="0"/>
              <a:t>Input from clinical faculty </a:t>
            </a:r>
          </a:p>
          <a:p>
            <a:pPr lvl="2"/>
            <a:r>
              <a:rPr lang="en-US" dirty="0" smtClean="0"/>
              <a:t>Student </a:t>
            </a:r>
            <a:r>
              <a:rPr lang="en-US" dirty="0"/>
              <a:t>input</a:t>
            </a:r>
          </a:p>
          <a:p>
            <a:pPr marL="0" indent="0">
              <a:buNone/>
            </a:pPr>
            <a:endParaRPr lang="en-US" dirty="0"/>
          </a:p>
        </p:txBody>
      </p:sp>
    </p:spTree>
    <p:extLst>
      <p:ext uri="{BB962C8B-B14F-4D97-AF65-F5344CB8AC3E}">
        <p14:creationId xmlns:p14="http://schemas.microsoft.com/office/powerpoint/2010/main" val="531809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SzPct val="75000"/>
            </a:pPr>
            <a:r>
              <a:rPr lang="en-US" dirty="0"/>
              <a:t>Reviewed by National Panel of Experts </a:t>
            </a:r>
          </a:p>
          <a:p>
            <a:pPr>
              <a:buSzPct val="75000"/>
            </a:pPr>
            <a:r>
              <a:rPr lang="en-US" dirty="0"/>
              <a:t> Revisions based on Reviewer </a:t>
            </a:r>
            <a:r>
              <a:rPr lang="en-US" dirty="0" smtClean="0"/>
              <a:t>feedback</a:t>
            </a:r>
            <a:endParaRPr lang="en-US" dirty="0"/>
          </a:p>
          <a:p>
            <a:pPr>
              <a:buSzPct val="75000"/>
            </a:pPr>
            <a:r>
              <a:rPr lang="en-US" dirty="0"/>
              <a:t> 2</a:t>
            </a:r>
            <a:r>
              <a:rPr lang="en-US" baseline="30000" dirty="0"/>
              <a:t>nd</a:t>
            </a:r>
            <a:r>
              <a:rPr lang="en-US" dirty="0"/>
              <a:t> Review by National Panel of Experts</a:t>
            </a:r>
          </a:p>
          <a:p>
            <a:pPr lvl="2">
              <a:buSzPct val="75000"/>
            </a:pPr>
            <a:r>
              <a:rPr lang="en-US" dirty="0"/>
              <a:t>also reviewed by faculty and practice partners</a:t>
            </a:r>
          </a:p>
          <a:p>
            <a:pPr>
              <a:buSzPct val="75000"/>
            </a:pPr>
            <a:r>
              <a:rPr lang="en-US" dirty="0"/>
              <a:t> Incorporation of </a:t>
            </a:r>
            <a:r>
              <a:rPr lang="en-US" dirty="0" smtClean="0"/>
              <a:t>additional </a:t>
            </a:r>
            <a:r>
              <a:rPr lang="en-US" dirty="0"/>
              <a:t>f</a:t>
            </a:r>
            <a:r>
              <a:rPr lang="en-US" dirty="0" smtClean="0"/>
              <a:t>eedback</a:t>
            </a:r>
            <a:endParaRPr lang="en-US" dirty="0"/>
          </a:p>
          <a:p>
            <a:pPr>
              <a:buSzPct val="75000"/>
            </a:pPr>
            <a:r>
              <a:rPr lang="en-US" dirty="0"/>
              <a:t> Revised </a:t>
            </a:r>
            <a:r>
              <a:rPr lang="en-US" dirty="0" smtClean="0"/>
              <a:t>pilot </a:t>
            </a:r>
            <a:r>
              <a:rPr lang="en-US" dirty="0"/>
              <a:t>v</a:t>
            </a:r>
            <a:r>
              <a:rPr lang="en-US" dirty="0" smtClean="0"/>
              <a:t>ersion utilized</a:t>
            </a:r>
            <a:endParaRPr lang="en-US" dirty="0"/>
          </a:p>
          <a:p>
            <a:endParaRPr lang="en-US" dirty="0"/>
          </a:p>
        </p:txBody>
      </p:sp>
    </p:spTree>
    <p:extLst>
      <p:ext uri="{BB962C8B-B14F-4D97-AF65-F5344CB8AC3E}">
        <p14:creationId xmlns:p14="http://schemas.microsoft.com/office/powerpoint/2010/main" val="56211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50" y="533400"/>
            <a:ext cx="8229600" cy="1143000"/>
          </a:xfrm>
        </p:spPr>
        <p:txBody>
          <a:bodyPr/>
          <a:lstStyle/>
          <a:p>
            <a:r>
              <a:rPr lang="en-US" dirty="0" smtClean="0"/>
              <a:t>5 Key Competency Areas</a:t>
            </a:r>
            <a:endParaRPr lang="en-US" dirty="0"/>
          </a:p>
        </p:txBody>
      </p:sp>
      <p:sp>
        <p:nvSpPr>
          <p:cNvPr id="3" name="Content Placeholder 2"/>
          <p:cNvSpPr>
            <a:spLocks noGrp="1"/>
          </p:cNvSpPr>
          <p:nvPr>
            <p:ph idx="1"/>
          </p:nvPr>
        </p:nvSpPr>
        <p:spPr>
          <a:xfrm>
            <a:off x="490182" y="2057400"/>
            <a:ext cx="8229600" cy="4038600"/>
          </a:xfrm>
        </p:spPr>
        <p:txBody>
          <a:bodyPr/>
          <a:lstStyle/>
          <a:p>
            <a:pPr>
              <a:buSzPct val="75000"/>
            </a:pPr>
            <a:r>
              <a:rPr lang="en-US" dirty="0"/>
              <a:t>Physical Care of the Older Adult</a:t>
            </a:r>
          </a:p>
          <a:p>
            <a:pPr>
              <a:buSzPct val="75000"/>
            </a:pPr>
            <a:r>
              <a:rPr lang="en-US" dirty="0"/>
              <a:t> Cognitive Function of the Older Adult</a:t>
            </a:r>
          </a:p>
          <a:p>
            <a:pPr>
              <a:buSzPct val="75000"/>
            </a:pPr>
            <a:r>
              <a:rPr lang="en-US" dirty="0"/>
              <a:t> Safety of the Older Adult</a:t>
            </a:r>
          </a:p>
          <a:p>
            <a:pPr>
              <a:buSzPct val="75000"/>
            </a:pPr>
            <a:r>
              <a:rPr lang="en-US" dirty="0"/>
              <a:t> Communication with the Older Adult</a:t>
            </a:r>
          </a:p>
          <a:p>
            <a:pPr>
              <a:buSzPct val="75000"/>
            </a:pPr>
            <a:r>
              <a:rPr lang="en-US" dirty="0"/>
              <a:t> Care Coordination for the Older Adult</a:t>
            </a:r>
          </a:p>
          <a:p>
            <a:endParaRPr lang="en-US" dirty="0"/>
          </a:p>
        </p:txBody>
      </p:sp>
    </p:spTree>
    <p:extLst>
      <p:ext uri="{BB962C8B-B14F-4D97-AF65-F5344CB8AC3E}">
        <p14:creationId xmlns:p14="http://schemas.microsoft.com/office/powerpoint/2010/main" val="673478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t>
            </a:r>
            <a:r>
              <a:rPr lang="en-US" dirty="0"/>
              <a:t>Levels</a:t>
            </a:r>
          </a:p>
        </p:txBody>
      </p:sp>
      <p:sp>
        <p:nvSpPr>
          <p:cNvPr id="3" name="Content Placeholder 2"/>
          <p:cNvSpPr>
            <a:spLocks noGrp="1"/>
          </p:cNvSpPr>
          <p:nvPr>
            <p:ph idx="1"/>
          </p:nvPr>
        </p:nvSpPr>
        <p:spPr>
          <a:xfrm>
            <a:off x="534536" y="1600200"/>
            <a:ext cx="8609464" cy="4038600"/>
          </a:xfrm>
        </p:spPr>
        <p:txBody>
          <a:bodyPr>
            <a:normAutofit/>
          </a:bodyPr>
          <a:lstStyle/>
          <a:p>
            <a:pPr marL="457200" lvl="1" indent="0">
              <a:buNone/>
            </a:pPr>
            <a:r>
              <a:rPr lang="en-US" b="1" dirty="0" smtClean="0"/>
              <a:t>1 = Able to perform skill with prompting and 	 	assistance from preceptor</a:t>
            </a:r>
          </a:p>
          <a:p>
            <a:pPr marL="971550" lvl="1" indent="-514350">
              <a:buFont typeface="+mj-lt"/>
              <a:buAutoNum type="arabicPeriod"/>
            </a:pPr>
            <a:endParaRPr lang="en-US" b="1" dirty="0"/>
          </a:p>
          <a:p>
            <a:pPr marL="457200" lvl="1" indent="0">
              <a:buNone/>
            </a:pPr>
            <a:r>
              <a:rPr lang="en-US" b="1" dirty="0" smtClean="0"/>
              <a:t>2 = Initiates </a:t>
            </a:r>
            <a:r>
              <a:rPr lang="en-US" b="1" dirty="0"/>
              <a:t>without prompting and safely </a:t>
            </a:r>
            <a:r>
              <a:rPr lang="en-US" b="1" dirty="0" smtClean="0"/>
              <a:t>	 	 	 performs </a:t>
            </a:r>
            <a:r>
              <a:rPr lang="en-US" b="1" dirty="0"/>
              <a:t>skill with assistance from preceptor</a:t>
            </a:r>
          </a:p>
          <a:p>
            <a:pPr marL="971550" lvl="1" indent="-514350">
              <a:buFont typeface="+mj-lt"/>
              <a:buAutoNum type="arabicPeriod"/>
            </a:pPr>
            <a:endParaRPr lang="en-US" b="1" dirty="0"/>
          </a:p>
          <a:p>
            <a:pPr marL="457200" lvl="1" indent="0">
              <a:buNone/>
            </a:pPr>
            <a:r>
              <a:rPr lang="en-US" b="1" dirty="0" smtClean="0"/>
              <a:t>3 = Initiates and safely performs skill  	 </a:t>
            </a:r>
          </a:p>
          <a:p>
            <a:pPr marL="457200" lvl="1" indent="0">
              <a:buNone/>
            </a:pPr>
            <a:r>
              <a:rPr lang="en-US" b="1" dirty="0" smtClean="0"/>
              <a:t> 	 independently</a:t>
            </a:r>
          </a:p>
          <a:p>
            <a:endParaRPr lang="en-US" dirty="0"/>
          </a:p>
        </p:txBody>
      </p:sp>
    </p:spTree>
    <p:extLst>
      <p:ext uri="{BB962C8B-B14F-4D97-AF65-F5344CB8AC3E}">
        <p14:creationId xmlns:p14="http://schemas.microsoft.com/office/powerpoint/2010/main" val="2280972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LHSON-2015</Template>
  <TotalTime>1957</TotalTime>
  <Words>661</Words>
  <Application>Microsoft Office PowerPoint</Application>
  <PresentationFormat>On-screen Show (4:3)</PresentationFormat>
  <Paragraphs>182</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Wingdings</vt:lpstr>
      <vt:lpstr>Eras Medium ITC</vt:lpstr>
      <vt:lpstr>Calibri</vt:lpstr>
      <vt:lpstr>Arial Black</vt:lpstr>
      <vt:lpstr>Georgia</vt:lpstr>
      <vt:lpstr>Arial Unicode MS</vt:lpstr>
      <vt:lpstr>Times New Roman</vt:lpstr>
      <vt:lpstr>Office Theme</vt:lpstr>
      <vt:lpstr>Gerontologic Nursing Competency Tool and Web Toolbox for  Pre-Licensure Nursing Students</vt:lpstr>
      <vt:lpstr>   </vt:lpstr>
      <vt:lpstr>Project Leadership Team</vt:lpstr>
      <vt:lpstr>Practice Partners</vt:lpstr>
      <vt:lpstr>Project Goal </vt:lpstr>
      <vt:lpstr>Tool Development</vt:lpstr>
      <vt:lpstr>PowerPoint Presentation</vt:lpstr>
      <vt:lpstr>5 Key Competency Areas</vt:lpstr>
      <vt:lpstr>Proficiency Levels</vt:lpstr>
      <vt:lpstr>Gerontological Nursing Care Competency Tool</vt:lpstr>
      <vt:lpstr>Physical Care  of the Older Adult</vt:lpstr>
      <vt:lpstr>Cognitive Function of the Older Adult</vt:lpstr>
      <vt:lpstr>Communication with the Older Adult</vt:lpstr>
      <vt:lpstr>Safety of the Older Adult</vt:lpstr>
      <vt:lpstr>Care Coordination for the Older Adult</vt:lpstr>
      <vt:lpstr>Gerontological Nursing Care Toolbox</vt:lpstr>
      <vt:lpstr>Compilation of Resources</vt:lpstr>
      <vt:lpstr>PowerPoint Presentation</vt:lpstr>
      <vt:lpstr>Phase II Partner  Schools of Nursing </vt:lpstr>
      <vt:lpstr>Partner Schools of Nursing</vt:lpstr>
      <vt:lpstr>Completed Tools by Site</vt:lpstr>
      <vt:lpstr>Participant Data: Students</vt:lpstr>
      <vt:lpstr>Proficiency Levels</vt:lpstr>
      <vt:lpstr>Physical Care</vt:lpstr>
      <vt:lpstr>Cognitive Function</vt:lpstr>
      <vt:lpstr>Safety</vt:lpstr>
      <vt:lpstr>Communication</vt:lpstr>
      <vt:lpstr>Care Coordination</vt:lpstr>
      <vt:lpstr>Survey Results - Tool</vt:lpstr>
      <vt:lpstr>PowerPoint Presentation</vt:lpstr>
      <vt:lpstr>Survey Results - Toolbox</vt:lpstr>
      <vt:lpstr>PowerPoint Presentation</vt:lpstr>
      <vt:lpstr>Student Comments</vt:lpstr>
      <vt:lpstr>Web-based Tool and Toolbox</vt:lpstr>
      <vt:lpstr>Tanya_Sudia@Baylor.edu</vt:lpstr>
    </vt:vector>
  </TitlesOfParts>
  <Company>Baylor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Geriatric Competency Validation Toolbox for New Nurse Graduates: Utilization of DEU’s and Collaborative Clinical Partnerships for Development and Validation</dc:title>
  <dc:creator>Sudia-Robinson, Tanya</dc:creator>
  <cp:lastModifiedBy>Sudia, Tanya M.</cp:lastModifiedBy>
  <cp:revision>135</cp:revision>
  <cp:lastPrinted>2018-06-06T17:07:52Z</cp:lastPrinted>
  <dcterms:created xsi:type="dcterms:W3CDTF">2015-01-22T14:45:43Z</dcterms:created>
  <dcterms:modified xsi:type="dcterms:W3CDTF">2018-10-25T22:43:44Z</dcterms:modified>
</cp:coreProperties>
</file>