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6"/>
  </p:notesMasterIdLst>
  <p:handoutMasterIdLst>
    <p:handoutMasterId r:id="rId27"/>
  </p:handoutMasterIdLst>
  <p:sldIdLst>
    <p:sldId id="264" r:id="rId5"/>
    <p:sldId id="282" r:id="rId6"/>
    <p:sldId id="285" r:id="rId7"/>
    <p:sldId id="288" r:id="rId8"/>
    <p:sldId id="287" r:id="rId9"/>
    <p:sldId id="270" r:id="rId10"/>
    <p:sldId id="276" r:id="rId11"/>
    <p:sldId id="283" r:id="rId12"/>
    <p:sldId id="284" r:id="rId13"/>
    <p:sldId id="280" r:id="rId14"/>
    <p:sldId id="296" r:id="rId15"/>
    <p:sldId id="286" r:id="rId16"/>
    <p:sldId id="289" r:id="rId17"/>
    <p:sldId id="290" r:id="rId18"/>
    <p:sldId id="291" r:id="rId19"/>
    <p:sldId id="292" r:id="rId20"/>
    <p:sldId id="293" r:id="rId21"/>
    <p:sldId id="294" r:id="rId22"/>
    <p:sldId id="297" r:id="rId23"/>
    <p:sldId id="298" r:id="rId24"/>
    <p:sldId id="295" r:id="rId25"/>
  </p:sldIdLst>
  <p:sldSz cx="9144000" cy="6858000" type="screen4x3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9" pos="2880" userDrawn="1">
          <p15:clr>
            <a:srgbClr val="A4A3A4"/>
          </p15:clr>
        </p15:guide>
        <p15:guide id="10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B33F"/>
    <a:srgbClr val="005694"/>
    <a:srgbClr val="FDBE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280" autoAdjust="0"/>
  </p:normalViewPr>
  <p:slideViewPr>
    <p:cSldViewPr snapToGrid="0" showGuides="1">
      <p:cViewPr varScale="1">
        <p:scale>
          <a:sx n="110" d="100"/>
          <a:sy n="110" d="100"/>
        </p:scale>
        <p:origin x="1542" y="108"/>
      </p:cViewPr>
      <p:guideLst>
        <p:guide pos="288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1986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>
              <a:solidFill>
                <a:schemeClr val="tx2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73C59C-4E16-4A64-A766-34DB213E11B3}" type="datetimeFigureOut">
              <a:rPr lang="en-US">
                <a:solidFill>
                  <a:schemeClr val="tx2"/>
                </a:solidFill>
              </a:rPr>
              <a:t>11/27/2017</a:t>
            </a:fld>
            <a:endParaRPr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D77566-CD65-4859-9FA1-43956DC85B8C}" type="slidenum">
              <a:rPr>
                <a:solidFill>
                  <a:schemeClr val="tx2"/>
                </a:solidFill>
              </a:rPr>
              <a:t>‹#›</a:t>
            </a:fld>
            <a:endParaRPr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8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95CF31C-F757-429C-A789-86504F04C3BE}" type="datetimeFigureOut">
              <a:rPr lang="en-US"/>
              <a:pPr/>
              <a:t>11/27/2017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8796F01-7154-41E0-B48B-A6921757531A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077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05200" y="1498602"/>
            <a:ext cx="5257800" cy="3298825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4051" cap="none" baseline="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05200" y="4927600"/>
            <a:ext cx="5257800" cy="1244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101" b="0">
                <a:solidFill>
                  <a:schemeClr val="tx1"/>
                </a:solidFill>
              </a:defRPr>
            </a:lvl1pPr>
            <a:lvl2pPr marL="4572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2277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B6C2-1084-4AED-A74A-DF028B0094EA}" type="datetimeFigureOut">
              <a:rPr lang="en-US"/>
              <a:t>11/27/2017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043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274639"/>
            <a:ext cx="1066800" cy="58975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274639"/>
            <a:ext cx="6400800" cy="589756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B6C2-1084-4AED-A74A-DF028B0094EA}" type="datetimeFigureOut">
              <a:rPr lang="en-US"/>
              <a:t>11/27/2017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071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rPr lang="en-US"/>
              <a:t>11/27/2017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35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445000"/>
            <a:ext cx="5257800" cy="1930400"/>
          </a:xfrm>
        </p:spPr>
        <p:txBody>
          <a:bodyPr anchor="t">
            <a:normAutofit/>
          </a:bodyPr>
          <a:lstStyle>
            <a:lvl1pPr algn="l">
              <a:defRPr sz="4051" b="0" cap="none" baseline="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124201"/>
            <a:ext cx="5257800" cy="1296987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101">
                <a:solidFill>
                  <a:schemeClr val="tx1"/>
                </a:solidFill>
              </a:defRPr>
            </a:lvl1pPr>
            <a:lvl2pPr marL="45724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84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3pPr>
            <a:lvl4pPr marL="1371726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4pPr>
            <a:lvl5pPr marL="1828967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5pPr>
            <a:lvl6pPr marL="228621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6pPr>
            <a:lvl7pPr marL="2743451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7pPr>
            <a:lvl8pPr marL="3200693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8pPr>
            <a:lvl9pPr marL="3657935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6340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701800"/>
            <a:ext cx="3733800" cy="4470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 marL="1508898">
              <a:defRPr sz="1350"/>
            </a:lvl5pPr>
            <a:lvl6pPr marL="1280277" indent="0">
              <a:buNone/>
              <a:defRPr sz="1350"/>
            </a:lvl6pPr>
            <a:lvl7pPr marL="1508898">
              <a:defRPr sz="1350"/>
            </a:lvl7pPr>
            <a:lvl8pPr marL="1508898">
              <a:defRPr sz="1350"/>
            </a:lvl8pPr>
            <a:lvl9pPr marL="1508898"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701800"/>
            <a:ext cx="3733800" cy="4470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 marL="1508898">
              <a:defRPr sz="1350"/>
            </a:lvl5pPr>
            <a:lvl6pPr marL="1508898">
              <a:defRPr sz="1350"/>
            </a:lvl6pPr>
            <a:lvl7pPr marL="1508898">
              <a:defRPr sz="1350"/>
            </a:lvl7pPr>
            <a:lvl8pPr marL="1508898">
              <a:defRPr sz="1350"/>
            </a:lvl8pPr>
            <a:lvl9pPr marL="1508898"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/>
              <a:t>11/27/2017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933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249" y="1608836"/>
            <a:ext cx="3730752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457242" indent="0">
              <a:buNone/>
              <a:defRPr sz="2026" b="1"/>
            </a:lvl2pPr>
            <a:lvl3pPr marL="914484" indent="0">
              <a:buNone/>
              <a:defRPr sz="1800" b="1"/>
            </a:lvl3pPr>
            <a:lvl4pPr marL="1371726" indent="0">
              <a:buNone/>
              <a:defRPr sz="1575" b="1"/>
            </a:lvl4pPr>
            <a:lvl5pPr marL="1828967" indent="0">
              <a:buNone/>
              <a:defRPr sz="1575" b="1"/>
            </a:lvl5pPr>
            <a:lvl6pPr marL="2286210" indent="0">
              <a:buNone/>
              <a:defRPr sz="1575" b="1"/>
            </a:lvl6pPr>
            <a:lvl7pPr marL="2743451" indent="0">
              <a:buNone/>
              <a:defRPr sz="1575" b="1"/>
            </a:lvl7pPr>
            <a:lvl8pPr marL="3200693" indent="0">
              <a:buNone/>
              <a:defRPr sz="1575" b="1"/>
            </a:lvl8pPr>
            <a:lvl9pPr marL="3657935" indent="0">
              <a:buNone/>
              <a:defRPr sz="1575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200" y="2209800"/>
            <a:ext cx="3733800" cy="396240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 marL="1508898">
              <a:defRPr sz="1350"/>
            </a:lvl5pPr>
            <a:lvl6pPr marL="1508898">
              <a:defRPr sz="1350"/>
            </a:lvl6pPr>
            <a:lvl7pPr marL="1508898">
              <a:defRPr sz="1350"/>
            </a:lvl7pPr>
            <a:lvl8pPr marL="1508898">
              <a:defRPr sz="1350"/>
            </a:lvl8pPr>
            <a:lvl9pPr marL="1508898"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7448" y="1608836"/>
            <a:ext cx="3730752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457242" indent="0">
              <a:buNone/>
              <a:defRPr sz="2026" b="1"/>
            </a:lvl2pPr>
            <a:lvl3pPr marL="914484" indent="0">
              <a:buNone/>
              <a:defRPr sz="1800" b="1"/>
            </a:lvl3pPr>
            <a:lvl4pPr marL="1371726" indent="0">
              <a:buNone/>
              <a:defRPr sz="1575" b="1"/>
            </a:lvl4pPr>
            <a:lvl5pPr marL="1828967" indent="0">
              <a:buNone/>
              <a:defRPr sz="1575" b="1"/>
            </a:lvl5pPr>
            <a:lvl6pPr marL="2286210" indent="0">
              <a:buNone/>
              <a:defRPr sz="1575" b="1"/>
            </a:lvl6pPr>
            <a:lvl7pPr marL="2743451" indent="0">
              <a:buNone/>
              <a:defRPr sz="1575" b="1"/>
            </a:lvl7pPr>
            <a:lvl8pPr marL="3200693" indent="0">
              <a:buNone/>
              <a:defRPr sz="1575" b="1"/>
            </a:lvl8pPr>
            <a:lvl9pPr marL="3657935" indent="0">
              <a:buNone/>
              <a:defRPr sz="1575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400" y="2209800"/>
            <a:ext cx="3733800" cy="396240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 marL="1508898">
              <a:defRPr sz="1350"/>
            </a:lvl5pPr>
            <a:lvl6pPr marL="1508898">
              <a:defRPr sz="1350"/>
            </a:lvl6pPr>
            <a:lvl7pPr marL="1508898">
              <a:defRPr sz="1350"/>
            </a:lvl7pPr>
            <a:lvl8pPr marL="1508898">
              <a:defRPr sz="1350"/>
            </a:lvl8pPr>
            <a:lvl9pPr marL="1508898"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/>
              <a:t>11/27/2017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28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/>
              <a:t>11/27/2017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676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/>
              <a:t>11/27/2017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873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971800" y="0"/>
            <a:ext cx="59436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8" tIns="45724" rIns="91448" bIns="45724" rtlCol="0" anchor="ctr"/>
          <a:lstStyle/>
          <a:p>
            <a:pPr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701800"/>
            <a:ext cx="2514600" cy="2844800"/>
          </a:xfrm>
        </p:spPr>
        <p:txBody>
          <a:bodyPr anchor="b">
            <a:normAutofit/>
          </a:bodyPr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1" y="4648200"/>
            <a:ext cx="2514600" cy="1727200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200"/>
            </a:lvl1pPr>
            <a:lvl2pPr marL="457242" indent="0">
              <a:buNone/>
              <a:defRPr sz="1200"/>
            </a:lvl2pPr>
            <a:lvl3pPr marL="914484" indent="0">
              <a:buNone/>
              <a:defRPr sz="975"/>
            </a:lvl3pPr>
            <a:lvl4pPr marL="1371726" indent="0">
              <a:buNone/>
              <a:defRPr sz="900"/>
            </a:lvl4pPr>
            <a:lvl5pPr marL="1828967" indent="0">
              <a:buNone/>
              <a:defRPr sz="900"/>
            </a:lvl5pPr>
            <a:lvl6pPr marL="2286210" indent="0">
              <a:buNone/>
              <a:defRPr sz="900"/>
            </a:lvl6pPr>
            <a:lvl7pPr marL="2743451" indent="0">
              <a:buNone/>
              <a:defRPr sz="900"/>
            </a:lvl7pPr>
            <a:lvl8pPr marL="3200693" indent="0">
              <a:buNone/>
              <a:defRPr sz="900"/>
            </a:lvl8pPr>
            <a:lvl9pPr marL="3657935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2800" y="482600"/>
            <a:ext cx="5105400" cy="5892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BF754-515F-40B9-8D24-D54D5825B3D0}" type="datetimeFigureOut">
              <a:rPr lang="en-US"/>
              <a:t>11/27/2017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807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62100" y="0"/>
            <a:ext cx="60198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8" tIns="45724" rIns="91448" bIns="45724" rtlCol="0" anchor="ctr"/>
          <a:lstStyle/>
          <a:p>
            <a:pPr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800600"/>
            <a:ext cx="5486400" cy="762000"/>
          </a:xfrm>
        </p:spPr>
        <p:txBody>
          <a:bodyPr anchor="b">
            <a:normAutofit/>
          </a:bodyPr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828800" y="279402"/>
            <a:ext cx="5486400" cy="4448175"/>
          </a:xfrm>
        </p:spPr>
        <p:txBody>
          <a:bodyPr>
            <a:normAutofit/>
          </a:bodyPr>
          <a:lstStyle>
            <a:lvl1pPr marL="0" indent="0">
              <a:buNone/>
              <a:defRPr sz="2101"/>
            </a:lvl1pPr>
            <a:lvl2pPr marL="457242" indent="0">
              <a:buNone/>
              <a:defRPr sz="2776"/>
            </a:lvl2pPr>
            <a:lvl3pPr marL="914484" indent="0">
              <a:buNone/>
              <a:defRPr sz="2401"/>
            </a:lvl3pPr>
            <a:lvl4pPr marL="1371726" indent="0">
              <a:buNone/>
              <a:defRPr sz="2026"/>
            </a:lvl4pPr>
            <a:lvl5pPr marL="1828967" indent="0">
              <a:buNone/>
              <a:defRPr sz="2026"/>
            </a:lvl5pPr>
            <a:lvl6pPr marL="2286210" indent="0">
              <a:buNone/>
              <a:defRPr sz="2026"/>
            </a:lvl6pPr>
            <a:lvl7pPr marL="2743451" indent="0">
              <a:buNone/>
              <a:defRPr sz="2026"/>
            </a:lvl7pPr>
            <a:lvl8pPr marL="3200693" indent="0">
              <a:buNone/>
              <a:defRPr sz="2026"/>
            </a:lvl8pPr>
            <a:lvl9pPr marL="3657935" indent="0">
              <a:buNone/>
              <a:defRPr sz="2026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562600"/>
            <a:ext cx="5486400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/>
            </a:lvl1pPr>
            <a:lvl2pPr marL="457242" indent="0">
              <a:buNone/>
              <a:defRPr sz="1200"/>
            </a:lvl2pPr>
            <a:lvl3pPr marL="914484" indent="0">
              <a:buNone/>
              <a:defRPr sz="975"/>
            </a:lvl3pPr>
            <a:lvl4pPr marL="1371726" indent="0">
              <a:buNone/>
              <a:defRPr sz="900"/>
            </a:lvl4pPr>
            <a:lvl5pPr marL="1828967" indent="0">
              <a:buNone/>
              <a:defRPr sz="900"/>
            </a:lvl5pPr>
            <a:lvl6pPr marL="2286210" indent="0">
              <a:buNone/>
              <a:defRPr sz="900"/>
            </a:lvl6pPr>
            <a:lvl7pPr marL="2743451" indent="0">
              <a:buNone/>
              <a:defRPr sz="900"/>
            </a:lvl7pPr>
            <a:lvl8pPr marL="3200693" indent="0">
              <a:buNone/>
              <a:defRPr sz="900"/>
            </a:lvl8pPr>
            <a:lvl9pPr marL="3657935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BF754-515F-40B9-8D24-D54D5825B3D0}" type="datetimeFigureOut">
              <a:rPr lang="en-US"/>
              <a:t>11/27/2017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133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28600" y="0"/>
            <a:ext cx="86868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8" tIns="45724" rIns="91448" bIns="45724" rtlCol="0" anchor="ctr"/>
          <a:lstStyle/>
          <a:p>
            <a:pPr algn="ctr"/>
            <a:endParaRPr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76200"/>
            <a:ext cx="7620000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701800"/>
            <a:ext cx="7620000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400802"/>
            <a:ext cx="2057400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>
              <a:defRPr sz="900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2DD204D1-F9BD-4643-8480-6EA41EB484F1}" type="datetimeFigureOut">
              <a:rPr lang="en-US" smtClean="0"/>
              <a:pPr/>
              <a:t>11/27/2017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1645" y="6400802"/>
            <a:ext cx="4663440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>
              <a:defRPr sz="900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7346" y="6400802"/>
            <a:ext cx="830855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>
              <a:defRPr sz="900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04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9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5" r:id="rId8"/>
    <p:sldLayoutId id="2147483676" r:id="rId9"/>
    <p:sldLayoutId id="2147483677" r:id="rId10"/>
    <p:sldLayoutId id="214748367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84" rtl="0" eaLnBrk="1" latinLnBrk="0" hangingPunct="1">
        <a:lnSpc>
          <a:spcPct val="85000"/>
        </a:lnSpc>
        <a:spcBef>
          <a:spcPct val="0"/>
        </a:spcBef>
        <a:buNone/>
        <a:tabLst/>
        <a:defRPr sz="330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21" indent="-228621" algn="l" defTabSz="914484" rtl="0" eaLnBrk="1" latinLnBrk="0" hangingPunct="1">
        <a:lnSpc>
          <a:spcPct val="95000"/>
        </a:lnSpc>
        <a:spcBef>
          <a:spcPts val="1400"/>
        </a:spcBef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90" indent="-228621" algn="l" defTabSz="914484" rtl="0" eaLnBrk="1" latinLnBrk="0" hangingPunct="1">
        <a:lnSpc>
          <a:spcPct val="95000"/>
        </a:lnSpc>
        <a:spcBef>
          <a:spcPts val="800"/>
        </a:spcBef>
        <a:buSzPct val="100000"/>
        <a:buFont typeface="Century Gothic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68759" indent="-228621" algn="l" defTabSz="914484" rtl="0" eaLnBrk="1" latinLnBrk="0" hangingPunct="1">
        <a:lnSpc>
          <a:spcPct val="95000"/>
        </a:lnSpc>
        <a:spcBef>
          <a:spcPts val="800"/>
        </a:spcBef>
        <a:buSzPct val="100000"/>
        <a:buFont typeface="Century Gothic" pitchFamily="34" charset="0"/>
        <a:buChar char="–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188829" indent="-228621" algn="l" defTabSz="914484" rtl="0" eaLnBrk="1" latinLnBrk="0" hangingPunct="1">
        <a:lnSpc>
          <a:spcPct val="95000"/>
        </a:lnSpc>
        <a:spcBef>
          <a:spcPts val="800"/>
        </a:spcBef>
        <a:buSzPct val="100000"/>
        <a:buFont typeface="Century Gothic" pitchFamily="34" charset="0"/>
        <a:buChar char="–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08898" indent="-228621" algn="l" defTabSz="914484" rtl="0" eaLnBrk="1" latinLnBrk="0" hangingPunct="1">
        <a:lnSpc>
          <a:spcPct val="95000"/>
        </a:lnSpc>
        <a:spcBef>
          <a:spcPts val="800"/>
        </a:spcBef>
        <a:buSzPct val="100000"/>
        <a:buFont typeface="Century Gothic" pitchFamily="34" charset="0"/>
        <a:buChar char="–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28967" indent="-228621" algn="l" defTabSz="914484" rtl="0" eaLnBrk="1" latinLnBrk="0" hangingPunct="1">
        <a:lnSpc>
          <a:spcPct val="95000"/>
        </a:lnSpc>
        <a:spcBef>
          <a:spcPts val="800"/>
        </a:spcBef>
        <a:buSzPct val="90000"/>
        <a:buFont typeface="Century Gothic" pitchFamily="34" charset="0"/>
        <a:buChar char="–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149037" indent="-228621" algn="l" defTabSz="914484" rtl="0" eaLnBrk="1" latinLnBrk="0" hangingPunct="1">
        <a:lnSpc>
          <a:spcPct val="95000"/>
        </a:lnSpc>
        <a:spcBef>
          <a:spcPts val="800"/>
        </a:spcBef>
        <a:buSzPct val="90000"/>
        <a:buFont typeface="Century Gothic" pitchFamily="34" charset="0"/>
        <a:buChar char="–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69106" indent="-228621" algn="l" defTabSz="914484" rtl="0" eaLnBrk="1" latinLnBrk="0" hangingPunct="1">
        <a:lnSpc>
          <a:spcPct val="95000"/>
        </a:lnSpc>
        <a:spcBef>
          <a:spcPts val="800"/>
        </a:spcBef>
        <a:buSzPct val="90000"/>
        <a:buFont typeface="Century Gothic" pitchFamily="34" charset="0"/>
        <a:buChar char="–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834900" indent="-228621" algn="l" defTabSz="914484" rtl="0" eaLnBrk="1" latinLnBrk="0" hangingPunct="1">
        <a:lnSpc>
          <a:spcPct val="95000"/>
        </a:lnSpc>
        <a:spcBef>
          <a:spcPts val="800"/>
        </a:spcBef>
        <a:buSzPct val="90000"/>
        <a:buFont typeface="Century Gothic" pitchFamily="34" charset="0"/>
        <a:buChar char="–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2" algn="l" defTabSz="9144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84" algn="l" defTabSz="9144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26" algn="l" defTabSz="9144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67" algn="l" defTabSz="9144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10" algn="l" defTabSz="9144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51" algn="l" defTabSz="9144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693" algn="l" defTabSz="9144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35" algn="l" defTabSz="9144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05200" y="838200"/>
            <a:ext cx="5257800" cy="3298825"/>
          </a:xfrm>
        </p:spPr>
        <p:txBody>
          <a:bodyPr>
            <a:normAutofit/>
          </a:bodyPr>
          <a:lstStyle/>
          <a:p>
            <a:r>
              <a:rPr lang="en-US" b="1" dirty="0"/>
              <a:t>Ready to </a:t>
            </a:r>
            <a:r>
              <a:rPr lang="en-US" b="1" dirty="0">
                <a:solidFill>
                  <a:srgbClr val="6CB33F"/>
                </a:solidFill>
              </a:rPr>
              <a:t>Read</a:t>
            </a:r>
            <a:br>
              <a:rPr lang="en-US" b="1" dirty="0"/>
            </a:br>
            <a:r>
              <a:rPr lang="en-US" b="1" dirty="0"/>
              <a:t>Ready to </a:t>
            </a:r>
            <a:r>
              <a:rPr lang="en-US" b="1" dirty="0">
                <a:solidFill>
                  <a:srgbClr val="6CB33F"/>
                </a:solidFill>
              </a:rPr>
              <a:t>Succeed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43032" y="3745241"/>
            <a:ext cx="5411331" cy="933693"/>
          </a:xfrm>
        </p:spPr>
        <p:txBody>
          <a:bodyPr/>
          <a:lstStyle/>
          <a:p>
            <a:r>
              <a:rPr lang="en-US" dirty="0"/>
              <a:t>State Policies that Support</a:t>
            </a:r>
          </a:p>
          <a:p>
            <a:r>
              <a:rPr lang="en-US" dirty="0"/>
              <a:t>Fourth-Grade Reading Success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0A893F2-41CD-4A58-82F9-97BE900DC95E}"/>
              </a:ext>
            </a:extLst>
          </p:cNvPr>
          <p:cNvCxnSpPr>
            <a:cxnSpLocks/>
          </p:cNvCxnSpPr>
          <p:nvPr/>
        </p:nvCxnSpPr>
        <p:spPr>
          <a:xfrm>
            <a:off x="3657362" y="3630911"/>
            <a:ext cx="4573191" cy="0"/>
          </a:xfrm>
          <a:prstGeom prst="line">
            <a:avLst/>
          </a:prstGeom>
          <a:ln w="38100">
            <a:solidFill>
              <a:srgbClr val="005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BA0D7AF5-F88D-4FDE-87FA-B406287F7B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05" y="6139543"/>
            <a:ext cx="1413212" cy="53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34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1828800"/>
            <a:ext cx="3048000" cy="1066800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Goals for</a:t>
            </a:r>
            <a:br>
              <a:rPr lang="en-US" sz="2800" dirty="0"/>
            </a:br>
            <a:r>
              <a:rPr lang="en-US" sz="2800" dirty="0"/>
              <a:t>Education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2800" y="2057400"/>
            <a:ext cx="5105400" cy="4318000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6CB33F"/>
                </a:solidFill>
              </a:rPr>
              <a:t>Ninety percent </a:t>
            </a:r>
            <a:r>
              <a:rPr lang="en-US" sz="2000" dirty="0"/>
              <a:t>of fourth graders will score at or above the Basic level on </a:t>
            </a:r>
            <a:r>
              <a:rPr lang="en-US" sz="2000" dirty="0" err="1"/>
              <a:t>NAEP</a:t>
            </a:r>
            <a:r>
              <a:rPr lang="en-US" sz="2000" dirty="0"/>
              <a:t> in reading, math and science.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Percentages of fourth graders who score at or above the Proficient level on </a:t>
            </a:r>
            <a:r>
              <a:rPr lang="en-US" sz="2000" dirty="0" err="1"/>
              <a:t>NAEP</a:t>
            </a:r>
            <a:r>
              <a:rPr lang="en-US" sz="2000" dirty="0"/>
              <a:t> in reading, math and science will increase regularly — to </a:t>
            </a:r>
            <a:r>
              <a:rPr lang="en-US" sz="2000" b="1" dirty="0">
                <a:solidFill>
                  <a:srgbClr val="6CB33F"/>
                </a:solidFill>
              </a:rPr>
              <a:t>above national averages</a:t>
            </a:r>
            <a:r>
              <a:rPr lang="en-US" sz="2000" dirty="0"/>
              <a:t>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CA8E352-CACD-4B07-A4A7-5576414D97BB}"/>
              </a:ext>
            </a:extLst>
          </p:cNvPr>
          <p:cNvSpPr txBox="1">
            <a:spLocks/>
          </p:cNvSpPr>
          <p:nvPr/>
        </p:nvSpPr>
        <p:spPr>
          <a:xfrm>
            <a:off x="838200" y="508000"/>
            <a:ext cx="7467600" cy="8636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>
            <a:lvl1pPr algn="l" defTabSz="914484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15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300" dirty="0"/>
              <a:t>Challenge to Lead 2020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C5A5F9-CAF2-4B6D-90BE-D53DC0DA357E}"/>
              </a:ext>
            </a:extLst>
          </p:cNvPr>
          <p:cNvSpPr/>
          <p:nvPr/>
        </p:nvSpPr>
        <p:spPr>
          <a:xfrm>
            <a:off x="0" y="0"/>
            <a:ext cx="218114" cy="6858000"/>
          </a:xfrm>
          <a:prstGeom prst="rect">
            <a:avLst/>
          </a:prstGeom>
          <a:solidFill>
            <a:srgbClr val="6CB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8F1747C-B73B-45DE-B816-33311B78F8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9" y="6400800"/>
            <a:ext cx="1111541" cy="4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68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E9C1726-994C-4E33-8DCF-FE1E732A5C75}"/>
              </a:ext>
            </a:extLst>
          </p:cNvPr>
          <p:cNvSpPr/>
          <p:nvPr/>
        </p:nvSpPr>
        <p:spPr>
          <a:xfrm>
            <a:off x="0" y="0"/>
            <a:ext cx="218114" cy="6858000"/>
          </a:xfrm>
          <a:prstGeom prst="rect">
            <a:avLst/>
          </a:prstGeom>
          <a:solidFill>
            <a:srgbClr val="6CB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ady to Read by 4th Grade">
            <a:hlinkClick r:id="" action="ppaction://media"/>
            <a:extLst>
              <a:ext uri="{FF2B5EF4-FFF2-40B4-BE49-F238E27FC236}">
                <a16:creationId xmlns:a16="http://schemas.microsoft.com/office/drawing/2014/main" id="{0F14E6EB-03F5-46E2-9876-00A3B632A9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214728-250D-4600-9852-F69D703C92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9" y="6400800"/>
            <a:ext cx="1111541" cy="4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75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43E62-A38C-4975-9E03-53CD3A1BB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514600"/>
            <a:ext cx="7620000" cy="1397000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How can states help make sure students become </a:t>
            </a:r>
            <a:r>
              <a:rPr lang="en-US" sz="4000" b="1" dirty="0">
                <a:solidFill>
                  <a:srgbClr val="6CB33F"/>
                </a:solidFill>
              </a:rPr>
              <a:t>better readers</a:t>
            </a:r>
            <a:r>
              <a:rPr lang="en-US" sz="4000" b="1" dirty="0"/>
              <a:t>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0FA6C0-7D3A-4CA8-AFFD-C1FEC8F4FC8F}"/>
              </a:ext>
            </a:extLst>
          </p:cNvPr>
          <p:cNvSpPr/>
          <p:nvPr/>
        </p:nvSpPr>
        <p:spPr>
          <a:xfrm>
            <a:off x="0" y="0"/>
            <a:ext cx="218114" cy="6858000"/>
          </a:xfrm>
          <a:prstGeom prst="rect">
            <a:avLst/>
          </a:prstGeom>
          <a:solidFill>
            <a:srgbClr val="6CB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7512D0-A82B-4B97-9072-591A2D4848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9" y="6400800"/>
            <a:ext cx="1111541" cy="4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28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069DE-0ECF-44E7-89A6-E9FEFEC11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Strengthen </a:t>
            </a:r>
            <a:r>
              <a:rPr lang="en-US" b="1" dirty="0">
                <a:solidFill>
                  <a:srgbClr val="6CB33F"/>
                </a:solidFill>
              </a:rPr>
              <a:t>Teacher Preparation </a:t>
            </a:r>
            <a:r>
              <a:rPr lang="en-US" b="1" dirty="0"/>
              <a:t>for Teaching Reading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AB60D9-9E08-4102-A2AD-33F51839C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14600"/>
            <a:ext cx="4953000" cy="3657600"/>
          </a:xfrm>
        </p:spPr>
        <p:txBody>
          <a:bodyPr>
            <a:normAutofit/>
          </a:bodyPr>
          <a:lstStyle/>
          <a:p>
            <a:r>
              <a:rPr lang="en-US" sz="2200" dirty="0"/>
              <a:t>Make sure teacher preparation programs include all </a:t>
            </a:r>
            <a:r>
              <a:rPr lang="en-US" sz="2200" b="1" dirty="0">
                <a:solidFill>
                  <a:srgbClr val="6CB33F"/>
                </a:solidFill>
              </a:rPr>
              <a:t>five essential components of reading</a:t>
            </a:r>
          </a:p>
          <a:p>
            <a:r>
              <a:rPr lang="en-US" sz="2200" dirty="0"/>
              <a:t>Require training on </a:t>
            </a:r>
            <a:r>
              <a:rPr lang="en-US" sz="2200" b="1" dirty="0">
                <a:solidFill>
                  <a:srgbClr val="6CB33F"/>
                </a:solidFill>
              </a:rPr>
              <a:t>dyslexia</a:t>
            </a:r>
            <a:r>
              <a:rPr lang="en-US" sz="2200" dirty="0"/>
              <a:t> identification and intervention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2FCFFC-7925-40D1-A90B-9B533441C2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038409"/>
            <a:ext cx="2617099" cy="278118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8FBE056-D79D-4C24-AB32-8AD2D1117FC7}"/>
              </a:ext>
            </a:extLst>
          </p:cNvPr>
          <p:cNvSpPr/>
          <p:nvPr/>
        </p:nvSpPr>
        <p:spPr>
          <a:xfrm>
            <a:off x="0" y="0"/>
            <a:ext cx="218114" cy="6858000"/>
          </a:xfrm>
          <a:prstGeom prst="rect">
            <a:avLst/>
          </a:prstGeom>
          <a:solidFill>
            <a:srgbClr val="6CB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C344C6-4A08-4FF9-AE09-212BC28379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9" y="6400800"/>
            <a:ext cx="1111541" cy="4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20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069DE-0ECF-44E7-89A6-E9FEFEC11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6CB33F"/>
                </a:solidFill>
              </a:rPr>
              <a:t>Align</a:t>
            </a:r>
            <a:r>
              <a:rPr lang="en-US" b="1" dirty="0"/>
              <a:t> Standards, Curriculum, Instruction and 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AB60D9-9E08-4102-A2AD-33F51839C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7237" y="1600200"/>
            <a:ext cx="4953000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i="1" dirty="0"/>
              <a:t>Make sure:</a:t>
            </a:r>
          </a:p>
          <a:p>
            <a:r>
              <a:rPr lang="en-US" sz="2200" b="1" dirty="0">
                <a:solidFill>
                  <a:srgbClr val="6CB33F"/>
                </a:solidFill>
              </a:rPr>
              <a:t>State standards </a:t>
            </a:r>
            <a:r>
              <a:rPr lang="en-US" sz="2200" dirty="0"/>
              <a:t>are sequential and developmentally appropriate</a:t>
            </a:r>
          </a:p>
          <a:p>
            <a:r>
              <a:rPr lang="en-US" sz="2200" b="1" dirty="0">
                <a:solidFill>
                  <a:srgbClr val="6CB33F"/>
                </a:solidFill>
              </a:rPr>
              <a:t>Curricula</a:t>
            </a:r>
            <a:r>
              <a:rPr lang="en-US" sz="2200" dirty="0"/>
              <a:t> are directly aligned to state standards</a:t>
            </a:r>
          </a:p>
          <a:p>
            <a:r>
              <a:rPr lang="en-US" sz="2200" b="1" dirty="0">
                <a:solidFill>
                  <a:srgbClr val="6CB33F"/>
                </a:solidFill>
              </a:rPr>
              <a:t>Instructional methods </a:t>
            </a:r>
            <a:r>
              <a:rPr lang="en-US" sz="2200" dirty="0"/>
              <a:t>utilize age appropriate practices and are supported by aligned materials</a:t>
            </a:r>
          </a:p>
          <a:p>
            <a:r>
              <a:rPr lang="en-US" sz="2200" b="1" dirty="0">
                <a:solidFill>
                  <a:srgbClr val="6CB33F"/>
                </a:solidFill>
              </a:rPr>
              <a:t>Assessment</a:t>
            </a:r>
            <a:r>
              <a:rPr lang="en-US" sz="2200" dirty="0"/>
              <a:t> is developmentally appropriate and used to inform instruction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A51A527-D647-455D-B5A4-19F89025ED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28" y="2401350"/>
            <a:ext cx="3204594" cy="320459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A0609BC-64A9-44B0-B9F3-F619B5A8E8B8}"/>
              </a:ext>
            </a:extLst>
          </p:cNvPr>
          <p:cNvSpPr/>
          <p:nvPr/>
        </p:nvSpPr>
        <p:spPr>
          <a:xfrm>
            <a:off x="0" y="0"/>
            <a:ext cx="218114" cy="6858000"/>
          </a:xfrm>
          <a:prstGeom prst="rect">
            <a:avLst/>
          </a:prstGeom>
          <a:solidFill>
            <a:srgbClr val="6CB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2EB10C-9D36-4AC3-A3F0-2C8FFA29F2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9" y="6400800"/>
            <a:ext cx="1111541" cy="4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069DE-0ECF-44E7-89A6-E9FEFEC11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5694"/>
                </a:solidFill>
              </a:rPr>
              <a:t>Push toward </a:t>
            </a:r>
            <a:r>
              <a:rPr lang="en-US" b="1" dirty="0">
                <a:solidFill>
                  <a:srgbClr val="6CB33F"/>
                </a:solidFill>
              </a:rPr>
              <a:t>high quality pre-K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08AACCB-6083-42F8-B1B0-AE4A753B4718}"/>
              </a:ext>
            </a:extLst>
          </p:cNvPr>
          <p:cNvSpPr txBox="1">
            <a:spLocks/>
          </p:cNvSpPr>
          <p:nvPr/>
        </p:nvSpPr>
        <p:spPr>
          <a:xfrm>
            <a:off x="838200" y="2057400"/>
            <a:ext cx="7467600" cy="41148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>
            <a:lvl1pPr marL="228621" indent="-228621" algn="l" defTabSz="914484" rtl="0" eaLnBrk="1" latinLnBrk="0" hangingPunct="1">
              <a:lnSpc>
                <a:spcPct val="95000"/>
              </a:lnSpc>
              <a:spcBef>
                <a:spcPts val="1400"/>
              </a:spcBef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90" indent="-228621" algn="l" defTabSz="914484" rtl="0" eaLnBrk="1" latinLnBrk="0" hangingPunct="1">
              <a:lnSpc>
                <a:spcPct val="95000"/>
              </a:lnSpc>
              <a:spcBef>
                <a:spcPts val="800"/>
              </a:spcBef>
              <a:buSzPct val="100000"/>
              <a:buFont typeface="Century Gothic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8759" indent="-228621" algn="l" defTabSz="914484" rtl="0" eaLnBrk="1" latinLnBrk="0" hangingPunct="1">
              <a:lnSpc>
                <a:spcPct val="95000"/>
              </a:lnSpc>
              <a:spcBef>
                <a:spcPts val="800"/>
              </a:spcBef>
              <a:buSzPct val="100000"/>
              <a:buFont typeface="Century Gothic" pitchFamily="34" charset="0"/>
              <a:buChar char="–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829" indent="-228621" algn="l" defTabSz="914484" rtl="0" eaLnBrk="1" latinLnBrk="0" hangingPunct="1">
              <a:lnSpc>
                <a:spcPct val="95000"/>
              </a:lnSpc>
              <a:spcBef>
                <a:spcPts val="800"/>
              </a:spcBef>
              <a:buSzPct val="100000"/>
              <a:buFont typeface="Century Gothic" pitchFamily="34" charset="0"/>
              <a:buChar char="–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08898" indent="-228621" algn="l" defTabSz="914484" rtl="0" eaLnBrk="1" latinLnBrk="0" hangingPunct="1">
              <a:lnSpc>
                <a:spcPct val="95000"/>
              </a:lnSpc>
              <a:spcBef>
                <a:spcPts val="800"/>
              </a:spcBef>
              <a:buSzPct val="100000"/>
              <a:buFont typeface="Century Gothic" pitchFamily="34" charset="0"/>
              <a:buChar char="–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967" indent="-228621" algn="l" defTabSz="914484" rtl="0" eaLnBrk="1" latinLnBrk="0" hangingPunct="1">
              <a:lnSpc>
                <a:spcPct val="95000"/>
              </a:lnSpc>
              <a:spcBef>
                <a:spcPts val="800"/>
              </a:spcBef>
              <a:buSzPct val="90000"/>
              <a:buFont typeface="Century Gothic" pitchFamily="34" charset="0"/>
              <a:buChar char="–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49037" indent="-228621" algn="l" defTabSz="914484" rtl="0" eaLnBrk="1" latinLnBrk="0" hangingPunct="1">
              <a:lnSpc>
                <a:spcPct val="95000"/>
              </a:lnSpc>
              <a:spcBef>
                <a:spcPts val="800"/>
              </a:spcBef>
              <a:buSzPct val="90000"/>
              <a:buFont typeface="Century Gothic" pitchFamily="34" charset="0"/>
              <a:buChar char="–"/>
              <a:defRPr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69106" indent="-228621" algn="l" defTabSz="914484" rtl="0" eaLnBrk="1" latinLnBrk="0" hangingPunct="1">
              <a:lnSpc>
                <a:spcPct val="95000"/>
              </a:lnSpc>
              <a:spcBef>
                <a:spcPts val="800"/>
              </a:spcBef>
              <a:buSzPct val="90000"/>
              <a:buFont typeface="Century Gothic" pitchFamily="34" charset="0"/>
              <a:buChar char="–"/>
              <a:defRPr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900" indent="-228621" algn="l" defTabSz="914484" rtl="0" eaLnBrk="1" latinLnBrk="0" hangingPunct="1">
              <a:lnSpc>
                <a:spcPct val="95000"/>
              </a:lnSpc>
              <a:spcBef>
                <a:spcPts val="800"/>
              </a:spcBef>
              <a:buSzPct val="90000"/>
              <a:buFont typeface="Century Gothic" pitchFamily="34" charset="0"/>
              <a:buChar char="–"/>
              <a:defRPr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solidFill>
                  <a:srgbClr val="6CB33F"/>
                </a:solidFill>
              </a:rPr>
              <a:t>Ensure access </a:t>
            </a:r>
            <a:r>
              <a:rPr lang="en-US" sz="2200" dirty="0"/>
              <a:t>for all at-risk children, especially children from low-income families and English Language Learners</a:t>
            </a:r>
          </a:p>
          <a:p>
            <a:r>
              <a:rPr lang="en-US" sz="2200" dirty="0"/>
              <a:t>Strengthen </a:t>
            </a:r>
            <a:r>
              <a:rPr lang="en-US" sz="2200" b="1" dirty="0">
                <a:solidFill>
                  <a:srgbClr val="6CB33F"/>
                </a:solidFill>
              </a:rPr>
              <a:t>teacher training </a:t>
            </a:r>
            <a:r>
              <a:rPr lang="en-US" sz="2200" dirty="0"/>
              <a:t>and certification requirements</a:t>
            </a:r>
          </a:p>
          <a:p>
            <a:r>
              <a:rPr lang="en-US" sz="2200" dirty="0"/>
              <a:t>Consider the importance of </a:t>
            </a:r>
            <a:br>
              <a:rPr lang="en-US" sz="2200" dirty="0"/>
            </a:br>
            <a:r>
              <a:rPr lang="en-US" sz="2200" dirty="0"/>
              <a:t>ongoing </a:t>
            </a:r>
            <a:r>
              <a:rPr lang="en-US" sz="2200" b="1" dirty="0">
                <a:solidFill>
                  <a:srgbClr val="6CB33F"/>
                </a:solidFill>
              </a:rPr>
              <a:t>coaching</a:t>
            </a:r>
            <a:r>
              <a:rPr lang="en-US" sz="2200" dirty="0"/>
              <a:t>, </a:t>
            </a:r>
            <a:r>
              <a:rPr lang="en-US" sz="2200" b="1" dirty="0">
                <a:solidFill>
                  <a:srgbClr val="6CB33F"/>
                </a:solidFill>
              </a:rPr>
              <a:t>mentoring</a:t>
            </a:r>
            <a:r>
              <a:rPr lang="en-US" sz="2200" dirty="0"/>
              <a:t> </a:t>
            </a:r>
            <a:br>
              <a:rPr lang="en-US" sz="2200" dirty="0"/>
            </a:br>
            <a:r>
              <a:rPr lang="en-US" sz="2200" dirty="0"/>
              <a:t>and </a:t>
            </a:r>
            <a:r>
              <a:rPr lang="en-US" sz="2200" b="1" dirty="0">
                <a:solidFill>
                  <a:srgbClr val="6CB33F"/>
                </a:solidFill>
              </a:rPr>
              <a:t>professional development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374743-787F-4B5C-A80E-BC2A8046B1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964534"/>
            <a:ext cx="3200400" cy="213146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4B9FA98-314B-4535-ACC2-9239155F3612}"/>
              </a:ext>
            </a:extLst>
          </p:cNvPr>
          <p:cNvSpPr/>
          <p:nvPr/>
        </p:nvSpPr>
        <p:spPr>
          <a:xfrm>
            <a:off x="0" y="0"/>
            <a:ext cx="218114" cy="6858000"/>
          </a:xfrm>
          <a:prstGeom prst="rect">
            <a:avLst/>
          </a:prstGeom>
          <a:solidFill>
            <a:srgbClr val="6CB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65F513-890E-43B5-84CE-2B0E5A13B1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9" y="6400800"/>
            <a:ext cx="1111541" cy="4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57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069DE-0ECF-44E7-89A6-E9FEFEC11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5694"/>
                </a:solidFill>
              </a:rPr>
              <a:t>Support </a:t>
            </a:r>
            <a:r>
              <a:rPr lang="en-US" b="1" dirty="0">
                <a:solidFill>
                  <a:srgbClr val="6CB33F"/>
                </a:solidFill>
              </a:rPr>
              <a:t>kindergarten </a:t>
            </a:r>
            <a:r>
              <a:rPr lang="en-US" b="1" dirty="0">
                <a:solidFill>
                  <a:srgbClr val="005694"/>
                </a:solidFill>
              </a:rPr>
              <a:t>programs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AB60D9-9E08-4102-A2AD-33F51839C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057400"/>
            <a:ext cx="7515837" cy="4343400"/>
          </a:xfrm>
        </p:spPr>
        <p:txBody>
          <a:bodyPr>
            <a:normAutofit/>
          </a:bodyPr>
          <a:lstStyle/>
          <a:p>
            <a:r>
              <a:rPr lang="en-US" sz="2200" b="1" dirty="0">
                <a:solidFill>
                  <a:srgbClr val="6CB33F"/>
                </a:solidFill>
              </a:rPr>
              <a:t>Fund seats </a:t>
            </a:r>
            <a:r>
              <a:rPr lang="en-US" sz="2200" dirty="0">
                <a:solidFill>
                  <a:srgbClr val="005694"/>
                </a:solidFill>
              </a:rPr>
              <a:t>for all at-risk children</a:t>
            </a:r>
          </a:p>
          <a:p>
            <a:r>
              <a:rPr lang="en-US" sz="2200" dirty="0">
                <a:solidFill>
                  <a:srgbClr val="005694"/>
                </a:solidFill>
              </a:rPr>
              <a:t>Promote </a:t>
            </a:r>
            <a:r>
              <a:rPr lang="en-US" sz="2200" b="1" dirty="0">
                <a:solidFill>
                  <a:srgbClr val="6CB33F"/>
                </a:solidFill>
              </a:rPr>
              <a:t>participation</a:t>
            </a:r>
            <a:r>
              <a:rPr lang="en-US" sz="2200" dirty="0">
                <a:solidFill>
                  <a:srgbClr val="005694"/>
                </a:solidFill>
              </a:rPr>
              <a:t> in kindergarten for all students</a:t>
            </a:r>
          </a:p>
          <a:p>
            <a:r>
              <a:rPr lang="en-US" sz="2200" b="1" dirty="0">
                <a:solidFill>
                  <a:srgbClr val="6CB33F"/>
                </a:solidFill>
              </a:rPr>
              <a:t>Keep class sizes small </a:t>
            </a:r>
            <a:r>
              <a:rPr lang="en-US" sz="2200" dirty="0">
                <a:solidFill>
                  <a:srgbClr val="005694"/>
                </a:solidFill>
              </a:rPr>
              <a:t>so teachers can individualize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6D5DBD-AAB3-4E7C-9EFD-4AA55BEA9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8818" y="4648200"/>
            <a:ext cx="5186363" cy="18681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6927B4C-698B-4139-ADE9-DFEF4A01439E}"/>
              </a:ext>
            </a:extLst>
          </p:cNvPr>
          <p:cNvSpPr/>
          <p:nvPr/>
        </p:nvSpPr>
        <p:spPr>
          <a:xfrm>
            <a:off x="0" y="0"/>
            <a:ext cx="218114" cy="6858000"/>
          </a:xfrm>
          <a:prstGeom prst="rect">
            <a:avLst/>
          </a:prstGeom>
          <a:solidFill>
            <a:srgbClr val="6CB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97396D-353C-4792-8C97-C6C6A96327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9" y="6400800"/>
            <a:ext cx="1111541" cy="4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50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069DE-0ECF-44E7-89A6-E9FEFEC11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95766"/>
            <a:ext cx="7620000" cy="1397000"/>
          </a:xfrm>
        </p:spPr>
        <p:txBody>
          <a:bodyPr/>
          <a:lstStyle/>
          <a:p>
            <a:r>
              <a:rPr lang="en-US" b="1" dirty="0">
                <a:solidFill>
                  <a:srgbClr val="005694"/>
                </a:solidFill>
              </a:rPr>
              <a:t>Identify      Early and </a:t>
            </a:r>
            <a:r>
              <a:rPr lang="en-US" b="1" dirty="0">
                <a:solidFill>
                  <a:srgbClr val="6CB33F"/>
                </a:solidFill>
              </a:rPr>
              <a:t>Intervene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AB60D9-9E08-4102-A2AD-33F51839C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6048" y="2514600"/>
            <a:ext cx="4953000" cy="4800600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rgbClr val="005694"/>
                </a:solidFill>
              </a:rPr>
              <a:t>Incentivize the use of regular </a:t>
            </a:r>
            <a:r>
              <a:rPr lang="en-US" sz="2200" b="1" dirty="0">
                <a:solidFill>
                  <a:srgbClr val="6CB33F"/>
                </a:solidFill>
              </a:rPr>
              <a:t>formative assessment</a:t>
            </a:r>
            <a:r>
              <a:rPr lang="en-US" sz="2200" dirty="0">
                <a:solidFill>
                  <a:srgbClr val="005694"/>
                </a:solidFill>
              </a:rPr>
              <a:t> and </a:t>
            </a:r>
            <a:r>
              <a:rPr lang="en-US" sz="2200" b="1" dirty="0">
                <a:solidFill>
                  <a:srgbClr val="6CB33F"/>
                </a:solidFill>
              </a:rPr>
              <a:t>screenings</a:t>
            </a:r>
            <a:r>
              <a:rPr lang="en-US" sz="2200" dirty="0">
                <a:solidFill>
                  <a:srgbClr val="005694"/>
                </a:solidFill>
              </a:rPr>
              <a:t> to identify struggling readers early</a:t>
            </a:r>
          </a:p>
          <a:p>
            <a:r>
              <a:rPr lang="en-US" sz="2200" dirty="0">
                <a:solidFill>
                  <a:srgbClr val="005694"/>
                </a:solidFill>
              </a:rPr>
              <a:t>Make sure schools use </a:t>
            </a:r>
            <a:r>
              <a:rPr lang="en-US" sz="2200" b="1" dirty="0">
                <a:solidFill>
                  <a:srgbClr val="6CB33F"/>
                </a:solidFill>
              </a:rPr>
              <a:t>proven</a:t>
            </a:r>
            <a:r>
              <a:rPr lang="en-US" sz="2200" dirty="0">
                <a:solidFill>
                  <a:srgbClr val="005694"/>
                </a:solidFill>
              </a:rPr>
              <a:t>, </a:t>
            </a:r>
            <a:r>
              <a:rPr lang="en-US" sz="2200" b="1" dirty="0">
                <a:solidFill>
                  <a:srgbClr val="6CB33F"/>
                </a:solidFill>
              </a:rPr>
              <a:t>research-based intervention</a:t>
            </a:r>
            <a:r>
              <a:rPr lang="en-US" sz="2200" dirty="0">
                <a:solidFill>
                  <a:srgbClr val="005694"/>
                </a:solidFill>
              </a:rPr>
              <a:t> programs and methods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B6E046-B54F-4E00-8764-152FFE05D1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59252">
            <a:off x="334605" y="102065"/>
            <a:ext cx="3581400" cy="3581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E731018-647B-4CC0-B990-6A58CB1E7B3C}"/>
              </a:ext>
            </a:extLst>
          </p:cNvPr>
          <p:cNvSpPr/>
          <p:nvPr/>
        </p:nvSpPr>
        <p:spPr>
          <a:xfrm>
            <a:off x="0" y="0"/>
            <a:ext cx="218114" cy="6858000"/>
          </a:xfrm>
          <a:prstGeom prst="rect">
            <a:avLst/>
          </a:prstGeom>
          <a:solidFill>
            <a:srgbClr val="6CB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4B161E-A33C-4877-B084-44482C0E39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9" y="6400800"/>
            <a:ext cx="1111541" cy="4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32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069DE-0ECF-44E7-89A6-E9FEFEC11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200"/>
            <a:ext cx="7620000" cy="1397000"/>
          </a:xfrm>
        </p:spPr>
        <p:txBody>
          <a:bodyPr/>
          <a:lstStyle/>
          <a:p>
            <a:r>
              <a:rPr lang="en-US" b="1" dirty="0">
                <a:solidFill>
                  <a:srgbClr val="005694"/>
                </a:solidFill>
              </a:rPr>
              <a:t>Develop </a:t>
            </a:r>
            <a:r>
              <a:rPr lang="en-US" b="1" dirty="0">
                <a:solidFill>
                  <a:srgbClr val="6CB33F"/>
                </a:solidFill>
              </a:rPr>
              <a:t>effective promotion policies</a:t>
            </a:r>
            <a:r>
              <a:rPr lang="en-US" b="1" dirty="0">
                <a:solidFill>
                  <a:srgbClr val="005694"/>
                </a:solidFill>
              </a:rPr>
              <a:t> for third-grade students</a:t>
            </a:r>
            <a:endParaRPr lang="en-US" b="1" dirty="0">
              <a:solidFill>
                <a:srgbClr val="6CB33F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08AACCB-6083-42F8-B1B0-AE4A753B4718}"/>
              </a:ext>
            </a:extLst>
          </p:cNvPr>
          <p:cNvSpPr txBox="1">
            <a:spLocks/>
          </p:cNvSpPr>
          <p:nvPr/>
        </p:nvSpPr>
        <p:spPr>
          <a:xfrm>
            <a:off x="838200" y="2057400"/>
            <a:ext cx="7467600" cy="41148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>
            <a:lvl1pPr marL="228621" indent="-228621" algn="l" defTabSz="914484" rtl="0" eaLnBrk="1" latinLnBrk="0" hangingPunct="1">
              <a:lnSpc>
                <a:spcPct val="95000"/>
              </a:lnSpc>
              <a:spcBef>
                <a:spcPts val="1400"/>
              </a:spcBef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90" indent="-228621" algn="l" defTabSz="914484" rtl="0" eaLnBrk="1" latinLnBrk="0" hangingPunct="1">
              <a:lnSpc>
                <a:spcPct val="95000"/>
              </a:lnSpc>
              <a:spcBef>
                <a:spcPts val="800"/>
              </a:spcBef>
              <a:buSzPct val="100000"/>
              <a:buFont typeface="Century Gothic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8759" indent="-228621" algn="l" defTabSz="914484" rtl="0" eaLnBrk="1" latinLnBrk="0" hangingPunct="1">
              <a:lnSpc>
                <a:spcPct val="95000"/>
              </a:lnSpc>
              <a:spcBef>
                <a:spcPts val="800"/>
              </a:spcBef>
              <a:buSzPct val="100000"/>
              <a:buFont typeface="Century Gothic" pitchFamily="34" charset="0"/>
              <a:buChar char="–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829" indent="-228621" algn="l" defTabSz="914484" rtl="0" eaLnBrk="1" latinLnBrk="0" hangingPunct="1">
              <a:lnSpc>
                <a:spcPct val="95000"/>
              </a:lnSpc>
              <a:spcBef>
                <a:spcPts val="800"/>
              </a:spcBef>
              <a:buSzPct val="100000"/>
              <a:buFont typeface="Century Gothic" pitchFamily="34" charset="0"/>
              <a:buChar char="–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08898" indent="-228621" algn="l" defTabSz="914484" rtl="0" eaLnBrk="1" latinLnBrk="0" hangingPunct="1">
              <a:lnSpc>
                <a:spcPct val="95000"/>
              </a:lnSpc>
              <a:spcBef>
                <a:spcPts val="800"/>
              </a:spcBef>
              <a:buSzPct val="100000"/>
              <a:buFont typeface="Century Gothic" pitchFamily="34" charset="0"/>
              <a:buChar char="–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967" indent="-228621" algn="l" defTabSz="914484" rtl="0" eaLnBrk="1" latinLnBrk="0" hangingPunct="1">
              <a:lnSpc>
                <a:spcPct val="95000"/>
              </a:lnSpc>
              <a:spcBef>
                <a:spcPts val="800"/>
              </a:spcBef>
              <a:buSzPct val="90000"/>
              <a:buFont typeface="Century Gothic" pitchFamily="34" charset="0"/>
              <a:buChar char="–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49037" indent="-228621" algn="l" defTabSz="914484" rtl="0" eaLnBrk="1" latinLnBrk="0" hangingPunct="1">
              <a:lnSpc>
                <a:spcPct val="95000"/>
              </a:lnSpc>
              <a:spcBef>
                <a:spcPts val="800"/>
              </a:spcBef>
              <a:buSzPct val="90000"/>
              <a:buFont typeface="Century Gothic" pitchFamily="34" charset="0"/>
              <a:buChar char="–"/>
              <a:defRPr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69106" indent="-228621" algn="l" defTabSz="914484" rtl="0" eaLnBrk="1" latinLnBrk="0" hangingPunct="1">
              <a:lnSpc>
                <a:spcPct val="95000"/>
              </a:lnSpc>
              <a:spcBef>
                <a:spcPts val="800"/>
              </a:spcBef>
              <a:buSzPct val="90000"/>
              <a:buFont typeface="Century Gothic" pitchFamily="34" charset="0"/>
              <a:buChar char="–"/>
              <a:defRPr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900" indent="-228621" algn="l" defTabSz="914484" rtl="0" eaLnBrk="1" latinLnBrk="0" hangingPunct="1">
              <a:lnSpc>
                <a:spcPct val="95000"/>
              </a:lnSpc>
              <a:spcBef>
                <a:spcPts val="800"/>
              </a:spcBef>
              <a:buSzPct val="90000"/>
              <a:buFont typeface="Century Gothic" pitchFamily="34" charset="0"/>
              <a:buChar char="–"/>
              <a:defRPr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solidFill>
                  <a:srgbClr val="005694"/>
                </a:solidFill>
              </a:rPr>
              <a:t>Provide students with </a:t>
            </a:r>
            <a:r>
              <a:rPr lang="en-US" sz="2200" b="1" dirty="0">
                <a:solidFill>
                  <a:srgbClr val="6CB33F"/>
                </a:solidFill>
              </a:rPr>
              <a:t>multiple opportunities and methods</a:t>
            </a:r>
            <a:r>
              <a:rPr lang="en-US" sz="2200" dirty="0">
                <a:solidFill>
                  <a:srgbClr val="005694"/>
                </a:solidFill>
              </a:rPr>
              <a:t> to demonstrate reading proficiency before leaving 3</a:t>
            </a:r>
            <a:r>
              <a:rPr lang="en-US" sz="2200" baseline="30000" dirty="0">
                <a:solidFill>
                  <a:srgbClr val="005694"/>
                </a:solidFill>
              </a:rPr>
              <a:t>rd</a:t>
            </a:r>
            <a:r>
              <a:rPr lang="en-US" sz="2200" dirty="0">
                <a:solidFill>
                  <a:srgbClr val="005694"/>
                </a:solidFill>
              </a:rPr>
              <a:t> grade</a:t>
            </a:r>
          </a:p>
          <a:p>
            <a:r>
              <a:rPr lang="en-US" sz="2200" dirty="0"/>
              <a:t>Make sure students who do not meet a reading benchmark receive </a:t>
            </a:r>
            <a:r>
              <a:rPr lang="en-US" sz="2200" b="1" dirty="0">
                <a:solidFill>
                  <a:srgbClr val="6CB33F"/>
                </a:solidFill>
              </a:rPr>
              <a:t>intensive, individualized support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BB5A05-945C-49B9-AFDA-2ECD1EDA30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657600"/>
            <a:ext cx="3048000" cy="3048000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7EB358D-2FC1-4656-ABED-91F63C9F32B8}"/>
              </a:ext>
            </a:extLst>
          </p:cNvPr>
          <p:cNvSpPr/>
          <p:nvPr/>
        </p:nvSpPr>
        <p:spPr>
          <a:xfrm>
            <a:off x="0" y="0"/>
            <a:ext cx="218114" cy="6858000"/>
          </a:xfrm>
          <a:prstGeom prst="rect">
            <a:avLst/>
          </a:prstGeom>
          <a:solidFill>
            <a:srgbClr val="6CB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9E7DD9-D4B2-4573-A78A-CE8EC86632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9" y="6400800"/>
            <a:ext cx="1111541" cy="4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84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6B2B150-9847-4475-871B-A858A93FF6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71600" y="228600"/>
            <a:ext cx="6400800" cy="6400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9B0D6D-EF81-4CE5-A7D1-C3E15C828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581" y="-2457"/>
            <a:ext cx="3886200" cy="7620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5694"/>
                </a:solidFill>
              </a:rPr>
              <a:t>To be successful,</a:t>
            </a:r>
            <a:endParaRPr lang="en-US" sz="3200" b="1" dirty="0">
              <a:solidFill>
                <a:srgbClr val="6CB33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878688D-0D97-4A85-9BE5-BE713FC5BBCA}"/>
              </a:ext>
            </a:extLst>
          </p:cNvPr>
          <p:cNvSpPr txBox="1">
            <a:spLocks/>
          </p:cNvSpPr>
          <p:nvPr/>
        </p:nvSpPr>
        <p:spPr>
          <a:xfrm>
            <a:off x="1984695" y="1651266"/>
            <a:ext cx="2906086" cy="762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>
            <a:lvl1pPr algn="l" defTabSz="914484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330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6CB33F"/>
                </a:solidFill>
              </a:rPr>
              <a:t>states should</a:t>
            </a:r>
            <a:endParaRPr lang="en-US" sz="3200" b="1" dirty="0">
              <a:solidFill>
                <a:srgbClr val="6CB33F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E0CB3BB-B557-44A7-99A1-FD5E8ABAF9D6}"/>
              </a:ext>
            </a:extLst>
          </p:cNvPr>
          <p:cNvSpPr txBox="1">
            <a:spLocks/>
          </p:cNvSpPr>
          <p:nvPr/>
        </p:nvSpPr>
        <p:spPr>
          <a:xfrm>
            <a:off x="4538444" y="2582188"/>
            <a:ext cx="2502715" cy="762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>
            <a:lvl1pPr algn="l" defTabSz="914484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330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005694"/>
                </a:solidFill>
              </a:rPr>
              <a:t>ensure all of</a:t>
            </a:r>
            <a:endParaRPr lang="en-US" sz="3200" b="1" dirty="0">
              <a:solidFill>
                <a:srgbClr val="6CB33F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394814-AF45-47A8-8DB7-5318F3F1556B}"/>
              </a:ext>
            </a:extLst>
          </p:cNvPr>
          <p:cNvSpPr txBox="1">
            <a:spLocks/>
          </p:cNvSpPr>
          <p:nvPr/>
        </p:nvSpPr>
        <p:spPr>
          <a:xfrm>
            <a:off x="1967917" y="3221067"/>
            <a:ext cx="2713140" cy="12192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>
            <a:lvl1pPr algn="l" defTabSz="914484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330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100" dirty="0">
                <a:solidFill>
                  <a:srgbClr val="005694"/>
                </a:solidFill>
                <a:latin typeface="+mn-lt"/>
              </a:rPr>
              <a:t>these policies</a:t>
            </a:r>
          </a:p>
          <a:p>
            <a:pPr algn="ctr"/>
            <a:r>
              <a:rPr lang="en-US" sz="3100" dirty="0">
                <a:solidFill>
                  <a:srgbClr val="005694"/>
                </a:solidFill>
                <a:latin typeface="+mn-lt"/>
              </a:rPr>
              <a:t>are</a:t>
            </a:r>
            <a:endParaRPr lang="en-US" sz="3100" b="1" dirty="0">
              <a:solidFill>
                <a:srgbClr val="6CB33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B3D6CB2-478E-44DB-B39A-B6A81FC1941A}"/>
              </a:ext>
            </a:extLst>
          </p:cNvPr>
          <p:cNvSpPr txBox="1">
            <a:spLocks/>
          </p:cNvSpPr>
          <p:nvPr/>
        </p:nvSpPr>
        <p:spPr>
          <a:xfrm>
            <a:off x="4419600" y="4129088"/>
            <a:ext cx="2819400" cy="8382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>
            <a:lvl1pPr algn="l" defTabSz="914484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330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rgbClr val="6CB3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integrated</a:t>
            </a:r>
            <a:endParaRPr lang="en-US" sz="3200" b="1" dirty="0">
              <a:solidFill>
                <a:srgbClr val="6CB33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32029B-DB1C-4392-B90D-0FB7DDC03C54}"/>
              </a:ext>
            </a:extLst>
          </p:cNvPr>
          <p:cNvSpPr/>
          <p:nvPr/>
        </p:nvSpPr>
        <p:spPr>
          <a:xfrm>
            <a:off x="0" y="0"/>
            <a:ext cx="218114" cy="6858000"/>
          </a:xfrm>
          <a:prstGeom prst="rect">
            <a:avLst/>
          </a:prstGeom>
          <a:solidFill>
            <a:srgbClr val="6CB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C94FEAF-CC45-467B-A30F-6AF378C8F1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9" y="6400800"/>
            <a:ext cx="1111541" cy="4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32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CD0B9-0E96-49F0-A1D4-315ECEEF1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2133263"/>
            <a:ext cx="9144000" cy="335367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001" dirty="0"/>
              <a:t>“Research shows that a </a:t>
            </a:r>
            <a:br>
              <a:rPr lang="en-US" sz="3301" dirty="0"/>
            </a:br>
            <a:r>
              <a:rPr lang="en-US" sz="4051" b="1" dirty="0">
                <a:solidFill>
                  <a:srgbClr val="6CB33F"/>
                </a:solidFill>
              </a:rPr>
              <a:t>‘spray and pray’</a:t>
            </a:r>
            <a:r>
              <a:rPr lang="en-US" sz="3301" b="1" dirty="0"/>
              <a:t> </a:t>
            </a:r>
            <a:r>
              <a:rPr lang="en-US" sz="3001" dirty="0"/>
              <a:t>approach</a:t>
            </a:r>
            <a:br>
              <a:rPr lang="en-US" sz="3001" dirty="0"/>
            </a:br>
            <a:r>
              <a:rPr lang="en-US" sz="3001" dirty="0"/>
              <a:t>to helping struggling readers</a:t>
            </a:r>
            <a:br>
              <a:rPr lang="en-US" sz="3001" dirty="0"/>
            </a:br>
            <a:r>
              <a:rPr lang="en-US" sz="3001" b="1" dirty="0"/>
              <a:t>does not work…”</a:t>
            </a:r>
          </a:p>
          <a:p>
            <a:pPr marL="0" indent="0" algn="ctr">
              <a:buNone/>
            </a:pPr>
            <a:endParaRPr lang="en-US" sz="3301" dirty="0"/>
          </a:p>
          <a:p>
            <a:pPr marL="0" indent="0" algn="ctr">
              <a:buNone/>
            </a:pPr>
            <a:r>
              <a:rPr lang="en-US" i="1" dirty="0"/>
              <a:t> — Task Force to Study the Implementation</a:t>
            </a:r>
            <a:br>
              <a:rPr lang="en-US" i="1" dirty="0"/>
            </a:br>
            <a:r>
              <a:rPr lang="en-US" i="1" dirty="0"/>
              <a:t>of a Dyslexia Education Program in Maryland. (2015).</a:t>
            </a:r>
            <a:endParaRPr lang="en-US" sz="1600" i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9D3FC4-CE5D-48C4-A34F-DC20A27A556A}"/>
              </a:ext>
            </a:extLst>
          </p:cNvPr>
          <p:cNvSpPr/>
          <p:nvPr/>
        </p:nvSpPr>
        <p:spPr>
          <a:xfrm>
            <a:off x="0" y="0"/>
            <a:ext cx="218114" cy="6858000"/>
          </a:xfrm>
          <a:prstGeom prst="rect">
            <a:avLst/>
          </a:prstGeom>
          <a:solidFill>
            <a:srgbClr val="6CB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29B885-E783-43B9-9EF0-EEAB7E5B75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9" y="6400800"/>
            <a:ext cx="1111541" cy="4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52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51608-FE90-4CD2-B331-C1712BFBB5BE}"/>
              </a:ext>
            </a:extLst>
          </p:cNvPr>
          <p:cNvSpPr txBox="1">
            <a:spLocks/>
          </p:cNvSpPr>
          <p:nvPr/>
        </p:nvSpPr>
        <p:spPr>
          <a:xfrm>
            <a:off x="4328719" y="1191936"/>
            <a:ext cx="4815281" cy="3810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>
            <a:lvl1pPr algn="l" defTabSz="914484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330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And states should be ready to </a:t>
            </a:r>
            <a:r>
              <a:rPr lang="en-US" sz="3600" b="1" dirty="0">
                <a:solidFill>
                  <a:srgbClr val="6CB33F"/>
                </a:solidFill>
              </a:rPr>
              <a:t>commit for the long haul</a:t>
            </a:r>
            <a:r>
              <a:rPr lang="en-US" sz="2800" dirty="0"/>
              <a:t>.</a:t>
            </a:r>
          </a:p>
          <a:p>
            <a:endParaRPr lang="en-US" sz="2800" dirty="0"/>
          </a:p>
          <a:p>
            <a:r>
              <a:rPr lang="en-US" sz="2800" dirty="0"/>
              <a:t>Significant, lasting changes take </a:t>
            </a:r>
            <a:r>
              <a:rPr lang="en-US" sz="3600" b="1" dirty="0">
                <a:solidFill>
                  <a:srgbClr val="6CB33F"/>
                </a:solidFill>
              </a:rPr>
              <a:t>time</a:t>
            </a:r>
            <a:r>
              <a:rPr lang="en-US" sz="2800" dirty="0"/>
              <a:t> and </a:t>
            </a:r>
            <a:r>
              <a:rPr lang="en-US" sz="3600" b="1" dirty="0">
                <a:solidFill>
                  <a:srgbClr val="6CB33F"/>
                </a:solidFill>
              </a:rPr>
              <a:t>sustained efforts</a:t>
            </a:r>
            <a:r>
              <a:rPr lang="en-US" sz="2800" dirty="0"/>
              <a:t>.</a:t>
            </a:r>
            <a:endParaRPr lang="en-US" sz="2800" b="1" dirty="0">
              <a:solidFill>
                <a:srgbClr val="6CB33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0C07B6-56BD-4538-85BE-FB8B0F3E1C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682" y="989202"/>
            <a:ext cx="4878198" cy="48781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17FEFB1-BFAD-4833-A8DE-B31966E90C45}"/>
              </a:ext>
            </a:extLst>
          </p:cNvPr>
          <p:cNvSpPr/>
          <p:nvPr/>
        </p:nvSpPr>
        <p:spPr>
          <a:xfrm>
            <a:off x="0" y="0"/>
            <a:ext cx="218114" cy="6858000"/>
          </a:xfrm>
          <a:prstGeom prst="rect">
            <a:avLst/>
          </a:prstGeom>
          <a:solidFill>
            <a:srgbClr val="6CB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06F388-C666-4F94-88DF-BEB148AD9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9" y="6400800"/>
            <a:ext cx="1111541" cy="4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27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001E4-0124-4570-A881-559280D71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362200"/>
            <a:ext cx="5867400" cy="193040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Read the full report at</a:t>
            </a:r>
            <a:br>
              <a:rPr lang="en-US" sz="2800" b="1" dirty="0"/>
            </a:br>
            <a:br>
              <a:rPr lang="en-US" sz="2800" dirty="0"/>
            </a:br>
            <a:r>
              <a:rPr lang="en-US" sz="2800" b="1" dirty="0">
                <a:solidFill>
                  <a:srgbClr val="6CB33F"/>
                </a:solidFill>
              </a:rPr>
              <a:t>www.sreb.org/ReadToSucceed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196BD6-99EB-48D4-8835-B3F981EE4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4572000"/>
            <a:ext cx="5257800" cy="1982787"/>
          </a:xfrm>
        </p:spPr>
        <p:txBody>
          <a:bodyPr>
            <a:normAutofit/>
          </a:bodyPr>
          <a:lstStyle/>
          <a:p>
            <a:pPr algn="ctr"/>
            <a:r>
              <a:rPr lang="en-US" sz="1800" b="1" dirty="0"/>
              <a:t>For more information, contact:</a:t>
            </a:r>
          </a:p>
          <a:p>
            <a:pPr algn="r"/>
            <a:endParaRPr lang="en-US" sz="1800" dirty="0"/>
          </a:p>
          <a:p>
            <a:pPr algn="ctr"/>
            <a:r>
              <a:rPr lang="en-US" sz="1800" dirty="0"/>
              <a:t>Samantha Durrance at </a:t>
            </a:r>
            <a:r>
              <a:rPr lang="en-US" sz="2000" b="1" dirty="0">
                <a:solidFill>
                  <a:srgbClr val="6CB33F"/>
                </a:solidFill>
              </a:rPr>
              <a:t>Samantha.Durrance@sreb.org</a:t>
            </a:r>
          </a:p>
          <a:p>
            <a:pPr algn="ctr"/>
            <a:endParaRPr lang="en-US" sz="1800" dirty="0"/>
          </a:p>
          <a:p>
            <a:pPr algn="ctr"/>
            <a:r>
              <a:rPr lang="en-US" sz="1800" dirty="0"/>
              <a:t>or Joan Lord at </a:t>
            </a:r>
            <a:r>
              <a:rPr lang="en-US" sz="2000" b="1" dirty="0">
                <a:solidFill>
                  <a:srgbClr val="6CB33F"/>
                </a:solidFill>
              </a:rPr>
              <a:t>Joan.Lord@sreb.org </a:t>
            </a:r>
            <a:endParaRPr lang="en-US" sz="1800" b="1" dirty="0">
              <a:solidFill>
                <a:srgbClr val="6CB33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B52B8D-03E8-4D15-BCDC-12AFB54841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56" y="91439"/>
            <a:ext cx="4145288" cy="70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04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AFE3E-173B-4D6C-A2F2-79B35682D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 2015, too many 4</a:t>
            </a:r>
            <a:r>
              <a:rPr lang="en-US" b="1" baseline="30000" dirty="0"/>
              <a:t>th</a:t>
            </a:r>
            <a:r>
              <a:rPr lang="en-US" b="1" dirty="0"/>
              <a:t> graders fell </a:t>
            </a:r>
            <a:r>
              <a:rPr lang="en-US" b="1" dirty="0">
                <a:solidFill>
                  <a:srgbClr val="6CB33F"/>
                </a:solidFill>
              </a:rPr>
              <a:t>below Basic</a:t>
            </a:r>
            <a:r>
              <a:rPr lang="en-US" b="1" dirty="0"/>
              <a:t> on </a:t>
            </a:r>
            <a:r>
              <a:rPr lang="en-US" b="1" dirty="0" err="1"/>
              <a:t>NAEP</a:t>
            </a:r>
            <a:r>
              <a:rPr lang="en-US" b="1" dirty="0"/>
              <a:t> in reading.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DCEBF7-193C-47D1-A076-087EA9B412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/>
              <a:t>In the SREB median state…</a:t>
            </a:r>
          </a:p>
          <a:p>
            <a:r>
              <a:rPr lang="en-US" sz="3200" b="1" dirty="0">
                <a:solidFill>
                  <a:srgbClr val="005694"/>
                </a:solidFill>
              </a:rPr>
              <a:t> </a:t>
            </a:r>
            <a:r>
              <a:rPr lang="en-US" sz="3200" b="1" dirty="0">
                <a:solidFill>
                  <a:srgbClr val="6CB33F"/>
                </a:solidFill>
              </a:rPr>
              <a:t>33%</a:t>
            </a:r>
            <a:r>
              <a:rPr lang="en-US" sz="3200" dirty="0"/>
              <a:t> </a:t>
            </a:r>
            <a:r>
              <a:rPr lang="en-US" sz="2400" dirty="0"/>
              <a:t>of all students</a:t>
            </a:r>
          </a:p>
          <a:p>
            <a:r>
              <a:rPr lang="en-US" sz="3200" b="1" dirty="0">
                <a:solidFill>
                  <a:srgbClr val="005694"/>
                </a:solidFill>
              </a:rPr>
              <a:t> </a:t>
            </a:r>
            <a:r>
              <a:rPr lang="en-US" sz="3200" b="1" dirty="0">
                <a:solidFill>
                  <a:srgbClr val="6CB33F"/>
                </a:solidFill>
              </a:rPr>
              <a:t>44% </a:t>
            </a:r>
            <a:r>
              <a:rPr lang="en-US" sz="2400" dirty="0"/>
              <a:t>of students from low-income families</a:t>
            </a:r>
          </a:p>
          <a:p>
            <a:r>
              <a:rPr lang="en-US" sz="3200" b="1" dirty="0">
                <a:solidFill>
                  <a:srgbClr val="005694"/>
                </a:solidFill>
              </a:rPr>
              <a:t> </a:t>
            </a:r>
            <a:r>
              <a:rPr lang="en-US" sz="3200" b="1" dirty="0">
                <a:solidFill>
                  <a:srgbClr val="6CB33F"/>
                </a:solidFill>
              </a:rPr>
              <a:t>42%</a:t>
            </a:r>
            <a:r>
              <a:rPr lang="en-US" sz="3200" dirty="0"/>
              <a:t> </a:t>
            </a:r>
            <a:r>
              <a:rPr lang="en-US" sz="2400" dirty="0"/>
              <a:t>of Hispanic students</a:t>
            </a:r>
          </a:p>
          <a:p>
            <a:r>
              <a:rPr lang="en-US" sz="3200" b="1" dirty="0">
                <a:solidFill>
                  <a:srgbClr val="005694"/>
                </a:solidFill>
              </a:rPr>
              <a:t> </a:t>
            </a:r>
            <a:r>
              <a:rPr lang="en-US" sz="3200" b="1" dirty="0">
                <a:solidFill>
                  <a:srgbClr val="6CB33F"/>
                </a:solidFill>
              </a:rPr>
              <a:t>49%</a:t>
            </a:r>
            <a:r>
              <a:rPr lang="en-US" sz="2400" dirty="0"/>
              <a:t> of black students</a:t>
            </a:r>
          </a:p>
          <a:p>
            <a:r>
              <a:rPr lang="en-US" sz="3200" b="1" dirty="0">
                <a:solidFill>
                  <a:srgbClr val="005694"/>
                </a:solidFill>
              </a:rPr>
              <a:t> </a:t>
            </a:r>
            <a:r>
              <a:rPr lang="en-US" sz="3200" b="1" dirty="0">
                <a:solidFill>
                  <a:srgbClr val="6CB33F"/>
                </a:solidFill>
              </a:rPr>
              <a:t>60%</a:t>
            </a:r>
            <a:r>
              <a:rPr lang="en-US" sz="3200" dirty="0"/>
              <a:t> </a:t>
            </a:r>
            <a:r>
              <a:rPr lang="en-US" sz="2400" dirty="0"/>
              <a:t>of English Language Learners</a:t>
            </a:r>
          </a:p>
          <a:p>
            <a:r>
              <a:rPr lang="en-US" sz="3200" b="1" dirty="0">
                <a:solidFill>
                  <a:srgbClr val="005694"/>
                </a:solidFill>
              </a:rPr>
              <a:t> </a:t>
            </a:r>
            <a:r>
              <a:rPr lang="en-US" sz="3200" b="1" dirty="0">
                <a:solidFill>
                  <a:srgbClr val="6CB33F"/>
                </a:solidFill>
              </a:rPr>
              <a:t>70%</a:t>
            </a:r>
            <a:r>
              <a:rPr lang="en-US" sz="3200" dirty="0"/>
              <a:t> </a:t>
            </a:r>
            <a:r>
              <a:rPr lang="en-US" sz="2400" dirty="0"/>
              <a:t>of students with disabilities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3F1A46-483F-4B15-AEA1-84E0E0A35B03}"/>
              </a:ext>
            </a:extLst>
          </p:cNvPr>
          <p:cNvSpPr/>
          <p:nvPr/>
        </p:nvSpPr>
        <p:spPr>
          <a:xfrm>
            <a:off x="0" y="0"/>
            <a:ext cx="218114" cy="6858000"/>
          </a:xfrm>
          <a:prstGeom prst="rect">
            <a:avLst/>
          </a:prstGeom>
          <a:solidFill>
            <a:srgbClr val="6CB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6E9B70-8E16-4EA5-9CCD-2A3B886C95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9" y="6400800"/>
            <a:ext cx="1111541" cy="4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79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8EAC0-D9D7-4BBF-9E20-40BF534C8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200"/>
            <a:ext cx="7620000" cy="1397000"/>
          </a:xfrm>
        </p:spPr>
        <p:txBody>
          <a:bodyPr/>
          <a:lstStyle/>
          <a:p>
            <a:r>
              <a:rPr lang="en-US" b="1" dirty="0" err="1"/>
              <a:t>NAEP</a:t>
            </a:r>
            <a:r>
              <a:rPr lang="en-US" b="1" dirty="0"/>
              <a:t> Definition of “</a:t>
            </a:r>
            <a:r>
              <a:rPr lang="en-US" b="1" dirty="0">
                <a:solidFill>
                  <a:srgbClr val="6CB33F"/>
                </a:solidFill>
              </a:rPr>
              <a:t>Basic</a:t>
            </a:r>
            <a:r>
              <a:rPr lang="en-US" b="1" dirty="0"/>
              <a:t>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16517-770D-4EE2-B005-BD115F3B82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538" y="2514600"/>
            <a:ext cx="7848600" cy="3657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“</a:t>
            </a:r>
            <a:r>
              <a:rPr lang="en-US" sz="2800" b="1" dirty="0">
                <a:solidFill>
                  <a:srgbClr val="6CB33F"/>
                </a:solidFill>
              </a:rPr>
              <a:t>Partial mastery </a:t>
            </a:r>
            <a:r>
              <a:rPr lang="en-US" sz="2800" dirty="0"/>
              <a:t>of prerequisite knowledge and skills that are fundamental for proficient work at the grade level assessed”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E01A9D-5AC1-43D3-B54A-5BB3ADC7DF9B}"/>
              </a:ext>
            </a:extLst>
          </p:cNvPr>
          <p:cNvSpPr/>
          <p:nvPr/>
        </p:nvSpPr>
        <p:spPr>
          <a:xfrm>
            <a:off x="0" y="0"/>
            <a:ext cx="218114" cy="6858000"/>
          </a:xfrm>
          <a:prstGeom prst="rect">
            <a:avLst/>
          </a:prstGeom>
          <a:solidFill>
            <a:srgbClr val="6CB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61DD32-A42C-4950-871B-8476D21876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9" y="6400800"/>
            <a:ext cx="1111541" cy="4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39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8EAC0-D9D7-4BBF-9E20-40BF534C8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 other words…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16517-770D-4EE2-B005-BD115F3B82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0"/>
            <a:ext cx="7620000" cy="4114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Students whose performance meets the </a:t>
            </a:r>
            <a:r>
              <a:rPr lang="en-US" sz="2400" b="1" i="1" dirty="0"/>
              <a:t>Basic</a:t>
            </a:r>
            <a:r>
              <a:rPr lang="en-US" sz="2400" dirty="0"/>
              <a:t> level on </a:t>
            </a:r>
            <a:r>
              <a:rPr lang="en-US" sz="2400" dirty="0" err="1"/>
              <a:t>NAEP</a:t>
            </a:r>
            <a:r>
              <a:rPr lang="en-US" sz="2400" dirty="0"/>
              <a:t> in reading are</a:t>
            </a:r>
          </a:p>
          <a:p>
            <a:pPr marL="0" indent="0" algn="ctr">
              <a:buNone/>
            </a:pPr>
            <a:r>
              <a:rPr lang="en-US" sz="3600" b="1" dirty="0">
                <a:solidFill>
                  <a:srgbClr val="6CB33F"/>
                </a:solidFill>
              </a:rPr>
              <a:t>not on grade level.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400" dirty="0"/>
              <a:t>Students who fall </a:t>
            </a:r>
            <a:r>
              <a:rPr lang="en-US" sz="2400" b="1" i="1" dirty="0"/>
              <a:t>below Basic</a:t>
            </a:r>
            <a:r>
              <a:rPr lang="en-US" sz="2400" dirty="0"/>
              <a:t> on </a:t>
            </a:r>
            <a:r>
              <a:rPr lang="en-US" sz="2400" dirty="0" err="1"/>
              <a:t>NAEP</a:t>
            </a:r>
            <a:r>
              <a:rPr lang="en-US" sz="2400" dirty="0"/>
              <a:t> are</a:t>
            </a:r>
          </a:p>
          <a:p>
            <a:pPr marL="0" indent="0" algn="ctr">
              <a:buNone/>
            </a:pPr>
            <a:r>
              <a:rPr lang="en-US" sz="3600" b="1" dirty="0">
                <a:solidFill>
                  <a:srgbClr val="6CB33F"/>
                </a:solidFill>
              </a:rPr>
              <a:t>well below grade level.</a:t>
            </a:r>
            <a:endParaRPr lang="en-US" sz="3600" dirty="0"/>
          </a:p>
          <a:p>
            <a:pPr marL="0" indent="0" algn="ctr">
              <a:buNone/>
            </a:pPr>
            <a:endParaRPr lang="en-US" sz="3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36F5BF-F482-4179-941E-A19F5328A8F5}"/>
              </a:ext>
            </a:extLst>
          </p:cNvPr>
          <p:cNvSpPr/>
          <p:nvPr/>
        </p:nvSpPr>
        <p:spPr>
          <a:xfrm>
            <a:off x="0" y="0"/>
            <a:ext cx="218114" cy="6858000"/>
          </a:xfrm>
          <a:prstGeom prst="rect">
            <a:avLst/>
          </a:prstGeom>
          <a:solidFill>
            <a:srgbClr val="6CB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BEEDD2-4DC7-432A-9542-1397D29356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9" y="6400800"/>
            <a:ext cx="1111541" cy="4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1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A7648-5FA9-4A21-9E20-77561DD546D3}"/>
              </a:ext>
            </a:extLst>
          </p:cNvPr>
          <p:cNvSpPr txBox="1">
            <a:spLocks/>
          </p:cNvSpPr>
          <p:nvPr/>
        </p:nvSpPr>
        <p:spPr>
          <a:xfrm>
            <a:off x="838200" y="3124200"/>
            <a:ext cx="7467600" cy="1397000"/>
          </a:xfrm>
          <a:prstGeom prst="rect">
            <a:avLst/>
          </a:prstGeom>
        </p:spPr>
        <p:txBody>
          <a:bodyPr/>
          <a:lstStyle>
            <a:lvl1pPr algn="l" defTabSz="914484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330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Let’s take a look at the </a:t>
            </a:r>
            <a:r>
              <a:rPr lang="en-US" b="1" dirty="0">
                <a:solidFill>
                  <a:srgbClr val="6CB33F"/>
                </a:solidFill>
              </a:rPr>
              <a:t>data</a:t>
            </a:r>
            <a:r>
              <a:rPr lang="en-US" b="1" dirty="0"/>
              <a:t>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D32838-C3B4-4743-9731-1BF5D59B9816}"/>
              </a:ext>
            </a:extLst>
          </p:cNvPr>
          <p:cNvSpPr/>
          <p:nvPr/>
        </p:nvSpPr>
        <p:spPr>
          <a:xfrm>
            <a:off x="0" y="0"/>
            <a:ext cx="218114" cy="6858000"/>
          </a:xfrm>
          <a:prstGeom prst="rect">
            <a:avLst/>
          </a:prstGeom>
          <a:solidFill>
            <a:srgbClr val="6CB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AAD2F9-B829-4F4A-A574-AA35C02B9B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9" y="6400800"/>
            <a:ext cx="1111541" cy="4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98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098BEE8-2440-41E1-863E-8014FC4EB3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2" y="0"/>
            <a:ext cx="9063436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1EFC95D-3368-4326-90BE-BEA8A38A83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7" y="939567"/>
            <a:ext cx="9059933" cy="571983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1BFE40A-6796-4F08-8722-02FD48AC69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3" y="939567"/>
            <a:ext cx="9059933" cy="571983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587B58D-08F0-4D06-AB87-BBD0904AA7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0" y="939566"/>
            <a:ext cx="9059932" cy="57198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0F1B93-E95E-419E-813D-7E52F8FBF5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993" y="6513082"/>
            <a:ext cx="804246" cy="30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18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8A6977-E8A5-4B7E-A0C9-B5171CBBAE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2" y="0"/>
            <a:ext cx="9063436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CCE2B4-2A32-4629-9EAF-2E50EED786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1" y="937354"/>
            <a:ext cx="9063436" cy="57220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EC31C0-128A-40FC-B23A-18F5DE6C10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4" y="937351"/>
            <a:ext cx="9063437" cy="57220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42E8178-6B83-446B-9BE4-E768CBD2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3" y="937349"/>
            <a:ext cx="9063439" cy="572205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D500E0D-3B29-444C-9FA7-F5DB81C9EFB1}"/>
              </a:ext>
            </a:extLst>
          </p:cNvPr>
          <p:cNvCxnSpPr/>
          <p:nvPr/>
        </p:nvCxnSpPr>
        <p:spPr>
          <a:xfrm>
            <a:off x="3347207" y="662730"/>
            <a:ext cx="3976382" cy="0"/>
          </a:xfrm>
          <a:prstGeom prst="line">
            <a:avLst/>
          </a:prstGeom>
          <a:ln w="28575">
            <a:solidFill>
              <a:srgbClr val="6CB3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23C4048A-80E1-4C9A-97C5-8D113A97AB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993" y="6513082"/>
            <a:ext cx="804246" cy="30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48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9A30817-052B-4AC0-ABC7-132AE4EC13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2" y="0"/>
            <a:ext cx="9059556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1B1FAF-5C3C-4E1E-A602-05B1D96DD4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48"/>
            <a:ext cx="9144000" cy="67827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DB6DC8-12EF-4AE6-9E55-4F44C58413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DF18FC-1612-43A3-A635-82267C427F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37"/>
            <a:ext cx="9144000" cy="68141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6D9F20-5459-4F4F-A3F2-48EDF459C7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993" y="6513082"/>
            <a:ext cx="804246" cy="30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61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ooks 16x9">
  <a:themeElements>
    <a:clrScheme name="Books_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2787940.potx" id="{F769AD3B-90E4-4F81-9CF2-8BD9F607FEC3}" vid="{18F656D2-BE2F-4155-8430-D393897A45F9}"/>
    </a:ext>
  </a:extLst>
</a:theme>
</file>

<file path=ppt/theme/theme2.xml><?xml version="1.0" encoding="utf-8"?>
<a:theme xmlns:a="http://schemas.openxmlformats.org/drawingml/2006/main" name="Office Them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ocPublishedLinkedAssetsLookup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LocLastLocAttemptVersionTypeLookup xmlns="4873beb7-5857-4685-be1f-d57550cc96cc" xsi:nil="true"/>
    <DirectSourceMarket xmlns="4873beb7-5857-4685-be1f-d57550cc96cc" xsi:nil="true"/>
    <ThumbnailAssetId xmlns="4873beb7-5857-4685-be1f-d57550cc96cc" xsi:nil="true"/>
    <PrimaryImageGen xmlns="4873beb7-5857-4685-be1f-d57550cc96cc">false</PrimaryImageGen>
    <LocNewPublishedVersionLookup xmlns="4873beb7-5857-4685-be1f-d57550cc96cc" xsi:nil="true"/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LocOverallPublishStatusLookup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LocOverallLocStatusLookup xmlns="4873beb7-5857-4685-be1f-d57550cc96cc" xsi:nil="true"/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1345039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The bookstacks present on most slides  make this a good choice for students, teachers, reading enthusiasts, and others in education. This presentation template contains multiple slide layouts in widescreen format (16x9) and includes a sample table and chart that you can easily  modify.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2011-11-26T00:00:00+00:00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TemplateStatus xmlns="4873beb7-5857-4685-be1f-d57550cc96cc">Complete</TemplateStatus>
    <Downloads xmlns="4873beb7-5857-4685-be1f-d57550cc96cc">0</Downloads>
    <OOCacheId xmlns="4873beb7-5857-4685-be1f-d57550cc96cc" xsi:nil="true"/>
    <IsDeleted xmlns="4873beb7-5857-4685-be1f-d57550cc96cc">false</IsDeleted>
    <LocPublishedDependentAssetsLookup xmlns="4873beb7-5857-4685-be1f-d57550cc96cc" xsi:nil="true"/>
    <AssetExpire xmlns="4873beb7-5857-4685-be1f-d57550cc96cc">2029-05-12T07:00:00+00:00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EditorialTags xmlns="4873beb7-5857-4685-be1f-d57550cc96cc" xsi:nil="true"/>
    <SubmitterId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TP102787939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694216</LocLastLocAttemptVersionLookup>
    <LocProcessedForHandoffsLookup xmlns="4873beb7-5857-4685-be1f-d57550cc96cc" xsi:nil="true"/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LocOverallPreviewStatusLookup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 xsi:nil="true"/>
    <OutputCachingOn xmlns="4873beb7-5857-4685-be1f-d57550cc96cc">false</OutputCachingOn>
    <AverageRating xmlns="4873beb7-5857-4685-be1f-d57550cc96cc" xsi:nil="true"/>
    <APAuthor xmlns="4873beb7-5857-4685-be1f-d57550cc96cc">
      <UserInfo>
        <DisplayName>REDMOND\kristaa</DisplayName>
        <AccountId>136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LocProcessedForMarketsLookup xmlns="4873beb7-5857-4685-be1f-d57550cc96cc" xsi:nil="true"/>
    <TPLaunchHelpLinkType xmlns="4873beb7-5857-4685-be1f-d57550cc96cc">Template</TPLaunchHelpLinkType>
    <OriginalRelease xmlns="4873beb7-5857-4685-be1f-d57550cc96cc">15</OriginalRelease>
    <LocalizationTagsTaxHTField0 xmlns="4873beb7-5857-4685-be1f-d57550cc96cc">
      <Terms xmlns="http://schemas.microsoft.com/office/infopath/2007/PartnerControls"/>
    </LocalizationTagsTaxHTField0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LocOverallHandbackStatusLookup xmlns="4873beb7-5857-4685-be1f-d57550cc96cc" xsi:nil="true"/>
    <ShowIn xmlns="4873beb7-5857-4685-be1f-d57550cc96cc">Show everywhere</ShowIn>
    <UANotes xmlns="4873beb7-5857-4685-be1f-d57550cc96cc" xsi:nil="true"/>
    <InternalTagsTaxHTField0 xmlns="4873beb7-5857-4685-be1f-d57550cc96cc">
      <Terms xmlns="http://schemas.microsoft.com/office/infopath/2007/PartnerControls"/>
    </InternalTagsTaxHTField0>
    <CSXHash xmlns="4873beb7-5857-4685-be1f-d57550cc96cc" xsi:nil="true"/>
    <VoteCount xmlns="4873beb7-5857-4685-be1f-d57550cc96cc" xsi:nil="true"/>
    <LocMarketGroupTiers2 xmlns="4873beb7-5857-4685-be1f-d57550cc96cc" xsi:nil="true"/>
  </documentManagement>
</p:properties>
</file>

<file path=customXml/itemProps1.xml><?xml version="1.0" encoding="utf-8"?>
<ds:datastoreItem xmlns:ds="http://schemas.openxmlformats.org/officeDocument/2006/customXml" ds:itemID="{E1B558C7-619B-49BE-9097-7FCBDADD4EC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BB5C329-08A6-4E5E-AEF1-A97828C874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301D382-32B0-43EE-932C-28906AF37617}">
  <ds:schemaRefs>
    <ds:schemaRef ds:uri="http://purl.org/dc/dcmitype/"/>
    <ds:schemaRef ds:uri="http://schemas.microsoft.com/office/2006/documentManagement/types"/>
    <ds:schemaRef ds:uri="http://purl.org/dc/elements/1.1/"/>
    <ds:schemaRef ds:uri="http://purl.org/dc/terms/"/>
    <ds:schemaRef ds:uri="4873beb7-5857-4685-be1f-d57550cc96cc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Blue bookstack presentation (widescreen)</Template>
  <TotalTime>715</TotalTime>
  <Words>471</Words>
  <Application>Microsoft Office PowerPoint</Application>
  <PresentationFormat>On-screen Show (4:3)</PresentationFormat>
  <Paragraphs>67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Century Gothic</vt:lpstr>
      <vt:lpstr>Books 16x9</vt:lpstr>
      <vt:lpstr>Ready to Read Ready to Succeed </vt:lpstr>
      <vt:lpstr>PowerPoint Presentation</vt:lpstr>
      <vt:lpstr>In 2015, too many 4th graders fell below Basic on NAEP in reading.</vt:lpstr>
      <vt:lpstr>NAEP Definition of “Basic”</vt:lpstr>
      <vt:lpstr>In other words…</vt:lpstr>
      <vt:lpstr>PowerPoint Presentation</vt:lpstr>
      <vt:lpstr>PowerPoint Presentation</vt:lpstr>
      <vt:lpstr>PowerPoint Presentation</vt:lpstr>
      <vt:lpstr>PowerPoint Presentation</vt:lpstr>
      <vt:lpstr>Goals for Education</vt:lpstr>
      <vt:lpstr>PowerPoint Presentation</vt:lpstr>
      <vt:lpstr>How can states help make sure students become better readers?</vt:lpstr>
      <vt:lpstr>Strengthen Teacher Preparation for Teaching Reading</vt:lpstr>
      <vt:lpstr>Align Standards, Curriculum, Instruction and Assessment</vt:lpstr>
      <vt:lpstr>Push toward high quality pre-K</vt:lpstr>
      <vt:lpstr>Support kindergarten programs</vt:lpstr>
      <vt:lpstr>Identify      Early and Intervene</vt:lpstr>
      <vt:lpstr>Develop effective promotion policies for third-grade students</vt:lpstr>
      <vt:lpstr>To be successful,</vt:lpstr>
      <vt:lpstr>PowerPoint Presentation</vt:lpstr>
      <vt:lpstr>Read the full report at  www.sreb.org/ReadToSucceed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Samantha Durrance</dc:creator>
  <cp:lastModifiedBy>Samantha Durrance</cp:lastModifiedBy>
  <cp:revision>99</cp:revision>
  <dcterms:created xsi:type="dcterms:W3CDTF">2017-10-27T18:16:11Z</dcterms:created>
  <dcterms:modified xsi:type="dcterms:W3CDTF">2017-11-27T16:11:36Z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