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roxima Nova" panose="020B060402020202020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D947CC-8689-410E-BE0F-498E1872C8CC}">
  <a:tblStyle styleId="{E8D947CC-8689-410E-BE0F-498E1872C8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0"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0777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Hello, we are here from OCPS, the ninth largest district in the nation to highlight the work our district is doing to grow great leaders through a distributive leadership model that emphasizes building teacher and leader expertise.</a:t>
            </a:r>
            <a:endParaRPr/>
          </a:p>
        </p:txBody>
      </p:sp>
    </p:spTree>
    <p:extLst>
      <p:ext uri="{BB962C8B-B14F-4D97-AF65-F5344CB8AC3E}">
        <p14:creationId xmlns:p14="http://schemas.microsoft.com/office/powerpoint/2010/main" val="196922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OCPS uses the professional learning cycle on the screen to develop high quality professional learning though the DPLC, centered around our established vision.  This cycle is constant, and used to develop content, engage in learning, implement learning, and monitor implementation of each DPLC session content.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US">
                <a:solidFill>
                  <a:schemeClr val="dk1"/>
                </a:solidFill>
              </a:rPr>
              <a:t>Let’s take a closer look at each of these professional learning cycle components and how OCPS uses these stages to support principal expertise through the DPLC.</a:t>
            </a:r>
            <a:endParaRPr/>
          </a:p>
        </p:txBody>
      </p:sp>
    </p:spTree>
    <p:extLst>
      <p:ext uri="{BB962C8B-B14F-4D97-AF65-F5344CB8AC3E}">
        <p14:creationId xmlns:p14="http://schemas.microsoft.com/office/powerpoint/2010/main" val="269059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dk1"/>
                </a:solidFill>
              </a:rPr>
              <a:t>At the development stage of the professional learning cycle, OCPS has created systems of organization and support that deepen school leaders expertise in the areas of responsive facilitation, distributive leadership, and powerful literacy and leadership practices based on the vision established and the conditions required to reach our district vision.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US"/>
              <a:t>Here are some examples:</a:t>
            </a:r>
            <a:endParaRPr/>
          </a:p>
          <a:p>
            <a:pPr marL="457200" lvl="0" indent="-298450" rtl="0">
              <a:spcBef>
                <a:spcPts val="0"/>
              </a:spcBef>
              <a:spcAft>
                <a:spcPts val="0"/>
              </a:spcAft>
              <a:buSzPts val="1100"/>
              <a:buChar char="●"/>
            </a:pPr>
            <a:r>
              <a:rPr lang="en-US"/>
              <a:t>Principal Facilitators are selected by principal supervisors to lead a cluster of schools within their learning communities</a:t>
            </a:r>
            <a:endParaRPr/>
          </a:p>
          <a:p>
            <a:pPr marL="457200" lvl="0" indent="-298450" rtl="0">
              <a:spcBef>
                <a:spcPts val="0"/>
              </a:spcBef>
              <a:spcAft>
                <a:spcPts val="0"/>
              </a:spcAft>
              <a:buSzPts val="1100"/>
              <a:buChar char="●"/>
            </a:pPr>
            <a:r>
              <a:rPr lang="en-US"/>
              <a:t>Design Team develops content around the powerful practices, utilizing strategies of responsive facilitation </a:t>
            </a:r>
            <a:endParaRPr/>
          </a:p>
          <a:p>
            <a:pPr marL="457200" lvl="0" indent="-298450" rtl="0">
              <a:spcBef>
                <a:spcPts val="0"/>
              </a:spcBef>
              <a:spcAft>
                <a:spcPts val="0"/>
              </a:spcAft>
              <a:buSzPts val="1100"/>
              <a:buChar char="●"/>
            </a:pPr>
            <a:r>
              <a:rPr lang="en-US"/>
              <a:t> OCPS identifies and creates job-embedded exemplars of the powerful practices to ensure a consistent understanding of the professional learning they will experience through video examples of our students, teachers, and administrators engaging in the powerful practices embedded in session content</a:t>
            </a:r>
            <a:endParaRPr/>
          </a:p>
          <a:p>
            <a:pPr marL="457200" lvl="0" indent="-298450" rtl="0">
              <a:spcBef>
                <a:spcPts val="0"/>
              </a:spcBef>
              <a:spcAft>
                <a:spcPts val="0"/>
              </a:spcAft>
              <a:buSzPts val="1100"/>
              <a:buChar char="●"/>
            </a:pPr>
            <a:r>
              <a:rPr lang="en-US"/>
              <a:t>Data is collected during DPLC sessions and through school implementation that is used to refine content in future sessions, supporting the mindset that professional learning in an ongoing process.  These refinements are highlighted shared at each principal facilitator training</a:t>
            </a:r>
            <a:endParaRPr/>
          </a:p>
          <a:p>
            <a:pPr marL="0" lvl="0" indent="0" rtl="0">
              <a:spcBef>
                <a:spcPts val="0"/>
              </a:spcBef>
              <a:spcAft>
                <a:spcPts val="0"/>
              </a:spcAft>
              <a:buNone/>
            </a:pPr>
            <a:endParaRPr/>
          </a:p>
          <a:p>
            <a:pPr marL="0" lvl="0" indent="0" rtl="0">
              <a:spcBef>
                <a:spcPts val="0"/>
              </a:spcBef>
              <a:spcAft>
                <a:spcPts val="0"/>
              </a:spcAft>
              <a:buNone/>
            </a:pPr>
            <a:r>
              <a:rPr lang="en-US"/>
              <a:t>The content design and responsive facilitation techniques shared build capacity in our school leaders to support their work as instructional leaders.  As professional learning cycles continue, our principals are provided opportunities to expand their leadership tool kits with strategies that will transcend the work of our DPLC.</a:t>
            </a:r>
            <a:endParaRPr/>
          </a:p>
        </p:txBody>
      </p:sp>
    </p:spTree>
    <p:extLst>
      <p:ext uri="{BB962C8B-B14F-4D97-AF65-F5344CB8AC3E}">
        <p14:creationId xmlns:p14="http://schemas.microsoft.com/office/powerpoint/2010/main" val="286579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At the learning stage of cycle of professional learning, learning occurs at multiple levels of the DPLC structure.</a:t>
            </a:r>
            <a:endParaRPr/>
          </a:p>
          <a:p>
            <a:pPr marL="0" lvl="0" indent="0">
              <a:spcBef>
                <a:spcPts val="0"/>
              </a:spcBef>
              <a:spcAft>
                <a:spcPts val="0"/>
              </a:spcAft>
              <a:buNone/>
            </a:pPr>
            <a:endParaRPr/>
          </a:p>
          <a:p>
            <a:pPr marL="457200" lvl="0" indent="-298450" rtl="0">
              <a:spcBef>
                <a:spcPts val="0"/>
              </a:spcBef>
              <a:spcAft>
                <a:spcPts val="0"/>
              </a:spcAft>
              <a:buClr>
                <a:schemeClr val="dk1"/>
              </a:buClr>
              <a:buSzPts val="1100"/>
              <a:buChar char="●"/>
            </a:pPr>
            <a:r>
              <a:rPr lang="en-US">
                <a:solidFill>
                  <a:schemeClr val="dk1"/>
                </a:solidFill>
              </a:rPr>
              <a:t>After content is developed by the design team, a model is used to both train principals facilitators on the DPLC session content and allow them to learn responsive facilitation techniques.  These targeted learning experiences highlight key professional learning facilitation strategies, provide exemplars of the professional learning content, allow for learning from colleagues while fellow principal facilitators model key literacy and leadership training components, and provide opportunities for collaboration with fellow principal facilitators and principal supervisors.</a:t>
            </a:r>
            <a:endParaRPr>
              <a:solidFill>
                <a:schemeClr val="dk1"/>
              </a:solidFill>
            </a:endParaRPr>
          </a:p>
          <a:p>
            <a:pPr marL="457200" lvl="0" indent="-298450" rtl="0">
              <a:spcBef>
                <a:spcPts val="0"/>
              </a:spcBef>
              <a:spcAft>
                <a:spcPts val="0"/>
              </a:spcAft>
              <a:buClr>
                <a:schemeClr val="dk1"/>
              </a:buClr>
              <a:buSzPts val="1100"/>
              <a:buChar char="●"/>
            </a:pPr>
            <a:r>
              <a:rPr lang="en-US">
                <a:solidFill>
                  <a:schemeClr val="dk1"/>
                </a:solidFill>
              </a:rPr>
              <a:t>Principal facilitators then engage clusters of schools in this professional learning during the DPLC sessions.  These professional learning opportunities are aligned to the leadership and literacy practices necessary to create the conditions required to reach our district vision of instruction and maximize the potential of all employee.  Strategic collaboration opportunities are used throughout the learning process to promote the exchange of ideas between schools.</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r>
              <a:rPr lang="en-US">
                <a:solidFill>
                  <a:schemeClr val="dk1"/>
                </a:solidFill>
              </a:rPr>
              <a:t>Professional learning for principal facilitators on how to facilitate builds expertise of these principals in essential instructional leadership techniques that can be used to sustain and support the district’s vision of instruction.  All principals engage in the turn-key professional learning utilizing these techniques which helps to ensure that these facilitation best practices are extended district wide.</a:t>
            </a:r>
            <a:endParaRPr>
              <a:solidFill>
                <a:schemeClr val="dk1"/>
              </a:solidFill>
            </a:endParaRPr>
          </a:p>
        </p:txBody>
      </p:sp>
    </p:spTree>
    <p:extLst>
      <p:ext uri="{BB962C8B-B14F-4D97-AF65-F5344CB8AC3E}">
        <p14:creationId xmlns:p14="http://schemas.microsoft.com/office/powerpoint/2010/main" val="37969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At the implementation stage of the professional learning cycle, schools utilize a clear communication pathway to ensure that DPLC professional learning reaches all classroom teachers.</a:t>
            </a:r>
            <a:endParaRPr/>
          </a:p>
          <a:p>
            <a:pPr marL="457200" lvl="0" indent="-298450" rtl="0">
              <a:spcBef>
                <a:spcPts val="0"/>
              </a:spcBef>
              <a:spcAft>
                <a:spcPts val="0"/>
              </a:spcAft>
              <a:buSzPts val="1100"/>
              <a:buChar char="●"/>
            </a:pPr>
            <a:r>
              <a:rPr lang="en-US"/>
              <a:t>The DPLC team is the team that attends the DPLC sessions. Classroom teachers should represent the majority of this team, and the principal is a part of this team.</a:t>
            </a:r>
            <a:endParaRPr/>
          </a:p>
          <a:p>
            <a:pPr marL="457200" lvl="0" indent="-298450" rtl="0">
              <a:spcBef>
                <a:spcPts val="0"/>
              </a:spcBef>
              <a:spcAft>
                <a:spcPts val="0"/>
              </a:spcAft>
              <a:buSzPts val="1100"/>
              <a:buChar char="●"/>
            </a:pPr>
            <a:r>
              <a:rPr lang="en-US"/>
              <a:t>The School Site team is the broader team at the school which is charged with implementing the professional learning.  This team will include essential staff members that may not attend DPLC sessions such as assistant principals or resource teachers. This team determines the mode and audience of the provided turn-key professional learning.</a:t>
            </a:r>
            <a:endParaRPr/>
          </a:p>
          <a:p>
            <a:pPr marL="457200" lvl="0" indent="-298450" rtl="0">
              <a:spcBef>
                <a:spcPts val="0"/>
              </a:spcBef>
              <a:spcAft>
                <a:spcPts val="0"/>
              </a:spcAft>
              <a:buSzPts val="1100"/>
              <a:buChar char="●"/>
            </a:pPr>
            <a:r>
              <a:rPr lang="en-US"/>
              <a:t>Grade or Content Teams are used as audiences for the implementation of the professional learning.  Often times, peer teachers deliver the content to their grade level teams, who then are charged with collaboratively planning for and reflecting on the implementation of this professional learning. This ensures that all classroom teachers receive job-embedded professional learning relation to powerful literacy and leadership practices.</a:t>
            </a:r>
            <a:endParaRPr/>
          </a:p>
          <a:p>
            <a:pPr marL="457200" lvl="0" indent="-298450" rtl="0">
              <a:spcBef>
                <a:spcPts val="0"/>
              </a:spcBef>
              <a:spcAft>
                <a:spcPts val="0"/>
              </a:spcAft>
              <a:buSzPts val="1100"/>
              <a:buChar char="●"/>
            </a:pPr>
            <a:r>
              <a:rPr lang="en-US"/>
              <a:t>Once teachers have begun implementation of the professional learning, classroom practice is opened through strategic processes that allow for feedback and coaching opportunities.  OCPS uses processes like Ghost Visits where the classroom environment is analyzed, peer observations, and instructional rounds to support implementation of professional learning.</a:t>
            </a:r>
            <a:endParaRPr/>
          </a:p>
          <a:p>
            <a:pPr marL="457200" lvl="0" indent="-298450" rtl="0">
              <a:spcBef>
                <a:spcPts val="0"/>
              </a:spcBef>
              <a:spcAft>
                <a:spcPts val="0"/>
              </a:spcAft>
              <a:buSzPts val="1100"/>
              <a:buChar char="●"/>
            </a:pPr>
            <a:r>
              <a:rPr lang="en-US"/>
              <a:t>To further enhance implementation of professional learning, all training materials are available digitally to increase accessibility through an online Canvas course. Discussion boards are used to help promote collaboration amongst schools on DPLC professional learning implementation.</a:t>
            </a:r>
            <a:endParaRPr/>
          </a:p>
          <a:p>
            <a:pPr marL="0" lvl="0" indent="0" rtl="0">
              <a:spcBef>
                <a:spcPts val="0"/>
              </a:spcBef>
              <a:spcAft>
                <a:spcPts val="0"/>
              </a:spcAft>
              <a:buNone/>
            </a:pPr>
            <a:endParaRPr/>
          </a:p>
          <a:p>
            <a:pPr marL="0" lvl="0" indent="0" rtl="0">
              <a:spcBef>
                <a:spcPts val="0"/>
              </a:spcBef>
              <a:spcAft>
                <a:spcPts val="0"/>
              </a:spcAft>
              <a:buNone/>
            </a:pPr>
            <a:r>
              <a:rPr lang="en-US"/>
              <a:t>These communication pathways and structures provide principals with exemplary practices for instructional change through a systematic process that can be replicated for school improvement purposes, in turn deepening their understanding of key leadership moves that support sustainable change.      </a:t>
            </a:r>
            <a:endParaRPr/>
          </a:p>
        </p:txBody>
      </p:sp>
    </p:spTree>
    <p:extLst>
      <p:ext uri="{BB962C8B-B14F-4D97-AF65-F5344CB8AC3E}">
        <p14:creationId xmlns:p14="http://schemas.microsoft.com/office/powerpoint/2010/main" val="198981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At the monitoring stage of the professional learning cycle, monitoring of DPLC professional learning implementation occurs at the school and district level.</a:t>
            </a:r>
            <a:endParaRPr/>
          </a:p>
          <a:p>
            <a:pPr marL="0" lvl="0" indent="0">
              <a:spcBef>
                <a:spcPts val="0"/>
              </a:spcBef>
              <a:spcAft>
                <a:spcPts val="0"/>
              </a:spcAft>
              <a:buNone/>
            </a:pPr>
            <a:endParaRPr/>
          </a:p>
          <a:p>
            <a:pPr marL="457200" lvl="0" indent="-298450" rtl="0">
              <a:spcBef>
                <a:spcPts val="0"/>
              </a:spcBef>
              <a:spcAft>
                <a:spcPts val="0"/>
              </a:spcAft>
              <a:buSzPts val="1100"/>
              <a:buChar char="●"/>
            </a:pPr>
            <a:r>
              <a:rPr lang="en-US"/>
              <a:t>Schools use protocols such as the Guided Visit to collect trends and patterns on DPLC professional learning implementation.  Guided Visits have teams made up of instructional personnel collect non-judgemental evidence of implementation and include a data aggregation process that allows for trends and patterns to be analyzed. School teams use the collected data to modify their plans for implementation of DPLC professional learning. This protocol provides leaders with a clear framework for monitoring implementation of professional learning which can be replicated for other school improvement work.</a:t>
            </a:r>
            <a:endParaRPr/>
          </a:p>
          <a:p>
            <a:pPr marL="457200" lvl="0" indent="-298450" rtl="0">
              <a:spcBef>
                <a:spcPts val="0"/>
              </a:spcBef>
              <a:spcAft>
                <a:spcPts val="0"/>
              </a:spcAft>
              <a:buSzPts val="1100"/>
              <a:buChar char="●"/>
            </a:pPr>
            <a:r>
              <a:rPr lang="en-US"/>
              <a:t>Principal supervisors utilize a coaching tool and an evaluative observation tool to monitoring implementation of DPLC professional learning.  The coaching tool focuses on identifying classrooms with low and high level of DPLC professional learning  implementation for analysis and discussion, centered on common evidences of literacy and leadership practices.  The formal observation tool relates to the school leader evaluation process and connects DPLC professional learning to identified leadership strategies for the district’s visions of instruction and school improvement efforts. Additionally, all school leaders were required to focus on continuous improvement of instruction for their personal professional growth plan, as that leadership element directly connects to the DPLC. This ongoing monitoring by principal supervisors ensures principal receive continuous feedback to enhance their leadership practice.</a:t>
            </a:r>
            <a:endParaRPr/>
          </a:p>
          <a:p>
            <a:pPr marL="457200" lvl="0" indent="-298450" rtl="0">
              <a:spcBef>
                <a:spcPts val="0"/>
              </a:spcBef>
              <a:spcAft>
                <a:spcPts val="0"/>
              </a:spcAft>
              <a:buSzPts val="1100"/>
              <a:buChar char="●"/>
            </a:pPr>
            <a:r>
              <a:rPr lang="en-US"/>
              <a:t>Pre and post learning surveys provide OCPS with a unique opportunity to gain feedback on DPLC implementation at the classroom and school level from all teachers and administrators. Additionally, this provides the district the opportunity to collect data on how the implementation of powerful practices impact school and district culture.  </a:t>
            </a:r>
            <a:endParaRPr/>
          </a:p>
        </p:txBody>
      </p:sp>
    </p:spTree>
    <p:extLst>
      <p:ext uri="{BB962C8B-B14F-4D97-AF65-F5344CB8AC3E}">
        <p14:creationId xmlns:p14="http://schemas.microsoft.com/office/powerpoint/2010/main" val="380697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This brings us back to the beginning of our cycle of professional learning. We use what information we gained from monitoring to help drive the next cycle and support this constant process.</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233686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100"/>
              <a:t>Now that you have an understanding of the work of the DPLC, here’s how you can begin to plan for a similar process for your schools.</a:t>
            </a:r>
            <a:endParaRPr sz="1100"/>
          </a:p>
          <a:p>
            <a:pPr marL="0" lvl="0" indent="0">
              <a:spcBef>
                <a:spcPts val="0"/>
              </a:spcBef>
              <a:spcAft>
                <a:spcPts val="0"/>
              </a:spcAft>
              <a:buNone/>
            </a:pPr>
            <a:endParaRPr sz="1100"/>
          </a:p>
          <a:p>
            <a:pPr marL="0" lvl="0" indent="0">
              <a:spcBef>
                <a:spcPts val="0"/>
              </a:spcBef>
              <a:spcAft>
                <a:spcPts val="0"/>
              </a:spcAft>
              <a:buNone/>
            </a:pPr>
            <a:r>
              <a:rPr lang="en-US" sz="1100"/>
              <a:t>You can see the if/then statements we shared earlier bookending the inputs, activities, and outputs through our logic model.  If you take a closer look at these sections, you will find information about our DPLC structure and cycle of professional learning infused across these 3 areas.</a:t>
            </a:r>
            <a:endParaRPr sz="1100"/>
          </a:p>
          <a:p>
            <a:pPr marL="0" lvl="0" indent="0">
              <a:spcBef>
                <a:spcPts val="0"/>
              </a:spcBef>
              <a:spcAft>
                <a:spcPts val="0"/>
              </a:spcAft>
              <a:buNone/>
            </a:pPr>
            <a:endParaRPr sz="1100"/>
          </a:p>
          <a:p>
            <a:pPr marL="0" lvl="0" indent="0">
              <a:spcBef>
                <a:spcPts val="0"/>
              </a:spcBef>
              <a:spcAft>
                <a:spcPts val="0"/>
              </a:spcAft>
              <a:buNone/>
            </a:pPr>
            <a:r>
              <a:rPr lang="en-US" sz="1100"/>
              <a:t>A logic model is a great place to start when planning for any large scale change.  You have the OCPS DPLC Logic Model available as a handout.</a:t>
            </a:r>
            <a:endParaRPr sz="1100"/>
          </a:p>
          <a:p>
            <a:pPr marL="0" lvl="0" indent="0">
              <a:spcBef>
                <a:spcPts val="0"/>
              </a:spcBef>
              <a:spcAft>
                <a:spcPts val="0"/>
              </a:spcAft>
              <a:buNone/>
            </a:pPr>
            <a:endParaRPr sz="1100"/>
          </a:p>
          <a:p>
            <a:pPr marL="0" lvl="0" indent="0" rtl="0">
              <a:spcBef>
                <a:spcPts val="0"/>
              </a:spcBef>
              <a:spcAft>
                <a:spcPts val="0"/>
              </a:spcAft>
              <a:buNone/>
            </a:pPr>
            <a:r>
              <a:rPr lang="en-US" sz="1100"/>
              <a:t>Thank you all so much for your time as we highlight the work of OCPS to grow great leaders!</a:t>
            </a:r>
            <a:endParaRPr sz="1100"/>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95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t>6 times each year over 1700 teachers, school leaders, and district personnel from more than 200 schools and departments will convene over a 5 day period to receive high quality professional learning related to essential content and leadership strategies and collaborate to develop plans of action to support increased collective efficacy and expertise.</a:t>
            </a:r>
            <a:endParaRPr/>
          </a:p>
          <a:p>
            <a:pPr marL="0" lvl="0" indent="0" rtl="0">
              <a:lnSpc>
                <a:spcPct val="115000"/>
              </a:lnSpc>
              <a:spcBef>
                <a:spcPts val="0"/>
              </a:spcBef>
              <a:spcAft>
                <a:spcPts val="0"/>
              </a:spcAft>
              <a:buNone/>
            </a:pPr>
            <a:r>
              <a:rPr lang="en-US"/>
              <a:t> </a:t>
            </a:r>
            <a:endParaRPr/>
          </a:p>
          <a:p>
            <a:pPr marL="0" lvl="0" indent="0" rtl="0">
              <a:lnSpc>
                <a:spcPct val="115000"/>
              </a:lnSpc>
              <a:spcBef>
                <a:spcPts val="0"/>
              </a:spcBef>
              <a:spcAft>
                <a:spcPts val="0"/>
              </a:spcAft>
              <a:buNone/>
            </a:pPr>
            <a:r>
              <a:rPr lang="en-US"/>
              <a:t>You are looking at a picture of one of our principals who leads this work. 54 principal leaders have been identified to </a:t>
            </a:r>
            <a:r>
              <a:rPr lang="en-US">
                <a:solidFill>
                  <a:schemeClr val="dk1"/>
                </a:solidFill>
              </a:rPr>
              <a:t>deliver a common training to a cluster of schools from the same geographic learning community, to ensure that all 200 schools in OCPS receive ongoing professional learning related to the district’s vision of instruction.</a:t>
            </a:r>
            <a:endParaRPr>
              <a:solidFill>
                <a:schemeClr val="dk1"/>
              </a:solidFill>
            </a:endParaRPr>
          </a:p>
          <a:p>
            <a:pPr marL="0" lvl="0" indent="0" rtl="0">
              <a:lnSpc>
                <a:spcPct val="115000"/>
              </a:lnSpc>
              <a:spcBef>
                <a:spcPts val="0"/>
              </a:spcBef>
              <a:spcAft>
                <a:spcPts val="0"/>
              </a:spcAft>
              <a:buNone/>
            </a:pPr>
            <a:endParaRPr>
              <a:solidFill>
                <a:schemeClr val="dk1"/>
              </a:solidFill>
            </a:endParaRPr>
          </a:p>
          <a:p>
            <a:pPr marL="0" lvl="0" indent="0" rtl="0">
              <a:lnSpc>
                <a:spcPct val="115000"/>
              </a:lnSpc>
              <a:spcBef>
                <a:spcPts val="0"/>
              </a:spcBef>
              <a:spcAft>
                <a:spcPts val="0"/>
              </a:spcAft>
              <a:buNone/>
            </a:pPr>
            <a:r>
              <a:rPr lang="en-US">
                <a:solidFill>
                  <a:schemeClr val="dk1"/>
                </a:solidFill>
              </a:rPr>
              <a:t>This is OCPS’s first time developing a clear professional learning continuum from classroom teachers to executive leaders all focused on the same content and leadership moves.  This is not your typical train-the-trainer model, but instead a progression of learning that creates job-embedded supports at every school and in every department.</a:t>
            </a:r>
            <a:endParaRPr>
              <a:solidFill>
                <a:schemeClr val="dk1"/>
              </a:solidFill>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376677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District PLC, also known as the DPLC, is a process that districts can use that supports the improvement of teaching and learning, while building leadership capacity through a clear district vision of instruction and distributive leadership.  It reinforces the work districts are doing related to developing instructional leaders through a sustainable leadership pathway from executive leaders to classroom teachers.</a:t>
            </a:r>
            <a:endParaRPr/>
          </a:p>
          <a:p>
            <a:pPr marL="0" lvl="0" indent="0">
              <a:spcBef>
                <a:spcPts val="0"/>
              </a:spcBef>
              <a:spcAft>
                <a:spcPts val="0"/>
              </a:spcAft>
              <a:buNone/>
            </a:pPr>
            <a:endParaRPr/>
          </a:p>
          <a:p>
            <a:pPr marL="0" lvl="0" indent="0">
              <a:spcBef>
                <a:spcPts val="0"/>
              </a:spcBef>
              <a:spcAft>
                <a:spcPts val="0"/>
              </a:spcAft>
              <a:buNone/>
            </a:pPr>
            <a:r>
              <a:rPr lang="en-US"/>
              <a:t>The DPLC guides school and district decisions, ensuring that a clear focus on leading and monitoring the school’s instructional program is taking place in order to increase teacher efficacy.</a:t>
            </a:r>
            <a:endParaRPr/>
          </a:p>
          <a:p>
            <a:pPr marL="0" lvl="0" indent="0">
              <a:spcBef>
                <a:spcPts val="0"/>
              </a:spcBef>
              <a:spcAft>
                <a:spcPts val="0"/>
              </a:spcAft>
              <a:buNone/>
            </a:pPr>
            <a:endParaRPr/>
          </a:p>
          <a:p>
            <a:pPr marL="0" lvl="0" indent="0">
              <a:spcBef>
                <a:spcPts val="0"/>
              </a:spcBef>
              <a:spcAft>
                <a:spcPts val="0"/>
              </a:spcAft>
              <a:buNone/>
            </a:pPr>
            <a:r>
              <a:rPr lang="en-US"/>
              <a:t>The DPLC also creates a district-wide culture of high expectations for all students, teachers, and administrators through common, centralized powerful practices.</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55808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solidFill>
                  <a:schemeClr val="dk1"/>
                </a:solidFill>
              </a:rPr>
              <a:t>For close to a decade, OCPS has been researching and implementing the professional learning community process as a collaborative approach for inquiry-based professional learning. Historical data shows:  </a:t>
            </a:r>
            <a:endParaRPr>
              <a:solidFill>
                <a:schemeClr val="dk1"/>
              </a:solidFill>
            </a:endParaRPr>
          </a:p>
          <a:p>
            <a:pPr marL="495300" lvl="0" indent="0" rtl="0">
              <a:lnSpc>
                <a:spcPct val="115000"/>
              </a:lnSpc>
              <a:spcBef>
                <a:spcPts val="0"/>
              </a:spcBef>
              <a:spcAft>
                <a:spcPts val="0"/>
              </a:spcAft>
              <a:buClr>
                <a:schemeClr val="dk1"/>
              </a:buClr>
              <a:buSzPts val="1100"/>
              <a:buFont typeface="Arial"/>
              <a:buNone/>
            </a:pPr>
            <a:r>
              <a:rPr lang="en-US" sz="1400">
                <a:solidFill>
                  <a:schemeClr val="dk1"/>
                </a:solidFill>
              </a:rPr>
              <a:t>·  	</a:t>
            </a:r>
            <a:r>
              <a:rPr lang="en-US">
                <a:solidFill>
                  <a:schemeClr val="dk1"/>
                </a:solidFill>
              </a:rPr>
              <a:t>81% of teacher responders believe their individual collaborative learning teams are healthy and use positive communication</a:t>
            </a:r>
            <a:endParaRPr>
              <a:solidFill>
                <a:schemeClr val="dk1"/>
              </a:solidFill>
            </a:endParaRPr>
          </a:p>
          <a:p>
            <a:pPr marL="495300" lvl="0" indent="0" rtl="0">
              <a:lnSpc>
                <a:spcPct val="115000"/>
              </a:lnSpc>
              <a:spcBef>
                <a:spcPts val="0"/>
              </a:spcBef>
              <a:spcAft>
                <a:spcPts val="0"/>
              </a:spcAft>
              <a:buClr>
                <a:schemeClr val="dk1"/>
              </a:buClr>
              <a:buSzPts val="1100"/>
              <a:buFont typeface="Arial"/>
              <a:buNone/>
            </a:pPr>
            <a:r>
              <a:rPr lang="en-US" sz="1400">
                <a:solidFill>
                  <a:schemeClr val="dk1"/>
                </a:solidFill>
              </a:rPr>
              <a:t>·  	</a:t>
            </a:r>
            <a:r>
              <a:rPr lang="en-US">
                <a:solidFill>
                  <a:schemeClr val="dk1"/>
                </a:solidFill>
              </a:rPr>
              <a:t>68% of teacher responders believe that the work of their collaborative learning team contributes to a positive school culture.</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rPr>
              <a:t>There appears to be a lack of transition from individual teams to the culture of school as evidenced by these data points. Throughout our DPLC journey, we learn strategies to help build and sustain a school-wide culture of trust.</a:t>
            </a:r>
            <a:endParaRPr>
              <a:solidFill>
                <a:schemeClr val="dk1"/>
              </a:solidFill>
            </a:endParaRPr>
          </a:p>
          <a:p>
            <a:pPr marL="0" lvl="0" indent="0" rtl="0">
              <a:spcBef>
                <a:spcPts val="600"/>
              </a:spcBef>
              <a:spcAft>
                <a:spcPts val="0"/>
              </a:spcAft>
              <a:buNone/>
            </a:pPr>
            <a:endParaRPr/>
          </a:p>
        </p:txBody>
      </p:sp>
    </p:spTree>
    <p:extLst>
      <p:ext uri="{BB962C8B-B14F-4D97-AF65-F5344CB8AC3E}">
        <p14:creationId xmlns:p14="http://schemas.microsoft.com/office/powerpoint/2010/main" val="180849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Let’s take a look at the perspectives of teachers and administrators on the work of collaborative learning teams.  According to district-wide survey results from 2016, teachers and administrators reported that teachers were engaged in professional learning and work related to the PLC practices on the screen.  The percentages you see listed are the percentage of respondents who indicated the professional learning that was taking place during collaborative team time at their school.</a:t>
            </a:r>
            <a:endParaRPr/>
          </a:p>
          <a:p>
            <a:pPr marL="0" lvl="0" indent="0" rtl="0">
              <a:spcBef>
                <a:spcPts val="0"/>
              </a:spcBef>
              <a:spcAft>
                <a:spcPts val="0"/>
              </a:spcAft>
              <a:buNone/>
            </a:pPr>
            <a:endParaRPr/>
          </a:p>
          <a:p>
            <a:pPr marL="0" lvl="0" indent="0" rtl="0">
              <a:spcBef>
                <a:spcPts val="0"/>
              </a:spcBef>
              <a:spcAft>
                <a:spcPts val="0"/>
              </a:spcAft>
              <a:buNone/>
            </a:pPr>
            <a:r>
              <a:rPr lang="en-US"/>
              <a:t>Some of the highest-yield strategies in order to support student achievement are examining student work, data analysis, monitoring student progress, and assessing instructional effectiveness. When analyzing the data,  it became clear that there is a disconnect between the teacher and administrative perspectives on the type of work collaborative teams are engaged in.</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148168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As a district, our data has reached a plateau over the past 3 years.  We must consider why this is occurring and how we can help support this. We know that many of the skills required to reach mastery of our standards require deeper analysis.  As a district, we needed to do something different to make change for our students.</a:t>
            </a:r>
            <a:endParaRPr/>
          </a:p>
          <a:p>
            <a:pPr marL="0" lvl="0" indent="0">
              <a:spcBef>
                <a:spcPts val="0"/>
              </a:spcBef>
              <a:spcAft>
                <a:spcPts val="0"/>
              </a:spcAft>
              <a:buNone/>
            </a:pPr>
            <a:endParaRPr/>
          </a:p>
          <a:p>
            <a:pPr marL="0" lvl="0" indent="0">
              <a:spcBef>
                <a:spcPts val="0"/>
              </a:spcBef>
              <a:spcAft>
                <a:spcPts val="0"/>
              </a:spcAft>
              <a:buNone/>
            </a:pPr>
            <a:r>
              <a:rPr lang="en-US"/>
              <a:t>The data from these 3 previous slides highlights why OCPS uses the DPLC process. Let’s take a closer look at the systems we use to support this work.</a:t>
            </a:r>
            <a:endParaRPr/>
          </a:p>
          <a:p>
            <a:pPr marL="0" lvl="0" indent="0">
              <a:spcBef>
                <a:spcPts val="0"/>
              </a:spcBef>
              <a:spcAft>
                <a:spcPts val="0"/>
              </a:spcAft>
              <a:buNone/>
            </a:pPr>
            <a:endParaRPr/>
          </a:p>
          <a:p>
            <a:pPr marL="0" lvl="0" indent="0" rtl="0">
              <a:lnSpc>
                <a:spcPct val="115000"/>
              </a:lnSpc>
              <a:spcBef>
                <a:spcPts val="0"/>
              </a:spcBef>
              <a:spcAft>
                <a:spcPts val="0"/>
              </a:spcAft>
              <a:buClr>
                <a:schemeClr val="dk1"/>
              </a:buClr>
              <a:buSzPts val="1100"/>
              <a:buFont typeface="Arial"/>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205081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As we began this work, it was critical to establish a structure for development, learning, implementation and monitoring of professional learning.  OCPS uses the structure on the screen to support the work of the DPLC.</a:t>
            </a:r>
            <a:endParaRPr/>
          </a:p>
          <a:p>
            <a:pPr marL="0" lvl="0" indent="0">
              <a:spcBef>
                <a:spcPts val="0"/>
              </a:spcBef>
              <a:spcAft>
                <a:spcPts val="0"/>
              </a:spcAft>
              <a:buNone/>
            </a:pPr>
            <a:endParaRPr/>
          </a:p>
          <a:p>
            <a:pPr marL="0" lvl="0" indent="0">
              <a:spcBef>
                <a:spcPts val="0"/>
              </a:spcBef>
              <a:spcAft>
                <a:spcPts val="0"/>
              </a:spcAft>
              <a:buNone/>
            </a:pPr>
            <a:r>
              <a:rPr lang="en-US"/>
              <a:t>There are three critical district level groups that support the DPLC Structure:</a:t>
            </a:r>
            <a:endParaRPr/>
          </a:p>
          <a:p>
            <a:pPr marL="457200" lvl="0" indent="-298450" rtl="0">
              <a:spcBef>
                <a:spcPts val="0"/>
              </a:spcBef>
              <a:spcAft>
                <a:spcPts val="0"/>
              </a:spcAft>
              <a:buSzPts val="1100"/>
              <a:buChar char="●"/>
            </a:pPr>
            <a:r>
              <a:rPr lang="en-US"/>
              <a:t>Vision Setting groups like a steering committee, Chief Academic Office planning team, and a strategic planning group </a:t>
            </a:r>
            <a:endParaRPr/>
          </a:p>
          <a:p>
            <a:pPr marL="457200" lvl="0" indent="-298450" rtl="0">
              <a:spcBef>
                <a:spcPts val="0"/>
              </a:spcBef>
              <a:spcAft>
                <a:spcPts val="0"/>
              </a:spcAft>
              <a:buSzPts val="1100"/>
              <a:buChar char="●"/>
            </a:pPr>
            <a:r>
              <a:rPr lang="en-US"/>
              <a:t>A Design Team, comprised of content, pedagogy, and leadership experts from a variety of backgrounds to develop professional learning content</a:t>
            </a:r>
            <a:endParaRPr/>
          </a:p>
          <a:p>
            <a:pPr marL="457200" lvl="0" indent="-298450" rtl="0">
              <a:spcBef>
                <a:spcPts val="0"/>
              </a:spcBef>
              <a:spcAft>
                <a:spcPts val="0"/>
              </a:spcAft>
              <a:buSzPts val="1100"/>
              <a:buChar char="●"/>
            </a:pPr>
            <a:r>
              <a:rPr lang="en-US"/>
              <a:t>and Principal Supervisors, who monitor, support, and provide feedback on DPLC implementation</a:t>
            </a:r>
            <a:endParaRPr/>
          </a:p>
          <a:p>
            <a:pPr marL="0" lvl="0" indent="0" rtl="0">
              <a:spcBef>
                <a:spcPts val="0"/>
              </a:spcBef>
              <a:spcAft>
                <a:spcPts val="0"/>
              </a:spcAft>
              <a:buNone/>
            </a:pPr>
            <a:r>
              <a:rPr lang="en-US">
                <a:solidFill>
                  <a:schemeClr val="dk1"/>
                </a:solidFill>
              </a:rPr>
              <a:t>The vision setting groups establish the vision and conditions required for success.  These vision setting groups work with the Design Team and Principal Supervisors to develop and refine content. Principal Supervisors monitor and support the implementation of DPLC professional learning at school sites. </a:t>
            </a:r>
            <a:endParaRPr/>
          </a:p>
          <a:p>
            <a:pPr marL="0" lvl="0" indent="0" rtl="0">
              <a:spcBef>
                <a:spcPts val="0"/>
              </a:spcBef>
              <a:spcAft>
                <a:spcPts val="0"/>
              </a:spcAft>
              <a:buNone/>
            </a:pPr>
            <a:endParaRPr/>
          </a:p>
          <a:p>
            <a:pPr marL="0" lvl="0" indent="0">
              <a:spcBef>
                <a:spcPts val="0"/>
              </a:spcBef>
              <a:spcAft>
                <a:spcPts val="0"/>
              </a:spcAft>
              <a:buNone/>
            </a:pPr>
            <a:r>
              <a:rPr lang="en-US"/>
              <a:t>To support school-wide implementation of professional learning, principal facilitators who lead the professional learning for a cluster of schools are identified.  These principal facilitators train other principals and DPLC teams from each school on DPLC professional learning, who then in turn deliver this content back at their school sites.</a:t>
            </a:r>
            <a:endParaRPr/>
          </a:p>
          <a:p>
            <a:pPr marL="0" lvl="0" indent="0">
              <a:spcBef>
                <a:spcPts val="0"/>
              </a:spcBef>
              <a:spcAft>
                <a:spcPts val="0"/>
              </a:spcAft>
              <a:buNone/>
            </a:pPr>
            <a:endParaRPr/>
          </a:p>
          <a:p>
            <a:pPr marL="0" lvl="0" indent="0" rtl="0">
              <a:spcBef>
                <a:spcPts val="0"/>
              </a:spcBef>
              <a:spcAft>
                <a:spcPts val="0"/>
              </a:spcAft>
              <a:buNone/>
            </a:pPr>
            <a:r>
              <a:rPr lang="en-US"/>
              <a:t>Now that we have an understanding of the DPLC Structure, let’s take a look at how OCPS established the vision of the DPLC.</a:t>
            </a:r>
            <a:endParaRPr/>
          </a:p>
        </p:txBody>
      </p:sp>
    </p:spTree>
    <p:extLst>
      <p:ext uri="{BB962C8B-B14F-4D97-AF65-F5344CB8AC3E}">
        <p14:creationId xmlns:p14="http://schemas.microsoft.com/office/powerpoint/2010/main" val="115046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100"/>
              <a:t>As a district, we have clearly identified the necessary conditions needed to reach our district’s vision of instruction.  OCPS believes that if we:</a:t>
            </a:r>
            <a:endParaRPr sz="1100"/>
          </a:p>
          <a:p>
            <a:pPr marL="457200" lvl="0" indent="-298450" rtl="0">
              <a:spcBef>
                <a:spcPts val="0"/>
              </a:spcBef>
              <a:spcAft>
                <a:spcPts val="0"/>
              </a:spcAft>
              <a:buSzPts val="1100"/>
              <a:buChar char="●"/>
            </a:pPr>
            <a:r>
              <a:rPr lang="en-US" sz="1100"/>
              <a:t>Establish a centralized process of essential professional learning</a:t>
            </a:r>
            <a:endParaRPr sz="1100"/>
          </a:p>
          <a:p>
            <a:pPr marL="457200" lvl="0" indent="-298450" rtl="0">
              <a:spcBef>
                <a:spcPts val="0"/>
              </a:spcBef>
              <a:spcAft>
                <a:spcPts val="0"/>
              </a:spcAft>
              <a:buSzPts val="1100"/>
              <a:buChar char="●"/>
            </a:pPr>
            <a:r>
              <a:rPr lang="en-US" sz="1100"/>
              <a:t>Ensure that adherence to the principles and processes of the professional learning occurs</a:t>
            </a:r>
            <a:endParaRPr sz="1100"/>
          </a:p>
          <a:p>
            <a:pPr marL="457200" lvl="0" indent="-298450" rtl="0">
              <a:spcBef>
                <a:spcPts val="0"/>
              </a:spcBef>
              <a:spcAft>
                <a:spcPts val="0"/>
              </a:spcAft>
              <a:buSzPts val="1100"/>
              <a:buChar char="●"/>
            </a:pPr>
            <a:r>
              <a:rPr lang="en-US" sz="1100"/>
              <a:t>Use a distributive leadership model from executive leaders to classroom teachers</a:t>
            </a:r>
            <a:endParaRPr sz="1100"/>
          </a:p>
          <a:p>
            <a:pPr marL="457200" lvl="0" indent="-298450" rtl="0">
              <a:spcBef>
                <a:spcPts val="0"/>
              </a:spcBef>
              <a:spcAft>
                <a:spcPts val="0"/>
              </a:spcAft>
              <a:buSzPts val="1100"/>
              <a:buChar char="●"/>
            </a:pPr>
            <a:r>
              <a:rPr lang="en-US" sz="1100"/>
              <a:t>Work within a strong culture of learning and collaboration</a:t>
            </a:r>
            <a:endParaRPr sz="1100"/>
          </a:p>
          <a:p>
            <a:pPr marL="457200" lvl="0" indent="-298450" rtl="0">
              <a:spcBef>
                <a:spcPts val="0"/>
              </a:spcBef>
              <a:spcAft>
                <a:spcPts val="0"/>
              </a:spcAft>
              <a:buSzPts val="1100"/>
              <a:buChar char="●"/>
            </a:pPr>
            <a:r>
              <a:rPr lang="en-US" sz="1100"/>
              <a:t>Develop collective efficacy and expertise</a:t>
            </a:r>
            <a:endParaRPr sz="1100"/>
          </a:p>
          <a:p>
            <a:pPr marL="0" lvl="0" indent="0" rtl="0">
              <a:spcBef>
                <a:spcPts val="0"/>
              </a:spcBef>
              <a:spcAft>
                <a:spcPts val="0"/>
              </a:spcAft>
              <a:buNone/>
            </a:pPr>
            <a:endParaRPr sz="1100"/>
          </a:p>
          <a:p>
            <a:pPr marL="0" lvl="0" indent="0" rtl="0">
              <a:spcBef>
                <a:spcPts val="0"/>
              </a:spcBef>
              <a:spcAft>
                <a:spcPts val="0"/>
              </a:spcAft>
              <a:buNone/>
            </a:pPr>
            <a:r>
              <a:rPr lang="en-US" sz="1100"/>
              <a:t>Then, OCPS will have:</a:t>
            </a:r>
            <a:endParaRPr sz="1100"/>
          </a:p>
          <a:p>
            <a:pPr marL="457200" lvl="0" indent="-298450" rtl="0">
              <a:spcBef>
                <a:spcPts val="0"/>
              </a:spcBef>
              <a:spcAft>
                <a:spcPts val="0"/>
              </a:spcAft>
              <a:buSzPts val="1100"/>
              <a:buChar char="●"/>
            </a:pPr>
            <a:r>
              <a:rPr lang="en-US" sz="1100"/>
              <a:t>A sustained collaborative culture</a:t>
            </a:r>
            <a:endParaRPr sz="1100"/>
          </a:p>
          <a:p>
            <a:pPr marL="457200" lvl="0" indent="-298450" rtl="0">
              <a:spcBef>
                <a:spcPts val="0"/>
              </a:spcBef>
              <a:spcAft>
                <a:spcPts val="0"/>
              </a:spcAft>
              <a:buSzPts val="1100"/>
              <a:buChar char="●"/>
            </a:pPr>
            <a:r>
              <a:rPr lang="en-US" sz="1100"/>
              <a:t>Cultivated the vision of instruction across all schools</a:t>
            </a:r>
            <a:endParaRPr sz="1100"/>
          </a:p>
          <a:p>
            <a:pPr marL="457200" lvl="0" indent="-298450" rtl="0">
              <a:spcBef>
                <a:spcPts val="0"/>
              </a:spcBef>
              <a:spcAft>
                <a:spcPts val="0"/>
              </a:spcAft>
              <a:buSzPts val="1100"/>
              <a:buChar char="●"/>
            </a:pPr>
            <a:r>
              <a:rPr lang="en-US" sz="1100"/>
              <a:t>Increased job satisfaction and retention</a:t>
            </a:r>
            <a:endParaRPr sz="1100"/>
          </a:p>
          <a:p>
            <a:pPr marL="457200" lvl="0" indent="-298450" rtl="0">
              <a:spcBef>
                <a:spcPts val="0"/>
              </a:spcBef>
              <a:spcAft>
                <a:spcPts val="0"/>
              </a:spcAft>
              <a:buSzPts val="1100"/>
              <a:buChar char="●"/>
            </a:pPr>
            <a:r>
              <a:rPr lang="en-US" sz="1100"/>
              <a:t>Increased leadership capacity and expertise</a:t>
            </a:r>
            <a:endParaRPr sz="1100"/>
          </a:p>
          <a:p>
            <a:pPr marL="457200" lvl="0" indent="-298450" rtl="0">
              <a:spcBef>
                <a:spcPts val="0"/>
              </a:spcBef>
              <a:spcAft>
                <a:spcPts val="0"/>
              </a:spcAft>
              <a:buSzPts val="1100"/>
              <a:buChar char="●"/>
            </a:pPr>
            <a:r>
              <a:rPr lang="en-US" sz="1100"/>
              <a:t>Increased student achievement for all students</a:t>
            </a:r>
            <a:endParaRPr sz="1100"/>
          </a:p>
          <a:p>
            <a:pPr marL="0" lvl="0" indent="0" rtl="0">
              <a:spcBef>
                <a:spcPts val="0"/>
              </a:spcBef>
              <a:spcAft>
                <a:spcPts val="0"/>
              </a:spcAft>
              <a:buNone/>
            </a:pPr>
            <a:endParaRPr sz="1100"/>
          </a:p>
          <a:p>
            <a:pPr marL="0" lvl="0" indent="0" rtl="0">
              <a:spcBef>
                <a:spcPts val="0"/>
              </a:spcBef>
              <a:spcAft>
                <a:spcPts val="0"/>
              </a:spcAft>
              <a:buNone/>
            </a:pPr>
            <a:r>
              <a:rPr lang="en-US" sz="1100"/>
              <a:t>This frame helps to set the vision of the DPLC and focus for our district work. Let’s take a closer look at how this frame was used this frame to establish our 3 year goals.</a:t>
            </a:r>
            <a:endParaRPr sz="1100"/>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83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If/Then frame establishes the vision of our DPLC. This Vision drives the work of professional learning throughout our district.  OCPS has used this vision to establish 3 year goals for the DPLC. The goals were determined through the analysis of data to select an instructional target and identify district-wide powerful instructional practices. (CLICK)</a:t>
            </a:r>
            <a:endParaRPr/>
          </a:p>
          <a:p>
            <a:pPr marL="0" lvl="0" indent="0">
              <a:spcBef>
                <a:spcPts val="0"/>
              </a:spcBef>
              <a:spcAft>
                <a:spcPts val="0"/>
              </a:spcAft>
              <a:buNone/>
            </a:pPr>
            <a:endParaRPr/>
          </a:p>
          <a:p>
            <a:pPr marL="0" lvl="0" indent="0" rtl="0">
              <a:spcBef>
                <a:spcPts val="0"/>
              </a:spcBef>
              <a:spcAft>
                <a:spcPts val="0"/>
              </a:spcAft>
              <a:buNone/>
            </a:pPr>
            <a:r>
              <a:rPr lang="en-US"/>
              <a:t>On the screen you see our 3 year goals for the DPLC.  As a district, OCPS selected the instructional target of literacy and powerful instructional practices of close reading, academic discourse, and writing in response to complex text. </a:t>
            </a:r>
            <a:endParaRPr/>
          </a:p>
          <a:p>
            <a:pPr marL="0" lvl="0" indent="0" rtl="0">
              <a:spcBef>
                <a:spcPts val="0"/>
              </a:spcBef>
              <a:spcAft>
                <a:spcPts val="0"/>
              </a:spcAft>
              <a:buNone/>
            </a:pPr>
            <a:endParaRPr/>
          </a:p>
          <a:p>
            <a:pPr marL="0" lvl="0" indent="0" rtl="0">
              <a:spcBef>
                <a:spcPts val="0"/>
              </a:spcBef>
              <a:spcAft>
                <a:spcPts val="0"/>
              </a:spcAft>
              <a:buNone/>
            </a:pPr>
            <a:r>
              <a:rPr lang="en-US"/>
              <a:t>We are moving from a focus on close-reading and complex text during this year to writing in response to complex text in year 3.  While focusing on these 3 content goals, we will also be engaged in professional learning related to the leadership moves that are necessary to help support and sustain high-performing professional learning community teams that are dedicated to support student achievement.</a:t>
            </a:r>
            <a:endParaRPr/>
          </a:p>
          <a:p>
            <a:pPr marL="0" lvl="0" indent="0" rtl="0">
              <a:spcBef>
                <a:spcPts val="0"/>
              </a:spcBef>
              <a:spcAft>
                <a:spcPts val="0"/>
              </a:spcAft>
              <a:buNone/>
            </a:pPr>
            <a:endParaRPr/>
          </a:p>
          <a:p>
            <a:pPr marL="0" lvl="0" indent="0" rtl="0">
              <a:spcBef>
                <a:spcPts val="0"/>
              </a:spcBef>
              <a:spcAft>
                <a:spcPts val="0"/>
              </a:spcAft>
              <a:buNone/>
            </a:pPr>
            <a:r>
              <a:rPr lang="en-US"/>
              <a:t>Once our vision and goals were established and the DPLC structures were planned, it was time to transition into the work of developing, learning, implementing, and monitoring our powerful practices.</a:t>
            </a:r>
            <a:endParaRPr>
              <a:solidFill>
                <a:schemeClr val="dk1"/>
              </a:solidFill>
            </a:endParaRPr>
          </a:p>
        </p:txBody>
      </p:sp>
    </p:spTree>
    <p:extLst>
      <p:ext uri="{BB962C8B-B14F-4D97-AF65-F5344CB8AC3E}">
        <p14:creationId xmlns:p14="http://schemas.microsoft.com/office/powerpoint/2010/main" val="176443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Shape 1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 name="Shape 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549276"/>
            <a:ext cx="10972800" cy="11433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4800"/>
              <a:buNone/>
              <a:defRPr sz="4800" b="1" i="0" u="none" strike="noStrike" cap="none"/>
            </a:lvl1pPr>
            <a:lvl2pPr marR="0" lvl="1"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609600" y="1600201"/>
            <a:ext cx="10972800" cy="4526100"/>
          </a:xfrm>
          <a:prstGeom prst="rect">
            <a:avLst/>
          </a:prstGeom>
          <a:noFill/>
          <a:ln>
            <a:noFill/>
          </a:ln>
        </p:spPr>
        <p:txBody>
          <a:bodyPr spcFirstLastPara="1" wrap="square" lIns="121900" tIns="121900" rIns="121900" bIns="121900" anchor="t" anchorCtr="0"/>
          <a:lstStyle>
            <a:lvl1pPr marL="457200" marR="0" lvl="0" indent="-501650" algn="l" rtl="0">
              <a:spcBef>
                <a:spcPts val="900"/>
              </a:spcBef>
              <a:spcAft>
                <a:spcPts val="0"/>
              </a:spcAft>
              <a:buSzPts val="4300"/>
              <a:buChar char="•"/>
              <a:defRPr sz="4300" i="0" u="none" strike="noStrike" cap="none"/>
            </a:lvl1pPr>
            <a:lvl2pPr marL="914400" marR="0" lvl="1" indent="-463550" algn="l" rtl="0">
              <a:spcBef>
                <a:spcPts val="700"/>
              </a:spcBef>
              <a:spcAft>
                <a:spcPts val="0"/>
              </a:spcAft>
              <a:buSzPts val="3700"/>
              <a:buChar char="–"/>
              <a:defRPr sz="3700" i="0" u="none" strike="noStrike" cap="none"/>
            </a:lvl2pPr>
            <a:lvl3pPr marL="1371600" marR="0" lvl="2" indent="-431800" algn="l" rtl="0">
              <a:spcBef>
                <a:spcPts val="600"/>
              </a:spcBef>
              <a:spcAft>
                <a:spcPts val="0"/>
              </a:spcAft>
              <a:buSzPts val="3200"/>
              <a:buChar char="•"/>
              <a:defRPr sz="3200" i="0" u="none" strike="noStrike" cap="none"/>
            </a:lvl3pPr>
            <a:lvl4pPr marL="1828800" marR="0" lvl="3" indent="-400050" algn="l" rtl="0">
              <a:spcBef>
                <a:spcPts val="500"/>
              </a:spcBef>
              <a:spcAft>
                <a:spcPts val="0"/>
              </a:spcAft>
              <a:buSzPts val="2700"/>
              <a:buChar char="–"/>
              <a:defRPr sz="2700" i="0" u="none" strike="noStrike" cap="none"/>
            </a:lvl4pPr>
            <a:lvl5pPr marL="2286000" marR="0" lvl="4" indent="-400050" algn="l" rtl="0">
              <a:spcBef>
                <a:spcPts val="500"/>
              </a:spcBef>
              <a:spcAft>
                <a:spcPts val="0"/>
              </a:spcAft>
              <a:buSzPts val="2700"/>
              <a:buChar char="»"/>
              <a:defRPr sz="2700" i="0" u="none" strike="noStrike" cap="none"/>
            </a:lvl5pPr>
            <a:lvl6pPr marL="2743200" marR="0" lvl="5" indent="-400050" algn="l" rtl="0">
              <a:spcBef>
                <a:spcPts val="500"/>
              </a:spcBef>
              <a:spcAft>
                <a:spcPts val="0"/>
              </a:spcAft>
              <a:buSzPts val="2700"/>
              <a:buChar char="•"/>
              <a:defRPr sz="2700" i="0" u="none" strike="noStrike" cap="none"/>
            </a:lvl6pPr>
            <a:lvl7pPr marL="3200400" marR="0" lvl="6" indent="-400050" algn="l" rtl="0">
              <a:spcBef>
                <a:spcPts val="2100"/>
              </a:spcBef>
              <a:spcAft>
                <a:spcPts val="0"/>
              </a:spcAft>
              <a:buSzPts val="2700"/>
              <a:buChar char="•"/>
              <a:defRPr sz="2700" i="0" u="none" strike="noStrike" cap="none"/>
            </a:lvl7pPr>
            <a:lvl8pPr marL="3657600" marR="0" lvl="7" indent="-400050" algn="l" rtl="0">
              <a:spcBef>
                <a:spcPts val="2100"/>
              </a:spcBef>
              <a:spcAft>
                <a:spcPts val="0"/>
              </a:spcAft>
              <a:buSzPts val="2700"/>
              <a:buChar char="•"/>
              <a:defRPr sz="2700" i="0" u="none" strike="noStrike" cap="none"/>
            </a:lvl8pPr>
            <a:lvl9pPr marL="4114800" marR="0" lvl="8" indent="-400050" algn="l" rtl="0">
              <a:spcBef>
                <a:spcPts val="2100"/>
              </a:spcBef>
              <a:spcAft>
                <a:spcPts val="2100"/>
              </a:spcAft>
              <a:buSzPts val="2700"/>
              <a:buChar char="•"/>
              <a:defRPr sz="2700" i="0" u="none" strike="noStrike" cap="none"/>
            </a:lvl9pPr>
          </a:lstStyle>
          <a:p>
            <a:endParaRPr/>
          </a:p>
        </p:txBody>
      </p:sp>
      <p:sp>
        <p:nvSpPr>
          <p:cNvPr id="46" name="Shape 4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spcAft>
                <a:spcPts val="0"/>
              </a:spcAft>
              <a:buNone/>
              <a:defRPr sz="16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6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6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6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6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6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6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6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6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adership: Title and body ">
  <p:cSld name="TITLE_AND_BODY_3">
    <p:spTree>
      <p:nvGrpSpPr>
        <p:cNvPr id="1" name="Shape 47"/>
        <p:cNvGrpSpPr/>
        <p:nvPr/>
      </p:nvGrpSpPr>
      <p:grpSpPr>
        <a:xfrm>
          <a:off x="0" y="0"/>
          <a:ext cx="0" cy="0"/>
          <a:chOff x="0" y="0"/>
          <a:chExt cx="0" cy="0"/>
        </a:xfrm>
      </p:grpSpPr>
      <p:grpSp>
        <p:nvGrpSpPr>
          <p:cNvPr id="48" name="Shape 48"/>
          <p:cNvGrpSpPr/>
          <p:nvPr/>
        </p:nvGrpSpPr>
        <p:grpSpPr>
          <a:xfrm>
            <a:off x="415590" y="372957"/>
            <a:ext cx="11360649" cy="1204370"/>
            <a:chOff x="311700" y="279725"/>
            <a:chExt cx="8520700" cy="903300"/>
          </a:xfrm>
        </p:grpSpPr>
        <p:sp>
          <p:nvSpPr>
            <p:cNvPr id="49" name="Shape 49"/>
            <p:cNvSpPr/>
            <p:nvPr/>
          </p:nvSpPr>
          <p:spPr>
            <a:xfrm>
              <a:off x="967900" y="445025"/>
              <a:ext cx="7864500" cy="572700"/>
            </a:xfrm>
            <a:prstGeom prst="rect">
              <a:avLst/>
            </a:prstGeom>
            <a:solidFill>
              <a:srgbClr val="FA9D4A"/>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50" name="Shape 50"/>
            <p:cNvSpPr/>
            <p:nvPr/>
          </p:nvSpPr>
          <p:spPr>
            <a:xfrm>
              <a:off x="311700" y="279725"/>
              <a:ext cx="903900" cy="903300"/>
            </a:xfrm>
            <a:prstGeom prst="ellipse">
              <a:avLst/>
            </a:prstGeom>
            <a:solidFill>
              <a:srgbClr val="FA9D4A"/>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51" name="Shape 51"/>
          <p:cNvSpPr txBox="1">
            <a:spLocks noGrp="1"/>
          </p:cNvSpPr>
          <p:nvPr>
            <p:ph type="title"/>
          </p:nvPr>
        </p:nvSpPr>
        <p:spPr>
          <a:xfrm>
            <a:off x="1694600" y="593367"/>
            <a:ext cx="10081500" cy="763500"/>
          </a:xfrm>
          <a:prstGeom prst="rect">
            <a:avLst/>
          </a:prstGeom>
        </p:spPr>
        <p:txBody>
          <a:bodyPr spcFirstLastPara="1" wrap="square" lIns="121900" tIns="121900" rIns="121900" bIns="121900" anchor="t" anchorCtr="0"/>
          <a:lstStyle>
            <a:lvl1pPr lvl="0" rtl="0">
              <a:spcBef>
                <a:spcPts val="0"/>
              </a:spcBef>
              <a:spcAft>
                <a:spcPts val="0"/>
              </a:spcAft>
              <a:buClr>
                <a:srgbClr val="F2EFEA"/>
              </a:buClr>
              <a:buSzPts val="3700"/>
              <a:buNone/>
              <a:defRPr>
                <a:solidFill>
                  <a:srgbClr val="F2EFEA"/>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Shape 52"/>
          <p:cNvSpPr txBox="1">
            <a:spLocks noGrp="1"/>
          </p:cNvSpPr>
          <p:nvPr>
            <p:ph type="body" idx="1"/>
          </p:nvPr>
        </p:nvSpPr>
        <p:spPr>
          <a:xfrm>
            <a:off x="415600" y="1676133"/>
            <a:ext cx="11360700" cy="44157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53" name="Shape 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54" name="Shape 54"/>
          <p:cNvPicPr preferRelativeResize="0"/>
          <p:nvPr/>
        </p:nvPicPr>
        <p:blipFill>
          <a:blip r:embed="rId2">
            <a:alphaModFix/>
          </a:blip>
          <a:stretch>
            <a:fillRect/>
          </a:stretch>
        </p:blipFill>
        <p:spPr>
          <a:xfrm>
            <a:off x="504167" y="445667"/>
            <a:ext cx="1058967" cy="1058967"/>
          </a:xfrm>
          <a:prstGeom prst="rect">
            <a:avLst/>
          </a:prstGeom>
          <a:noFill/>
          <a:ln>
            <a:noFill/>
          </a:ln>
        </p:spPr>
      </p:pic>
      <p:grpSp>
        <p:nvGrpSpPr>
          <p:cNvPr id="55" name="Shape 55"/>
          <p:cNvGrpSpPr/>
          <p:nvPr/>
        </p:nvGrpSpPr>
        <p:grpSpPr>
          <a:xfrm>
            <a:off x="-17" y="6632245"/>
            <a:ext cx="12191721" cy="225594"/>
            <a:chOff x="-12" y="4974308"/>
            <a:chExt cx="9144019" cy="169200"/>
          </a:xfrm>
        </p:grpSpPr>
        <p:sp>
          <p:nvSpPr>
            <p:cNvPr id="56" name="Shape 56"/>
            <p:cNvSpPr/>
            <p:nvPr/>
          </p:nvSpPr>
          <p:spPr>
            <a:xfrm>
              <a:off x="7" y="4985708"/>
              <a:ext cx="9144000" cy="157800"/>
            </a:xfrm>
            <a:prstGeom prst="rect">
              <a:avLst/>
            </a:prstGeom>
            <a:solidFill>
              <a:srgbClr val="4B4B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57" name="Shape 57"/>
            <p:cNvCxnSpPr/>
            <p:nvPr/>
          </p:nvCxnSpPr>
          <p:spPr>
            <a:xfrm rot="10800000" flipH="1">
              <a:off x="-12" y="4974308"/>
              <a:ext cx="9144000" cy="11400"/>
            </a:xfrm>
            <a:prstGeom prst="straightConnector1">
              <a:avLst/>
            </a:prstGeom>
            <a:noFill/>
            <a:ln w="38100" cap="flat" cmpd="sng">
              <a:solidFill>
                <a:srgbClr val="FA9D4A"/>
              </a:solidFill>
              <a:prstDash val="solid"/>
              <a:round/>
              <a:headEnd type="none" w="med" len="med"/>
              <a:tailEnd type="none" w="med" len="med"/>
            </a:ln>
          </p:spPr>
        </p:cxnSp>
      </p:grpSp>
      <p:sp>
        <p:nvSpPr>
          <p:cNvPr id="58" name="Shape 58"/>
          <p:cNvSpPr txBox="1"/>
          <p:nvPr/>
        </p:nvSpPr>
        <p:spPr>
          <a:xfrm>
            <a:off x="8541600" y="6563800"/>
            <a:ext cx="3593700" cy="3627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US" sz="1100" b="1">
                <a:solidFill>
                  <a:srgbClr val="FA9D4A"/>
                </a:solidFill>
                <a:latin typeface="Proxima Nova"/>
                <a:ea typeface="Proxima Nova"/>
                <a:cs typeface="Proxima Nova"/>
                <a:sym typeface="Proxima Nova"/>
              </a:rPr>
              <a:t>Orange</a:t>
            </a:r>
            <a:r>
              <a:rPr lang="en-US" sz="1100">
                <a:latin typeface="Proxima Nova"/>
                <a:ea typeface="Proxima Nova"/>
                <a:cs typeface="Proxima Nova"/>
                <a:sym typeface="Proxima Nova"/>
              </a:rPr>
              <a:t> </a:t>
            </a:r>
            <a:r>
              <a:rPr lang="en-US" sz="1100" b="1">
                <a:solidFill>
                  <a:srgbClr val="F2EFEA"/>
                </a:solidFill>
                <a:latin typeface="Proxima Nova"/>
                <a:ea typeface="Proxima Nova"/>
                <a:cs typeface="Proxima Nova"/>
                <a:sym typeface="Proxima Nova"/>
              </a:rPr>
              <a:t>County Public Schools</a:t>
            </a:r>
            <a:r>
              <a:rPr lang="en-US" sz="1100">
                <a:solidFill>
                  <a:srgbClr val="F2EFEA"/>
                </a:solidFill>
                <a:latin typeface="Proxima Nova"/>
                <a:ea typeface="Proxima Nova"/>
                <a:cs typeface="Proxima Nova"/>
                <a:sym typeface="Proxima Nova"/>
              </a:rPr>
              <a:t> | </a:t>
            </a:r>
            <a:r>
              <a:rPr lang="en-US" sz="1100">
                <a:solidFill>
                  <a:srgbClr val="FA9D4A"/>
                </a:solidFill>
                <a:latin typeface="Proxima Nova"/>
                <a:ea typeface="Proxima Nova"/>
                <a:cs typeface="Proxima Nova"/>
                <a:sym typeface="Proxima Nova"/>
              </a:rPr>
              <a:t>One </a:t>
            </a:r>
            <a:r>
              <a:rPr lang="en-US" sz="1100">
                <a:solidFill>
                  <a:srgbClr val="F2EFEA"/>
                </a:solidFill>
                <a:latin typeface="Proxima Nova"/>
                <a:ea typeface="Proxima Nova"/>
                <a:cs typeface="Proxima Nova"/>
                <a:sym typeface="Proxima Nova"/>
              </a:rPr>
              <a:t>Vision. </a:t>
            </a:r>
            <a:r>
              <a:rPr lang="en-US" sz="1100">
                <a:solidFill>
                  <a:srgbClr val="FA9D4A"/>
                </a:solidFill>
                <a:latin typeface="Proxima Nova"/>
                <a:ea typeface="Proxima Nova"/>
                <a:cs typeface="Proxima Nova"/>
                <a:sym typeface="Proxima Nova"/>
              </a:rPr>
              <a:t>One </a:t>
            </a:r>
            <a:r>
              <a:rPr lang="en-US" sz="1100">
                <a:solidFill>
                  <a:srgbClr val="F2EFEA"/>
                </a:solidFill>
                <a:latin typeface="Proxima Nova"/>
                <a:ea typeface="Proxima Nova"/>
                <a:cs typeface="Proxima Nova"/>
                <a:sym typeface="Proxima Nova"/>
              </a:rPr>
              <a:t>Voice</a:t>
            </a:r>
            <a:endParaRPr sz="1100">
              <a:solidFill>
                <a:srgbClr val="F2EFEA"/>
              </a:solidFill>
              <a:latin typeface="Proxima Nova"/>
              <a:ea typeface="Proxima Nova"/>
              <a:cs typeface="Proxima Nova"/>
              <a:sym typeface="Proxima Nov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l DPLC: Title and body">
  <p:cSld name="TITLE_AND_BODY_3_1">
    <p:spTree>
      <p:nvGrpSpPr>
        <p:cNvPr id="1" name="Shape 59"/>
        <p:cNvGrpSpPr/>
        <p:nvPr/>
      </p:nvGrpSpPr>
      <p:grpSpPr>
        <a:xfrm>
          <a:off x="0" y="0"/>
          <a:ext cx="0" cy="0"/>
          <a:chOff x="0" y="0"/>
          <a:chExt cx="0" cy="0"/>
        </a:xfrm>
      </p:grpSpPr>
      <p:grpSp>
        <p:nvGrpSpPr>
          <p:cNvPr id="60" name="Shape 60"/>
          <p:cNvGrpSpPr/>
          <p:nvPr/>
        </p:nvGrpSpPr>
        <p:grpSpPr>
          <a:xfrm>
            <a:off x="415590" y="372957"/>
            <a:ext cx="11360649" cy="1204370"/>
            <a:chOff x="311700" y="279725"/>
            <a:chExt cx="8520700" cy="903300"/>
          </a:xfrm>
        </p:grpSpPr>
        <p:sp>
          <p:nvSpPr>
            <p:cNvPr id="61" name="Shape 61"/>
            <p:cNvSpPr/>
            <p:nvPr/>
          </p:nvSpPr>
          <p:spPr>
            <a:xfrm>
              <a:off x="967900" y="445025"/>
              <a:ext cx="7864500" cy="572700"/>
            </a:xfrm>
            <a:prstGeom prst="rect">
              <a:avLst/>
            </a:prstGeom>
            <a:solidFill>
              <a:srgbClr val="4B4B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62" name="Shape 62"/>
            <p:cNvSpPr/>
            <p:nvPr/>
          </p:nvSpPr>
          <p:spPr>
            <a:xfrm>
              <a:off x="311700" y="279725"/>
              <a:ext cx="903900" cy="903300"/>
            </a:xfrm>
            <a:prstGeom prst="ellipse">
              <a:avLst/>
            </a:prstGeom>
            <a:solidFill>
              <a:srgbClr val="4B4B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sp>
        <p:nvSpPr>
          <p:cNvPr id="63" name="Shape 63"/>
          <p:cNvSpPr txBox="1">
            <a:spLocks noGrp="1"/>
          </p:cNvSpPr>
          <p:nvPr>
            <p:ph type="title"/>
          </p:nvPr>
        </p:nvSpPr>
        <p:spPr>
          <a:xfrm>
            <a:off x="1694600" y="593367"/>
            <a:ext cx="10081500" cy="763500"/>
          </a:xfrm>
          <a:prstGeom prst="rect">
            <a:avLst/>
          </a:prstGeom>
        </p:spPr>
        <p:txBody>
          <a:bodyPr spcFirstLastPara="1" wrap="square" lIns="121900" tIns="121900" rIns="121900" bIns="121900" anchor="t" anchorCtr="0"/>
          <a:lstStyle>
            <a:lvl1pPr lvl="0" rtl="0">
              <a:spcBef>
                <a:spcPts val="0"/>
              </a:spcBef>
              <a:spcAft>
                <a:spcPts val="0"/>
              </a:spcAft>
              <a:buClr>
                <a:srgbClr val="F2EFEA"/>
              </a:buClr>
              <a:buSzPts val="3700"/>
              <a:buNone/>
              <a:defRPr>
                <a:solidFill>
                  <a:srgbClr val="F2EFEA"/>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4" name="Shape 64"/>
          <p:cNvSpPr txBox="1">
            <a:spLocks noGrp="1"/>
          </p:cNvSpPr>
          <p:nvPr>
            <p:ph type="body" idx="1"/>
          </p:nvPr>
        </p:nvSpPr>
        <p:spPr>
          <a:xfrm>
            <a:off x="415600" y="1676133"/>
            <a:ext cx="11360700" cy="44157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65" name="Shape 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grpSp>
        <p:nvGrpSpPr>
          <p:cNvPr id="66" name="Shape 66"/>
          <p:cNvGrpSpPr/>
          <p:nvPr/>
        </p:nvGrpSpPr>
        <p:grpSpPr>
          <a:xfrm>
            <a:off x="-17" y="6632245"/>
            <a:ext cx="12191721" cy="225594"/>
            <a:chOff x="-12" y="4974308"/>
            <a:chExt cx="9144019" cy="169200"/>
          </a:xfrm>
        </p:grpSpPr>
        <p:sp>
          <p:nvSpPr>
            <p:cNvPr id="67" name="Shape 67"/>
            <p:cNvSpPr/>
            <p:nvPr/>
          </p:nvSpPr>
          <p:spPr>
            <a:xfrm>
              <a:off x="7" y="4985708"/>
              <a:ext cx="9144000" cy="157800"/>
            </a:xfrm>
            <a:prstGeom prst="rect">
              <a:avLst/>
            </a:prstGeom>
            <a:solidFill>
              <a:srgbClr val="4B4B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68" name="Shape 68"/>
            <p:cNvCxnSpPr/>
            <p:nvPr/>
          </p:nvCxnSpPr>
          <p:spPr>
            <a:xfrm rot="10800000" flipH="1">
              <a:off x="-12" y="4974308"/>
              <a:ext cx="9144000" cy="11400"/>
            </a:xfrm>
            <a:prstGeom prst="straightConnector1">
              <a:avLst/>
            </a:prstGeom>
            <a:noFill/>
            <a:ln w="38100" cap="flat" cmpd="sng">
              <a:solidFill>
                <a:srgbClr val="FA9D4A"/>
              </a:solidFill>
              <a:prstDash val="solid"/>
              <a:round/>
              <a:headEnd type="none" w="med" len="med"/>
              <a:tailEnd type="none" w="med" len="med"/>
            </a:ln>
          </p:spPr>
        </p:cxnSp>
      </p:grpSp>
      <p:sp>
        <p:nvSpPr>
          <p:cNvPr id="69" name="Shape 69"/>
          <p:cNvSpPr txBox="1"/>
          <p:nvPr/>
        </p:nvSpPr>
        <p:spPr>
          <a:xfrm>
            <a:off x="8541600" y="6563800"/>
            <a:ext cx="3593700" cy="3627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US" sz="1100" b="1">
                <a:solidFill>
                  <a:srgbClr val="FA9D4A"/>
                </a:solidFill>
                <a:latin typeface="Proxima Nova"/>
                <a:ea typeface="Proxima Nova"/>
                <a:cs typeface="Proxima Nova"/>
                <a:sym typeface="Proxima Nova"/>
              </a:rPr>
              <a:t>Orange</a:t>
            </a:r>
            <a:r>
              <a:rPr lang="en-US" sz="1100">
                <a:latin typeface="Proxima Nova"/>
                <a:ea typeface="Proxima Nova"/>
                <a:cs typeface="Proxima Nova"/>
                <a:sym typeface="Proxima Nova"/>
              </a:rPr>
              <a:t> </a:t>
            </a:r>
            <a:r>
              <a:rPr lang="en-US" sz="1100" b="1">
                <a:solidFill>
                  <a:srgbClr val="F2EFEA"/>
                </a:solidFill>
                <a:latin typeface="Proxima Nova"/>
                <a:ea typeface="Proxima Nova"/>
                <a:cs typeface="Proxima Nova"/>
                <a:sym typeface="Proxima Nova"/>
              </a:rPr>
              <a:t>County Public Schools</a:t>
            </a:r>
            <a:r>
              <a:rPr lang="en-US" sz="1100">
                <a:solidFill>
                  <a:srgbClr val="F2EFEA"/>
                </a:solidFill>
                <a:latin typeface="Proxima Nova"/>
                <a:ea typeface="Proxima Nova"/>
                <a:cs typeface="Proxima Nova"/>
                <a:sym typeface="Proxima Nova"/>
              </a:rPr>
              <a:t> | </a:t>
            </a:r>
            <a:r>
              <a:rPr lang="en-US" sz="1100">
                <a:solidFill>
                  <a:srgbClr val="FA9D4A"/>
                </a:solidFill>
                <a:latin typeface="Proxima Nova"/>
                <a:ea typeface="Proxima Nova"/>
                <a:cs typeface="Proxima Nova"/>
                <a:sym typeface="Proxima Nova"/>
              </a:rPr>
              <a:t>One </a:t>
            </a:r>
            <a:r>
              <a:rPr lang="en-US" sz="1100">
                <a:solidFill>
                  <a:srgbClr val="F2EFEA"/>
                </a:solidFill>
                <a:latin typeface="Proxima Nova"/>
                <a:ea typeface="Proxima Nova"/>
                <a:cs typeface="Proxima Nova"/>
                <a:sym typeface="Proxima Nova"/>
              </a:rPr>
              <a:t>Vision. </a:t>
            </a:r>
            <a:r>
              <a:rPr lang="en-US" sz="1100">
                <a:solidFill>
                  <a:srgbClr val="FA9D4A"/>
                </a:solidFill>
                <a:latin typeface="Proxima Nova"/>
                <a:ea typeface="Proxima Nova"/>
                <a:cs typeface="Proxima Nova"/>
                <a:sym typeface="Proxima Nova"/>
              </a:rPr>
              <a:t>One </a:t>
            </a:r>
            <a:r>
              <a:rPr lang="en-US" sz="1100">
                <a:solidFill>
                  <a:srgbClr val="F2EFEA"/>
                </a:solidFill>
                <a:latin typeface="Proxima Nova"/>
                <a:ea typeface="Proxima Nova"/>
                <a:cs typeface="Proxima Nova"/>
                <a:sym typeface="Proxima Nova"/>
              </a:rPr>
              <a:t>Voice</a:t>
            </a:r>
            <a:endParaRPr sz="1100">
              <a:solidFill>
                <a:srgbClr val="F2EFEA"/>
              </a:solidFill>
              <a:latin typeface="Proxima Nova"/>
              <a:ea typeface="Proxima Nova"/>
              <a:cs typeface="Proxima Nova"/>
              <a:sym typeface="Proxima Nova"/>
            </a:endParaRPr>
          </a:p>
        </p:txBody>
      </p:sp>
      <p:pic>
        <p:nvPicPr>
          <p:cNvPr id="70" name="Shape 70" descr="District PLC Logo Square White .png"/>
          <p:cNvPicPr preferRelativeResize="0"/>
          <p:nvPr/>
        </p:nvPicPr>
        <p:blipFill rotWithShape="1">
          <a:blip r:embed="rId2">
            <a:alphaModFix/>
          </a:blip>
          <a:srcRect b="22767"/>
          <a:stretch/>
        </p:blipFill>
        <p:spPr>
          <a:xfrm>
            <a:off x="461100" y="548767"/>
            <a:ext cx="1104200" cy="852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with bullets" type="blank">
  <p:cSld name="BLANK">
    <p:spTree>
      <p:nvGrpSpPr>
        <p:cNvPr id="1" name="Shape 12"/>
        <p:cNvGrpSpPr/>
        <p:nvPr/>
      </p:nvGrpSpPr>
      <p:grpSpPr>
        <a:xfrm>
          <a:off x="0" y="0"/>
          <a:ext cx="0" cy="0"/>
          <a:chOff x="0" y="0"/>
          <a:chExt cx="0" cy="0"/>
        </a:xfrm>
      </p:grpSpPr>
      <p:pic>
        <p:nvPicPr>
          <p:cNvPr id="13" name="Shape 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 name="Shape 14"/>
          <p:cNvSpPr txBox="1">
            <a:spLocks noGrp="1"/>
          </p:cNvSpPr>
          <p:nvPr>
            <p:ph type="sldNum" idx="12"/>
          </p:nvPr>
        </p:nvSpPr>
        <p:spPr>
          <a:xfrm>
            <a:off x="10" y="6359822"/>
            <a:ext cx="731700" cy="524700"/>
          </a:xfrm>
          <a:prstGeom prst="rect">
            <a:avLst/>
          </a:prstGeom>
        </p:spPr>
        <p:txBody>
          <a:bodyPr spcFirstLastPara="1" wrap="square" lIns="121900" tIns="121900" rIns="121900" bIns="121900" anchor="ctr" anchorCtr="0">
            <a:noAutofit/>
          </a:bodyPr>
          <a:lstStyle>
            <a:lvl1pPr lvl="0" algn="l">
              <a:buNone/>
              <a:defRPr>
                <a:solidFill>
                  <a:srgbClr val="FFFFFF"/>
                </a:solidFill>
              </a:defRPr>
            </a:lvl1pPr>
            <a:lvl2pPr lvl="1" algn="l">
              <a:buNone/>
              <a:defRPr>
                <a:solidFill>
                  <a:srgbClr val="FFFFFF"/>
                </a:solidFill>
              </a:defRPr>
            </a:lvl2pPr>
            <a:lvl3pPr lvl="2" algn="l">
              <a:buNone/>
              <a:defRPr>
                <a:solidFill>
                  <a:srgbClr val="FFFFFF"/>
                </a:solidFill>
              </a:defRPr>
            </a:lvl3pPr>
            <a:lvl4pPr lvl="3" algn="l">
              <a:buNone/>
              <a:defRPr>
                <a:solidFill>
                  <a:srgbClr val="FFFFFF"/>
                </a:solidFill>
              </a:defRPr>
            </a:lvl4pPr>
            <a:lvl5pPr lvl="4" algn="l">
              <a:buNone/>
              <a:defRPr>
                <a:solidFill>
                  <a:srgbClr val="FFFFFF"/>
                </a:solidFill>
              </a:defRPr>
            </a:lvl5pPr>
            <a:lvl6pPr lvl="5" algn="l">
              <a:buNone/>
              <a:defRPr>
                <a:solidFill>
                  <a:srgbClr val="FFFFFF"/>
                </a:solidFill>
              </a:defRPr>
            </a:lvl6pPr>
            <a:lvl7pPr lvl="6" algn="l">
              <a:buNone/>
              <a:defRPr>
                <a:solidFill>
                  <a:srgbClr val="FFFFFF"/>
                </a:solidFill>
              </a:defRPr>
            </a:lvl7pPr>
            <a:lvl8pPr lvl="7" algn="l">
              <a:buNone/>
              <a:defRPr>
                <a:solidFill>
                  <a:srgbClr val="FFFFFF"/>
                </a:solidFill>
              </a:defRPr>
            </a:lvl8pPr>
            <a:lvl9pPr lvl="8" algn="l">
              <a:buNone/>
              <a:defRPr>
                <a:solidFill>
                  <a:srgbClr val="FFFFFF"/>
                </a:solidFill>
              </a:defRPr>
            </a:lvl9pPr>
          </a:lstStyle>
          <a:p>
            <a:pPr marL="0" lvl="0" indent="0">
              <a:spcBef>
                <a:spcPts val="0"/>
              </a:spcBef>
              <a:spcAft>
                <a:spcPts val="0"/>
              </a:spcAft>
              <a:buNone/>
            </a:pPr>
            <a:fld id="{00000000-1234-1234-1234-123412341234}" type="slidenum">
              <a:rPr lang="en-US"/>
              <a:t>‹#›</a:t>
            </a:fld>
            <a:endParaRPr>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with 2 column table">
  <p:cSld name="BLANK_2">
    <p:spTree>
      <p:nvGrpSpPr>
        <p:cNvPr id="1" name="Shape 15"/>
        <p:cNvGrpSpPr/>
        <p:nvPr/>
      </p:nvGrpSpPr>
      <p:grpSpPr>
        <a:xfrm>
          <a:off x="0" y="0"/>
          <a:ext cx="0" cy="0"/>
          <a:chOff x="0" y="0"/>
          <a:chExt cx="0" cy="0"/>
        </a:xfrm>
      </p:grpSpPr>
      <p:pic>
        <p:nvPicPr>
          <p:cNvPr id="16" name="Shape 1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7" name="Shape 17"/>
          <p:cNvSpPr txBox="1">
            <a:spLocks noGrp="1"/>
          </p:cNvSpPr>
          <p:nvPr>
            <p:ph type="sldNum" idx="12"/>
          </p:nvPr>
        </p:nvSpPr>
        <p:spPr>
          <a:xfrm>
            <a:off x="10" y="6359822"/>
            <a:ext cx="731700" cy="524700"/>
          </a:xfrm>
          <a:prstGeom prst="rect">
            <a:avLst/>
          </a:prstGeom>
        </p:spPr>
        <p:txBody>
          <a:bodyPr spcFirstLastPara="1" wrap="square" lIns="121900" tIns="121900" rIns="121900" bIns="121900" anchor="ctr" anchorCtr="0">
            <a:noAutofit/>
          </a:bodyPr>
          <a:lstStyle>
            <a:lvl1pPr lvl="0" algn="l" rtl="0">
              <a:buNone/>
              <a:defRPr>
                <a:solidFill>
                  <a:srgbClr val="FFFFFF"/>
                </a:solidFill>
              </a:defRPr>
            </a:lvl1pPr>
            <a:lvl2pPr lvl="1" algn="l" rtl="0">
              <a:buNone/>
              <a:defRPr>
                <a:solidFill>
                  <a:srgbClr val="FFFFFF"/>
                </a:solidFill>
              </a:defRPr>
            </a:lvl2pPr>
            <a:lvl3pPr lvl="2" algn="l" rtl="0">
              <a:buNone/>
              <a:defRPr>
                <a:solidFill>
                  <a:srgbClr val="FFFFFF"/>
                </a:solidFill>
              </a:defRPr>
            </a:lvl3pPr>
            <a:lvl4pPr lvl="3" algn="l" rtl="0">
              <a:buNone/>
              <a:defRPr>
                <a:solidFill>
                  <a:srgbClr val="FFFFFF"/>
                </a:solidFill>
              </a:defRPr>
            </a:lvl4pPr>
            <a:lvl5pPr lvl="4" algn="l" rtl="0">
              <a:buNone/>
              <a:defRPr>
                <a:solidFill>
                  <a:srgbClr val="FFFFFF"/>
                </a:solidFill>
              </a:defRPr>
            </a:lvl5pPr>
            <a:lvl6pPr lvl="5" algn="l" rtl="0">
              <a:buNone/>
              <a:defRPr>
                <a:solidFill>
                  <a:srgbClr val="FFFFFF"/>
                </a:solidFill>
              </a:defRPr>
            </a:lvl6pPr>
            <a:lvl7pPr lvl="6" algn="l" rtl="0">
              <a:buNone/>
              <a:defRPr>
                <a:solidFill>
                  <a:srgbClr val="FFFFFF"/>
                </a:solidFill>
              </a:defRPr>
            </a:lvl7pPr>
            <a:lvl8pPr lvl="7" algn="l" rtl="0">
              <a:buNone/>
              <a:defRPr>
                <a:solidFill>
                  <a:srgbClr val="FFFFFF"/>
                </a:solidFill>
              </a:defRPr>
            </a:lvl8pPr>
            <a:lvl9pPr lvl="8" algn="l" rtl="0">
              <a:buNone/>
              <a:defRPr>
                <a:solidFill>
                  <a:srgbClr val="FFFFFF"/>
                </a:solidFill>
              </a:defRPr>
            </a:lvl9pPr>
          </a:lstStyle>
          <a:p>
            <a:pPr marL="0" lvl="0" indent="0">
              <a:spcBef>
                <a:spcPts val="0"/>
              </a:spcBef>
              <a:spcAft>
                <a:spcPts val="0"/>
              </a:spcAft>
              <a:buNone/>
            </a:pPr>
            <a:fld id="{00000000-1234-1234-1234-123412341234}" type="slidenum">
              <a:rPr lang="en-US"/>
              <a:t>‹#›</a:t>
            </a:fld>
            <a:endParaRPr>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with color blocks">
  <p:cSld name="BLANK_2_1">
    <p:spTree>
      <p:nvGrpSpPr>
        <p:cNvPr id="1" name="Shape 18"/>
        <p:cNvGrpSpPr/>
        <p:nvPr/>
      </p:nvGrpSpPr>
      <p:grpSpPr>
        <a:xfrm>
          <a:off x="0" y="0"/>
          <a:ext cx="0" cy="0"/>
          <a:chOff x="0" y="0"/>
          <a:chExt cx="0" cy="0"/>
        </a:xfrm>
      </p:grpSpPr>
      <p:pic>
        <p:nvPicPr>
          <p:cNvPr id="19" name="Shape 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0" name="Shape 20"/>
          <p:cNvSpPr txBox="1">
            <a:spLocks noGrp="1"/>
          </p:cNvSpPr>
          <p:nvPr>
            <p:ph type="sldNum" idx="12"/>
          </p:nvPr>
        </p:nvSpPr>
        <p:spPr>
          <a:xfrm>
            <a:off x="10" y="6359822"/>
            <a:ext cx="731700" cy="524700"/>
          </a:xfrm>
          <a:prstGeom prst="rect">
            <a:avLst/>
          </a:prstGeom>
        </p:spPr>
        <p:txBody>
          <a:bodyPr spcFirstLastPara="1" wrap="square" lIns="121900" tIns="121900" rIns="121900" bIns="121900" anchor="ctr" anchorCtr="0">
            <a:noAutofit/>
          </a:bodyPr>
          <a:lstStyle>
            <a:lvl1pPr lvl="0" algn="l" rtl="0">
              <a:buNone/>
              <a:defRPr>
                <a:solidFill>
                  <a:srgbClr val="FFFFFF"/>
                </a:solidFill>
              </a:defRPr>
            </a:lvl1pPr>
            <a:lvl2pPr lvl="1" algn="l" rtl="0">
              <a:buNone/>
              <a:defRPr>
                <a:solidFill>
                  <a:srgbClr val="FFFFFF"/>
                </a:solidFill>
              </a:defRPr>
            </a:lvl2pPr>
            <a:lvl3pPr lvl="2" algn="l" rtl="0">
              <a:buNone/>
              <a:defRPr>
                <a:solidFill>
                  <a:srgbClr val="FFFFFF"/>
                </a:solidFill>
              </a:defRPr>
            </a:lvl3pPr>
            <a:lvl4pPr lvl="3" algn="l" rtl="0">
              <a:buNone/>
              <a:defRPr>
                <a:solidFill>
                  <a:srgbClr val="FFFFFF"/>
                </a:solidFill>
              </a:defRPr>
            </a:lvl4pPr>
            <a:lvl5pPr lvl="4" algn="l" rtl="0">
              <a:buNone/>
              <a:defRPr>
                <a:solidFill>
                  <a:srgbClr val="FFFFFF"/>
                </a:solidFill>
              </a:defRPr>
            </a:lvl5pPr>
            <a:lvl6pPr lvl="5" algn="l" rtl="0">
              <a:buNone/>
              <a:defRPr>
                <a:solidFill>
                  <a:srgbClr val="FFFFFF"/>
                </a:solidFill>
              </a:defRPr>
            </a:lvl6pPr>
            <a:lvl7pPr lvl="6" algn="l" rtl="0">
              <a:buNone/>
              <a:defRPr>
                <a:solidFill>
                  <a:srgbClr val="FFFFFF"/>
                </a:solidFill>
              </a:defRPr>
            </a:lvl7pPr>
            <a:lvl8pPr lvl="7" algn="l" rtl="0">
              <a:buNone/>
              <a:defRPr>
                <a:solidFill>
                  <a:srgbClr val="FFFFFF"/>
                </a:solidFill>
              </a:defRPr>
            </a:lvl8pPr>
            <a:lvl9pPr lvl="8" algn="l" rtl="0">
              <a:buNone/>
              <a:defRPr>
                <a:solidFill>
                  <a:srgbClr val="FFFFFF"/>
                </a:solidFill>
              </a:defRPr>
            </a:lvl9pPr>
          </a:lstStyle>
          <a:p>
            <a:pPr marL="0" lvl="0" indent="0">
              <a:spcBef>
                <a:spcPts val="0"/>
              </a:spcBef>
              <a:spcAft>
                <a:spcPts val="0"/>
              </a:spcAft>
              <a:buNone/>
            </a:pPr>
            <a:fld id="{00000000-1234-1234-1234-123412341234}" type="slidenum">
              <a:rPr lang="en-US"/>
              <a:t>‹#›</a:t>
            </a:fld>
            <a:endParaRPr>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with color block and text block">
  <p:cSld name="BLANK_2_1_1">
    <p:spTree>
      <p:nvGrpSpPr>
        <p:cNvPr id="1" name="Shape 21"/>
        <p:cNvGrpSpPr/>
        <p:nvPr/>
      </p:nvGrpSpPr>
      <p:grpSpPr>
        <a:xfrm>
          <a:off x="0" y="0"/>
          <a:ext cx="0" cy="0"/>
          <a:chOff x="0" y="0"/>
          <a:chExt cx="0" cy="0"/>
        </a:xfrm>
      </p:grpSpPr>
      <p:pic>
        <p:nvPicPr>
          <p:cNvPr id="22" name="Shape 2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3" name="Shape 23"/>
          <p:cNvSpPr txBox="1">
            <a:spLocks noGrp="1"/>
          </p:cNvSpPr>
          <p:nvPr>
            <p:ph type="sldNum" idx="12"/>
          </p:nvPr>
        </p:nvSpPr>
        <p:spPr>
          <a:xfrm>
            <a:off x="10" y="6359822"/>
            <a:ext cx="731700" cy="524700"/>
          </a:xfrm>
          <a:prstGeom prst="rect">
            <a:avLst/>
          </a:prstGeom>
        </p:spPr>
        <p:txBody>
          <a:bodyPr spcFirstLastPara="1" wrap="square" lIns="121900" tIns="121900" rIns="121900" bIns="121900" anchor="ctr" anchorCtr="0">
            <a:noAutofit/>
          </a:bodyPr>
          <a:lstStyle>
            <a:lvl1pPr lvl="0" algn="l" rtl="0">
              <a:buNone/>
              <a:defRPr>
                <a:solidFill>
                  <a:srgbClr val="FFFFFF"/>
                </a:solidFill>
              </a:defRPr>
            </a:lvl1pPr>
            <a:lvl2pPr lvl="1" algn="l" rtl="0">
              <a:buNone/>
              <a:defRPr>
                <a:solidFill>
                  <a:srgbClr val="FFFFFF"/>
                </a:solidFill>
              </a:defRPr>
            </a:lvl2pPr>
            <a:lvl3pPr lvl="2" algn="l" rtl="0">
              <a:buNone/>
              <a:defRPr>
                <a:solidFill>
                  <a:srgbClr val="FFFFFF"/>
                </a:solidFill>
              </a:defRPr>
            </a:lvl3pPr>
            <a:lvl4pPr lvl="3" algn="l" rtl="0">
              <a:buNone/>
              <a:defRPr>
                <a:solidFill>
                  <a:srgbClr val="FFFFFF"/>
                </a:solidFill>
              </a:defRPr>
            </a:lvl4pPr>
            <a:lvl5pPr lvl="4" algn="l" rtl="0">
              <a:buNone/>
              <a:defRPr>
                <a:solidFill>
                  <a:srgbClr val="FFFFFF"/>
                </a:solidFill>
              </a:defRPr>
            </a:lvl5pPr>
            <a:lvl6pPr lvl="5" algn="l" rtl="0">
              <a:buNone/>
              <a:defRPr>
                <a:solidFill>
                  <a:srgbClr val="FFFFFF"/>
                </a:solidFill>
              </a:defRPr>
            </a:lvl6pPr>
            <a:lvl7pPr lvl="6" algn="l" rtl="0">
              <a:buNone/>
              <a:defRPr>
                <a:solidFill>
                  <a:srgbClr val="FFFFFF"/>
                </a:solidFill>
              </a:defRPr>
            </a:lvl7pPr>
            <a:lvl8pPr lvl="7" algn="l" rtl="0">
              <a:buNone/>
              <a:defRPr>
                <a:solidFill>
                  <a:srgbClr val="FFFFFF"/>
                </a:solidFill>
              </a:defRPr>
            </a:lvl8pPr>
            <a:lvl9pPr lvl="8" algn="l" rtl="0">
              <a:buNone/>
              <a:defRPr>
                <a:solidFill>
                  <a:srgbClr val="FFFFFF"/>
                </a:solidFill>
              </a:defRPr>
            </a:lvl9pPr>
          </a:lstStyle>
          <a:p>
            <a:pPr marL="0" lvl="0" indent="0">
              <a:spcBef>
                <a:spcPts val="0"/>
              </a:spcBef>
              <a:spcAft>
                <a:spcPts val="0"/>
              </a:spcAft>
              <a:buNone/>
            </a:pPr>
            <a:fld id="{00000000-1234-1234-1234-123412341234}" type="slidenum">
              <a:rPr lang="en-US"/>
              <a:t>‹#›</a:t>
            </a:fld>
            <a:endParaRPr>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4"/>
        <p:cNvGrpSpPr/>
        <p:nvPr/>
      </p:nvGrpSpPr>
      <p:grpSpPr>
        <a:xfrm>
          <a:off x="0" y="0"/>
          <a:ext cx="0" cy="0"/>
          <a:chOff x="0" y="0"/>
          <a:chExt cx="0" cy="0"/>
        </a:xfrm>
      </p:grpSpPr>
      <p:sp>
        <p:nvSpPr>
          <p:cNvPr id="25" name="Shape 25"/>
          <p:cNvSpPr txBox="1">
            <a:spLocks noGrp="1"/>
          </p:cNvSpPr>
          <p:nvPr>
            <p:ph type="subTitle" idx="1"/>
          </p:nvPr>
        </p:nvSpPr>
        <p:spPr>
          <a:xfrm>
            <a:off x="1313200" y="4689067"/>
            <a:ext cx="9565500" cy="755700"/>
          </a:xfrm>
          <a:prstGeom prst="rect">
            <a:avLst/>
          </a:prstGeom>
        </p:spPr>
        <p:txBody>
          <a:bodyPr spcFirstLastPara="1" wrap="square" lIns="121900" tIns="121900" rIns="121900" bIns="121900" anchor="ctr" anchorCtr="0"/>
          <a:lstStyle>
            <a:lvl1pPr lvl="0" rtl="0">
              <a:lnSpc>
                <a:spcPct val="100000"/>
              </a:lnSpc>
              <a:spcBef>
                <a:spcPts val="0"/>
              </a:spcBef>
              <a:spcAft>
                <a:spcPts val="0"/>
              </a:spcAft>
              <a:buClr>
                <a:srgbClr val="FFFFFF"/>
              </a:buClr>
              <a:buSzPts val="3200"/>
              <a:buNone/>
              <a:defRPr sz="3200">
                <a:solidFill>
                  <a:srgbClr val="FFFFFF"/>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26" name="Shape 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9" name="Shape 2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30" name="Shape 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33" name="Shape 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471715"/>
            <a:ext cx="10972800" cy="11433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3700"/>
              <a:buNone/>
              <a:defRPr sz="5900" b="0" i="0" u="none" strike="noStrike" cap="none">
                <a:latin typeface="Calibri"/>
                <a:ea typeface="Calibri"/>
                <a:cs typeface="Calibri"/>
                <a:sym typeface="Calibri"/>
              </a:defRPr>
            </a:lvl1pPr>
            <a:lvl2pPr marR="0" lvl="1"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3700"/>
              <a:buNone/>
              <a:defRPr sz="5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609600" y="1535113"/>
            <a:ext cx="5386800" cy="639600"/>
          </a:xfrm>
          <a:prstGeom prst="rect">
            <a:avLst/>
          </a:prstGeom>
          <a:noFill/>
          <a:ln>
            <a:noFill/>
          </a:ln>
        </p:spPr>
        <p:txBody>
          <a:bodyPr spcFirstLastPara="1" wrap="square" lIns="121900" tIns="121900" rIns="121900" bIns="121900" anchor="b" anchorCtr="0"/>
          <a:lstStyle>
            <a:lvl1pPr marL="457200" marR="0" lvl="0" indent="-228600" algn="l" rtl="0">
              <a:spcBef>
                <a:spcPts val="6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spcBef>
                <a:spcPts val="21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spcBef>
                <a:spcPts val="21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spcBef>
                <a:spcPts val="2100"/>
              </a:spcBef>
              <a:spcAft>
                <a:spcPts val="210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09600" y="2174875"/>
            <a:ext cx="5386800" cy="3951300"/>
          </a:xfrm>
          <a:prstGeom prst="rect">
            <a:avLst/>
          </a:prstGeom>
          <a:noFill/>
          <a:ln>
            <a:noFill/>
          </a:ln>
        </p:spPr>
        <p:txBody>
          <a:bodyPr spcFirstLastPara="1" wrap="square" lIns="121900" tIns="121900" rIns="121900" bIns="121900" anchor="t" anchorCtr="0"/>
          <a:lstStyle>
            <a:lvl1pPr marL="457200" marR="0" lvl="0" indent="-431800" algn="l" rtl="0">
              <a:spcBef>
                <a:spcPts val="6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0050" algn="l" rtl="0">
              <a:spcBef>
                <a:spcPts val="500"/>
              </a:spcBef>
              <a:spcAft>
                <a:spcPts val="0"/>
              </a:spcAft>
              <a:buSzPts val="2700"/>
              <a:buFont typeface="Arial"/>
              <a:buChar char="–"/>
              <a:defRPr sz="2700" b="0" i="0" u="none" strike="noStrike" cap="none">
                <a:latin typeface="Calibri"/>
                <a:ea typeface="Calibri"/>
                <a:cs typeface="Calibri"/>
                <a:sym typeface="Calibri"/>
              </a:defRPr>
            </a:lvl2pPr>
            <a:lvl3pPr marL="1371600" marR="0" lvl="2" indent="-381000" algn="l" rtl="0">
              <a:spcBef>
                <a:spcPts val="50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4pPr>
            <a:lvl5pPr marL="2286000" marR="0" lvl="4"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5pPr>
            <a:lvl6pPr marL="2743200" marR="0" lvl="5"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6pPr>
            <a:lvl7pPr marL="3200400" marR="0" lvl="6" indent="-361950" algn="l" rtl="0">
              <a:spcBef>
                <a:spcPts val="2100"/>
              </a:spcBef>
              <a:spcAft>
                <a:spcPts val="0"/>
              </a:spcAft>
              <a:buSzPts val="2100"/>
              <a:buFont typeface="Arial"/>
              <a:buChar char="•"/>
              <a:defRPr sz="2100" b="0" i="0" u="none" strike="noStrike" cap="none">
                <a:latin typeface="Calibri"/>
                <a:ea typeface="Calibri"/>
                <a:cs typeface="Calibri"/>
                <a:sym typeface="Calibri"/>
              </a:defRPr>
            </a:lvl7pPr>
            <a:lvl8pPr marL="3657600" marR="0" lvl="7" indent="-361950" algn="l" rtl="0">
              <a:spcBef>
                <a:spcPts val="2100"/>
              </a:spcBef>
              <a:spcAft>
                <a:spcPts val="0"/>
              </a:spcAft>
              <a:buSzPts val="2100"/>
              <a:buFont typeface="Arial"/>
              <a:buChar char="•"/>
              <a:defRPr sz="2100" b="0" i="0" u="none" strike="noStrike" cap="none">
                <a:latin typeface="Calibri"/>
                <a:ea typeface="Calibri"/>
                <a:cs typeface="Calibri"/>
                <a:sym typeface="Calibri"/>
              </a:defRPr>
            </a:lvl8pPr>
            <a:lvl9pPr marL="4114800" marR="0" lvl="8" indent="-361950" algn="l" rtl="0">
              <a:spcBef>
                <a:spcPts val="2100"/>
              </a:spcBef>
              <a:spcAft>
                <a:spcPts val="2100"/>
              </a:spcAft>
              <a:buSzPts val="2100"/>
              <a:buFont typeface="Arial"/>
              <a:buChar char="•"/>
              <a:defRPr sz="2100" b="0" i="0" u="none" strike="noStrike" cap="none">
                <a:latin typeface="Calibri"/>
                <a:ea typeface="Calibri"/>
                <a:cs typeface="Calibri"/>
                <a:sym typeface="Calibri"/>
              </a:defRPr>
            </a:lvl9pPr>
          </a:lstStyle>
          <a:p>
            <a:endParaRPr/>
          </a:p>
        </p:txBody>
      </p:sp>
      <p:sp>
        <p:nvSpPr>
          <p:cNvPr id="38" name="Shape 38"/>
          <p:cNvSpPr txBox="1">
            <a:spLocks noGrp="1"/>
          </p:cNvSpPr>
          <p:nvPr>
            <p:ph type="body" idx="3"/>
          </p:nvPr>
        </p:nvSpPr>
        <p:spPr>
          <a:xfrm>
            <a:off x="6193368" y="1535113"/>
            <a:ext cx="5389200" cy="639600"/>
          </a:xfrm>
          <a:prstGeom prst="rect">
            <a:avLst/>
          </a:prstGeom>
          <a:noFill/>
          <a:ln>
            <a:noFill/>
          </a:ln>
        </p:spPr>
        <p:txBody>
          <a:bodyPr spcFirstLastPara="1" wrap="square" lIns="121900" tIns="121900" rIns="121900" bIns="121900" anchor="b" anchorCtr="0"/>
          <a:lstStyle>
            <a:lvl1pPr marL="457200" marR="0" lvl="0" indent="-228600" algn="l" rtl="0">
              <a:spcBef>
                <a:spcPts val="6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spcBef>
                <a:spcPts val="21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spcBef>
                <a:spcPts val="21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spcBef>
                <a:spcPts val="2100"/>
              </a:spcBef>
              <a:spcAft>
                <a:spcPts val="210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4"/>
          </p:nvPr>
        </p:nvSpPr>
        <p:spPr>
          <a:xfrm>
            <a:off x="6193368" y="2174875"/>
            <a:ext cx="5389200" cy="3951300"/>
          </a:xfrm>
          <a:prstGeom prst="rect">
            <a:avLst/>
          </a:prstGeom>
          <a:noFill/>
          <a:ln>
            <a:noFill/>
          </a:ln>
        </p:spPr>
        <p:txBody>
          <a:bodyPr spcFirstLastPara="1" wrap="square" lIns="121900" tIns="121900" rIns="121900" bIns="121900" anchor="t" anchorCtr="0"/>
          <a:lstStyle>
            <a:lvl1pPr marL="457200" marR="0" lvl="0" indent="-431800" algn="l" rtl="0">
              <a:spcBef>
                <a:spcPts val="6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0050" algn="l" rtl="0">
              <a:spcBef>
                <a:spcPts val="500"/>
              </a:spcBef>
              <a:spcAft>
                <a:spcPts val="0"/>
              </a:spcAft>
              <a:buSzPts val="2700"/>
              <a:buFont typeface="Arial"/>
              <a:buChar char="–"/>
              <a:defRPr sz="2700" b="0" i="0" u="none" strike="noStrike" cap="none">
                <a:latin typeface="Calibri"/>
                <a:ea typeface="Calibri"/>
                <a:cs typeface="Calibri"/>
                <a:sym typeface="Calibri"/>
              </a:defRPr>
            </a:lvl2pPr>
            <a:lvl3pPr marL="1371600" marR="0" lvl="2" indent="-381000" algn="l" rtl="0">
              <a:spcBef>
                <a:spcPts val="50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4pPr>
            <a:lvl5pPr marL="2286000" marR="0" lvl="4"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5pPr>
            <a:lvl6pPr marL="2743200" marR="0" lvl="5" indent="-361950" algn="l" rtl="0">
              <a:spcBef>
                <a:spcPts val="400"/>
              </a:spcBef>
              <a:spcAft>
                <a:spcPts val="0"/>
              </a:spcAft>
              <a:buSzPts val="2100"/>
              <a:buFont typeface="Arial"/>
              <a:buChar char="•"/>
              <a:defRPr sz="2100" b="0" i="0" u="none" strike="noStrike" cap="none">
                <a:latin typeface="Calibri"/>
                <a:ea typeface="Calibri"/>
                <a:cs typeface="Calibri"/>
                <a:sym typeface="Calibri"/>
              </a:defRPr>
            </a:lvl6pPr>
            <a:lvl7pPr marL="3200400" marR="0" lvl="6" indent="-361950" algn="l" rtl="0">
              <a:spcBef>
                <a:spcPts val="2100"/>
              </a:spcBef>
              <a:spcAft>
                <a:spcPts val="0"/>
              </a:spcAft>
              <a:buSzPts val="2100"/>
              <a:buFont typeface="Arial"/>
              <a:buChar char="•"/>
              <a:defRPr sz="2100" b="0" i="0" u="none" strike="noStrike" cap="none">
                <a:latin typeface="Calibri"/>
                <a:ea typeface="Calibri"/>
                <a:cs typeface="Calibri"/>
                <a:sym typeface="Calibri"/>
              </a:defRPr>
            </a:lvl7pPr>
            <a:lvl8pPr marL="3657600" marR="0" lvl="7" indent="-361950" algn="l" rtl="0">
              <a:spcBef>
                <a:spcPts val="2100"/>
              </a:spcBef>
              <a:spcAft>
                <a:spcPts val="0"/>
              </a:spcAft>
              <a:buSzPts val="2100"/>
              <a:buFont typeface="Arial"/>
              <a:buChar char="•"/>
              <a:defRPr sz="2100" b="0" i="0" u="none" strike="noStrike" cap="none">
                <a:latin typeface="Calibri"/>
                <a:ea typeface="Calibri"/>
                <a:cs typeface="Calibri"/>
                <a:sym typeface="Calibri"/>
              </a:defRPr>
            </a:lvl8pPr>
            <a:lvl9pPr marL="4114800" marR="0" lvl="8" indent="-361950" algn="l" rtl="0">
              <a:spcBef>
                <a:spcPts val="2100"/>
              </a:spcBef>
              <a:spcAft>
                <a:spcPts val="2100"/>
              </a:spcAft>
              <a:buSzPts val="2100"/>
              <a:buFont typeface="Arial"/>
              <a:buChar char="•"/>
              <a:defRPr sz="2100" b="0" i="0" u="none" strike="noStrike" cap="none">
                <a:latin typeface="Calibri"/>
                <a:ea typeface="Calibri"/>
                <a:cs typeface="Calibri"/>
                <a:sym typeface="Calibri"/>
              </a:defRPr>
            </a:lvl9pPr>
          </a:lstStyle>
          <a:p>
            <a:endParaRPr/>
          </a:p>
        </p:txBody>
      </p:sp>
      <p:sp>
        <p:nvSpPr>
          <p:cNvPr id="40" name="Shape 40"/>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spcAft>
                <a:spcPts val="0"/>
              </a:spcAft>
              <a:buNone/>
              <a:defRPr sz="16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6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6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6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6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6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6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6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6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1pPr>
            <a:lvl2pPr lvl="1">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2pPr>
            <a:lvl3pPr lvl="2">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3pPr>
            <a:lvl4pPr lvl="3">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4pPr>
            <a:lvl5pPr lvl="4">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5pPr>
            <a:lvl6pPr lvl="5">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6pPr>
            <a:lvl7pPr lvl="6">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7pPr>
            <a:lvl8pPr lvl="7">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8pPr>
            <a:lvl9pPr lvl="8">
              <a:spcBef>
                <a:spcPts val="0"/>
              </a:spcBef>
              <a:spcAft>
                <a:spcPts val="0"/>
              </a:spcAft>
              <a:buClr>
                <a:schemeClr val="dk1"/>
              </a:buClr>
              <a:buSzPts val="3700"/>
              <a:buFont typeface="Century Gothic"/>
              <a:buNone/>
              <a:defRPr sz="3700">
                <a:solidFill>
                  <a:schemeClr val="dk1"/>
                </a:solidFill>
                <a:latin typeface="Century Gothic"/>
                <a:ea typeface="Century Gothic"/>
                <a:cs typeface="Century Gothic"/>
                <a:sym typeface="Century Gothic"/>
              </a:defRPr>
            </a:lvl9pPr>
          </a:lstStyle>
          <a:p>
            <a:endParaRPr/>
          </a:p>
        </p:txBody>
      </p:sp>
      <p:sp>
        <p:nvSpPr>
          <p:cNvPr id="7" name="Shape 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Century Gothic"/>
              <a:buChar char="●"/>
              <a:defRPr sz="2400">
                <a:solidFill>
                  <a:schemeClr val="dk2"/>
                </a:solidFill>
                <a:latin typeface="Century Gothic"/>
                <a:ea typeface="Century Gothic"/>
                <a:cs typeface="Century Gothic"/>
                <a:sym typeface="Century Gothic"/>
              </a:defRPr>
            </a:lvl1pPr>
            <a:lvl2pPr marL="914400" lvl="1"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2pPr>
            <a:lvl3pPr marL="1371600" lvl="2"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3pPr>
            <a:lvl4pPr marL="1828800" lvl="3"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4pPr>
            <a:lvl5pPr marL="2286000" lvl="4"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5pPr>
            <a:lvl6pPr marL="2743200" lvl="5"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6pPr>
            <a:lvl7pPr marL="3200400" lvl="6"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7pPr>
            <a:lvl8pPr marL="3657600" lvl="7" indent="-349250">
              <a:lnSpc>
                <a:spcPct val="115000"/>
              </a:lnSpc>
              <a:spcBef>
                <a:spcPts val="2100"/>
              </a:spcBef>
              <a:spcAft>
                <a:spcPts val="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8pPr>
            <a:lvl9pPr marL="4114800" lvl="8" indent="-349250">
              <a:lnSpc>
                <a:spcPct val="115000"/>
              </a:lnSpc>
              <a:spcBef>
                <a:spcPts val="2100"/>
              </a:spcBef>
              <a:spcAft>
                <a:spcPts val="2100"/>
              </a:spcAft>
              <a:buClr>
                <a:schemeClr val="dk2"/>
              </a:buClr>
              <a:buSzPts val="1900"/>
              <a:buFont typeface="Century Gothic"/>
              <a:buChar char="■"/>
              <a:defRPr sz="1900">
                <a:solidFill>
                  <a:schemeClr val="dk2"/>
                </a:solidFill>
                <a:latin typeface="Century Gothic"/>
                <a:ea typeface="Century Gothic"/>
                <a:cs typeface="Century Gothic"/>
                <a:sym typeface="Century Gothic"/>
              </a:defRPr>
            </a:lvl9pPr>
          </a:lstStyle>
          <a:p>
            <a:endParaRPr/>
          </a:p>
        </p:txBody>
      </p:sp>
      <p:sp>
        <p:nvSpPr>
          <p:cNvPr id="8" name="Shape 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1451700" y="3904550"/>
            <a:ext cx="9048000" cy="67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b="1">
                <a:solidFill>
                  <a:srgbClr val="FFFFFF"/>
                </a:solidFill>
                <a:latin typeface="Century Gothic"/>
                <a:ea typeface="Century Gothic"/>
                <a:cs typeface="Century Gothic"/>
                <a:sym typeface="Century Gothic"/>
              </a:rPr>
              <a:t>District PLC</a:t>
            </a:r>
            <a:endParaRPr sz="3200" b="1">
              <a:solidFill>
                <a:srgbClr val="FFFFFF"/>
              </a:solidFill>
              <a:latin typeface="Century Gothic"/>
              <a:ea typeface="Century Gothic"/>
              <a:cs typeface="Century Gothic"/>
              <a:sym typeface="Century Gothic"/>
            </a:endParaRPr>
          </a:p>
        </p:txBody>
      </p:sp>
      <p:sp>
        <p:nvSpPr>
          <p:cNvPr id="76" name="Shape 76"/>
          <p:cNvSpPr txBox="1"/>
          <p:nvPr/>
        </p:nvSpPr>
        <p:spPr>
          <a:xfrm>
            <a:off x="1384175" y="4786600"/>
            <a:ext cx="9048000" cy="6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FFFFFF"/>
                </a:solidFill>
                <a:latin typeface="Century Gothic"/>
                <a:ea typeface="Century Gothic"/>
                <a:cs typeface="Century Gothic"/>
                <a:sym typeface="Century Gothic"/>
              </a:rPr>
              <a:t>Growing Great Leaders through Distributive Leadership</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2950900" y="0"/>
            <a:ext cx="6290226" cy="6347601"/>
          </a:xfrm>
          <a:prstGeom prst="rect">
            <a:avLst/>
          </a:prstGeom>
          <a:noFill/>
          <a:ln>
            <a:noFill/>
          </a:ln>
        </p:spPr>
      </p:pic>
      <p:sp>
        <p:nvSpPr>
          <p:cNvPr id="209" name="Shape 209"/>
          <p:cNvSpPr txBox="1"/>
          <p:nvPr/>
        </p:nvSpPr>
        <p:spPr>
          <a:xfrm>
            <a:off x="4938161" y="1776271"/>
            <a:ext cx="2315700" cy="11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Century Gothic"/>
                <a:ea typeface="Century Gothic"/>
                <a:cs typeface="Century Gothic"/>
                <a:sym typeface="Century Gothic"/>
              </a:rPr>
              <a:t>Vision</a:t>
            </a:r>
            <a:endParaRPr sz="3600" b="1">
              <a:latin typeface="Century Gothic"/>
              <a:ea typeface="Century Gothic"/>
              <a:cs typeface="Century Gothic"/>
              <a:sym typeface="Century Gothic"/>
            </a:endParaRPr>
          </a:p>
        </p:txBody>
      </p:sp>
      <p:pic>
        <p:nvPicPr>
          <p:cNvPr id="210" name="Shape 210"/>
          <p:cNvPicPr preferRelativeResize="0"/>
          <p:nvPr/>
        </p:nvPicPr>
        <p:blipFill>
          <a:blip r:embed="rId4">
            <a:alphaModFix/>
          </a:blip>
          <a:stretch>
            <a:fillRect/>
          </a:stretch>
        </p:blipFill>
        <p:spPr>
          <a:xfrm>
            <a:off x="4938123" y="2338924"/>
            <a:ext cx="2315772" cy="2000142"/>
          </a:xfrm>
          <a:prstGeom prst="rect">
            <a:avLst/>
          </a:prstGeom>
          <a:noFill/>
          <a:ln>
            <a:noFill/>
          </a:ln>
        </p:spPr>
      </p:pic>
      <p:sp>
        <p:nvSpPr>
          <p:cNvPr id="211" name="Shape 211"/>
          <p:cNvSpPr/>
          <p:nvPr/>
        </p:nvSpPr>
        <p:spPr>
          <a:xfrm>
            <a:off x="6682197" y="11965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100" b="1">
                <a:latin typeface="Century Gothic"/>
                <a:ea typeface="Century Gothic"/>
                <a:cs typeface="Century Gothic"/>
                <a:sym typeface="Century Gothic"/>
              </a:rPr>
              <a:t>Development</a:t>
            </a:r>
            <a:endParaRPr sz="2100" b="1">
              <a:latin typeface="Century Gothic"/>
              <a:ea typeface="Century Gothic"/>
              <a:cs typeface="Century Gothic"/>
              <a:sym typeface="Century Gothic"/>
            </a:endParaRPr>
          </a:p>
        </p:txBody>
      </p:sp>
      <p:sp>
        <p:nvSpPr>
          <p:cNvPr id="212" name="Shape 212"/>
          <p:cNvSpPr/>
          <p:nvPr/>
        </p:nvSpPr>
        <p:spPr>
          <a:xfrm>
            <a:off x="7044072" y="43380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Learning</a:t>
            </a:r>
            <a:endParaRPr sz="2100" b="1">
              <a:latin typeface="Century Gothic"/>
              <a:ea typeface="Century Gothic"/>
              <a:cs typeface="Century Gothic"/>
              <a:sym typeface="Century Gothic"/>
            </a:endParaRPr>
          </a:p>
        </p:txBody>
      </p:sp>
      <p:sp>
        <p:nvSpPr>
          <p:cNvPr id="213" name="Shape 213"/>
          <p:cNvSpPr/>
          <p:nvPr/>
        </p:nvSpPr>
        <p:spPr>
          <a:xfrm>
            <a:off x="3103297" y="44716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Implementation</a:t>
            </a:r>
            <a:endParaRPr sz="2100" b="1">
              <a:latin typeface="Century Gothic"/>
              <a:ea typeface="Century Gothic"/>
              <a:cs typeface="Century Gothic"/>
              <a:sym typeface="Century Gothic"/>
            </a:endParaRPr>
          </a:p>
        </p:txBody>
      </p:sp>
      <p:sp>
        <p:nvSpPr>
          <p:cNvPr id="214" name="Shape 214"/>
          <p:cNvSpPr/>
          <p:nvPr/>
        </p:nvSpPr>
        <p:spPr>
          <a:xfrm>
            <a:off x="2835572" y="1258213"/>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Monitoring</a:t>
            </a:r>
            <a:endParaRPr sz="2100" b="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302100" y="280625"/>
            <a:ext cx="3694500" cy="57003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Century Gothic"/>
                <a:ea typeface="Century Gothic"/>
                <a:cs typeface="Century Gothic"/>
                <a:sym typeface="Century Gothic"/>
              </a:rPr>
              <a:t>Development</a:t>
            </a:r>
            <a:endParaRPr sz="4000" b="1">
              <a:latin typeface="Century Gothic"/>
              <a:ea typeface="Century Gothic"/>
              <a:cs typeface="Century Gothic"/>
              <a:sym typeface="Century Gothic"/>
            </a:endParaRPr>
          </a:p>
        </p:txBody>
      </p:sp>
      <p:sp>
        <p:nvSpPr>
          <p:cNvPr id="220" name="Shape 220"/>
          <p:cNvSpPr txBox="1"/>
          <p:nvPr/>
        </p:nvSpPr>
        <p:spPr>
          <a:xfrm>
            <a:off x="4477150" y="356825"/>
            <a:ext cx="7379700" cy="56241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Font typeface="Century Gothic"/>
              <a:buChar char="●"/>
            </a:pPr>
            <a:r>
              <a:rPr lang="en-US" sz="2400" dirty="0">
                <a:solidFill>
                  <a:schemeClr val="dk1"/>
                </a:solidFill>
                <a:latin typeface="Century Gothic"/>
                <a:ea typeface="Century Gothic"/>
                <a:cs typeface="Century Gothic"/>
                <a:sym typeface="Century Gothic"/>
              </a:rPr>
              <a:t>Create organization and support for principal facilitators</a:t>
            </a:r>
            <a:endParaRPr sz="2400" dirty="0">
              <a:solidFill>
                <a:schemeClr val="dk1"/>
              </a:solidFill>
              <a:latin typeface="Century Gothic"/>
              <a:ea typeface="Century Gothic"/>
              <a:cs typeface="Century Gothic"/>
              <a:sym typeface="Century Gothic"/>
            </a:endParaRPr>
          </a:p>
          <a:p>
            <a:pPr marL="457200" lvl="0" indent="-381000" rtl="0">
              <a:spcBef>
                <a:spcPts val="100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Create a system for implementation of distributive leadership</a:t>
            </a:r>
            <a:endParaRPr sz="2400" dirty="0">
              <a:solidFill>
                <a:schemeClr val="dk1"/>
              </a:solidFill>
              <a:latin typeface="Century Gothic"/>
              <a:ea typeface="Century Gothic"/>
              <a:cs typeface="Century Gothic"/>
              <a:sym typeface="Century Gothic"/>
            </a:endParaRPr>
          </a:p>
          <a:p>
            <a:pPr marL="457200" lvl="0" indent="-381000" rtl="0">
              <a:spcBef>
                <a:spcPts val="1000"/>
              </a:spcBef>
              <a:spcAft>
                <a:spcPts val="0"/>
              </a:spcAft>
              <a:buSzPts val="2400"/>
              <a:buFont typeface="Century Gothic"/>
              <a:buChar char="●"/>
            </a:pPr>
            <a:r>
              <a:rPr lang="en-US" sz="2400" dirty="0">
                <a:latin typeface="Century Gothic"/>
                <a:ea typeface="Century Gothic"/>
                <a:cs typeface="Century Gothic"/>
                <a:sym typeface="Century Gothic"/>
              </a:rPr>
              <a:t>Ensure content reflects responsive facilitation &amp; powerful practices</a:t>
            </a:r>
            <a:endParaRPr sz="2400" dirty="0">
              <a:latin typeface="Century Gothic"/>
              <a:ea typeface="Century Gothic"/>
              <a:cs typeface="Century Gothic"/>
              <a:sym typeface="Century Gothic"/>
            </a:endParaRPr>
          </a:p>
          <a:p>
            <a:pPr marL="457200" lvl="0" indent="-381000" rtl="0">
              <a:spcBef>
                <a:spcPts val="1000"/>
              </a:spcBef>
              <a:spcAft>
                <a:spcPts val="1000"/>
              </a:spcAft>
              <a:buSzPts val="2400"/>
              <a:buFont typeface="Century Gothic"/>
              <a:buChar char="●"/>
            </a:pPr>
            <a:r>
              <a:rPr lang="en-US" sz="2400" dirty="0">
                <a:solidFill>
                  <a:schemeClr val="dk1"/>
                </a:solidFill>
                <a:latin typeface="Century Gothic"/>
                <a:ea typeface="Century Gothic"/>
                <a:cs typeface="Century Gothic"/>
                <a:sym typeface="Century Gothic"/>
              </a:rPr>
              <a:t>Identify and create examples and exemplars of powerful practices</a:t>
            </a:r>
            <a:endParaRPr sz="2400" dirty="0">
              <a:latin typeface="Century Gothic"/>
              <a:ea typeface="Century Gothic"/>
              <a:cs typeface="Century Gothic"/>
              <a:sym typeface="Century Gothic"/>
            </a:endParaRPr>
          </a:p>
          <a:p>
            <a:pPr marL="457200" lvl="0" indent="-381000" rtl="0">
              <a:spcBef>
                <a:spcPts val="0"/>
              </a:spcBef>
              <a:spcAft>
                <a:spcPts val="1000"/>
              </a:spcAft>
              <a:buSzPts val="2400"/>
              <a:buFont typeface="Century Gothic"/>
              <a:buChar char="●"/>
            </a:pPr>
            <a:r>
              <a:rPr lang="en-US" sz="2400" dirty="0">
                <a:latin typeface="Century Gothic"/>
                <a:ea typeface="Century Gothic"/>
                <a:cs typeface="Century Gothic"/>
                <a:sym typeface="Century Gothic"/>
              </a:rPr>
              <a:t>Refine content with feedback</a:t>
            </a:r>
            <a:endParaRPr sz="2400" dirty="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313025" y="350800"/>
            <a:ext cx="3694500" cy="5630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Century Gothic"/>
                <a:ea typeface="Century Gothic"/>
                <a:cs typeface="Century Gothic"/>
                <a:sym typeface="Century Gothic"/>
              </a:rPr>
              <a:t>Learning</a:t>
            </a:r>
            <a:endParaRPr sz="4000" b="1">
              <a:latin typeface="Century Gothic"/>
              <a:ea typeface="Century Gothic"/>
              <a:cs typeface="Century Gothic"/>
              <a:sym typeface="Century Gothic"/>
            </a:endParaRPr>
          </a:p>
        </p:txBody>
      </p:sp>
      <p:sp>
        <p:nvSpPr>
          <p:cNvPr id="226" name="Shape 226"/>
          <p:cNvSpPr txBox="1"/>
          <p:nvPr/>
        </p:nvSpPr>
        <p:spPr>
          <a:xfrm>
            <a:off x="4262125" y="350800"/>
            <a:ext cx="7612200" cy="56301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Font typeface="Century Gothic"/>
              <a:buChar char="●"/>
            </a:pPr>
            <a:r>
              <a:rPr lang="en-US" sz="2400">
                <a:latin typeface="Century Gothic"/>
                <a:ea typeface="Century Gothic"/>
                <a:cs typeface="Century Gothic"/>
                <a:sym typeface="Century Gothic"/>
              </a:rPr>
              <a:t>Support facilitators through targeted learning experiences</a:t>
            </a:r>
            <a:endParaRPr sz="2400">
              <a:latin typeface="Century Gothic"/>
              <a:ea typeface="Century Gothic"/>
              <a:cs typeface="Century Gothic"/>
              <a:sym typeface="Century Gothic"/>
            </a:endParaRPr>
          </a:p>
          <a:p>
            <a:pPr marL="457200" lvl="0" indent="-381000" rtl="0">
              <a:spcBef>
                <a:spcPts val="1000"/>
              </a:spcBef>
              <a:spcAft>
                <a:spcPts val="0"/>
              </a:spcAft>
              <a:buSzPts val="2400"/>
              <a:buFont typeface="Century Gothic"/>
              <a:buChar char="●"/>
            </a:pPr>
            <a:r>
              <a:rPr lang="en-US" sz="2400">
                <a:latin typeface="Century Gothic"/>
                <a:ea typeface="Century Gothic"/>
                <a:cs typeface="Century Gothic"/>
                <a:sym typeface="Century Gothic"/>
              </a:rPr>
              <a:t>Focused on literacy and leadership practices to maximize the potential of all employees</a:t>
            </a:r>
            <a:endParaRPr sz="2400">
              <a:latin typeface="Century Gothic"/>
              <a:ea typeface="Century Gothic"/>
              <a:cs typeface="Century Gothic"/>
              <a:sym typeface="Century Gothic"/>
            </a:endParaRPr>
          </a:p>
          <a:p>
            <a:pPr marL="457200" lvl="0" indent="-381000" rtl="0">
              <a:spcBef>
                <a:spcPts val="1000"/>
              </a:spcBef>
              <a:spcAft>
                <a:spcPts val="0"/>
              </a:spcAft>
              <a:buSzPts val="2400"/>
              <a:buFont typeface="Century Gothic"/>
              <a:buChar char="●"/>
            </a:pPr>
            <a:r>
              <a:rPr lang="en-US" sz="2400">
                <a:latin typeface="Century Gothic"/>
                <a:ea typeface="Century Gothic"/>
                <a:cs typeface="Century Gothic"/>
                <a:sym typeface="Century Gothic"/>
              </a:rPr>
              <a:t>Occurs in a collaborative environment</a:t>
            </a:r>
            <a:endParaRPr sz="24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313025" y="263275"/>
            <a:ext cx="3694500" cy="58053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Century Gothic"/>
                <a:ea typeface="Century Gothic"/>
                <a:cs typeface="Century Gothic"/>
                <a:sym typeface="Century Gothic"/>
              </a:rPr>
              <a:t>Implementing</a:t>
            </a:r>
            <a:endParaRPr sz="4000" b="1">
              <a:latin typeface="Century Gothic"/>
              <a:ea typeface="Century Gothic"/>
              <a:cs typeface="Century Gothic"/>
              <a:sym typeface="Century Gothic"/>
            </a:endParaRPr>
          </a:p>
        </p:txBody>
      </p:sp>
      <p:sp>
        <p:nvSpPr>
          <p:cNvPr id="232" name="Shape 232"/>
          <p:cNvSpPr txBox="1"/>
          <p:nvPr/>
        </p:nvSpPr>
        <p:spPr>
          <a:xfrm>
            <a:off x="4191975" y="316375"/>
            <a:ext cx="7721700" cy="36387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Century Gothic"/>
              <a:buChar char="●"/>
            </a:pPr>
            <a:r>
              <a:rPr lang="en-US" sz="2400">
                <a:latin typeface="Century Gothic"/>
                <a:ea typeface="Century Gothic"/>
                <a:cs typeface="Century Gothic"/>
                <a:sym typeface="Century Gothic"/>
              </a:rPr>
              <a:t>Transfer of centralized message through clear communication pathways to ensure adherence to principles and processes at the classroom level</a:t>
            </a: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a:p>
            <a:pPr marL="457200" lvl="0" indent="-381000" rtl="0">
              <a:spcBef>
                <a:spcPts val="0"/>
              </a:spcBef>
              <a:spcAft>
                <a:spcPts val="0"/>
              </a:spcAft>
              <a:buSzPts val="2400"/>
              <a:buFont typeface="Century Gothic"/>
              <a:buChar char="●"/>
            </a:pPr>
            <a:r>
              <a:rPr lang="en-US" sz="2400">
                <a:latin typeface="Century Gothic"/>
                <a:ea typeface="Century Gothic"/>
                <a:cs typeface="Century Gothic"/>
                <a:sym typeface="Century Gothic"/>
              </a:rPr>
              <a:t>Use of structures for opening up classroom practice to provide feedback and coaching opportunities</a:t>
            </a:r>
            <a:endParaRPr sz="2400">
              <a:latin typeface="Century Gothic"/>
              <a:ea typeface="Century Gothic"/>
              <a:cs typeface="Century Gothic"/>
              <a:sym typeface="Century Gothic"/>
            </a:endParaRPr>
          </a:p>
          <a:p>
            <a:pPr marL="457200" lvl="0" indent="-381000" rtl="0">
              <a:spcBef>
                <a:spcPts val="1000"/>
              </a:spcBef>
              <a:spcAft>
                <a:spcPts val="0"/>
              </a:spcAft>
              <a:buSzPts val="2400"/>
              <a:buFont typeface="Century Gothic"/>
              <a:buChar char="●"/>
            </a:pPr>
            <a:r>
              <a:rPr lang="en-US" sz="2400">
                <a:latin typeface="Century Gothic"/>
                <a:ea typeface="Century Gothic"/>
                <a:cs typeface="Century Gothic"/>
                <a:sym typeface="Century Gothic"/>
              </a:rPr>
              <a:t>Provide web based resources for support </a:t>
            </a:r>
            <a:endParaRPr sz="2400">
              <a:latin typeface="Century Gothic"/>
              <a:ea typeface="Century Gothic"/>
              <a:cs typeface="Century Gothic"/>
              <a:sym typeface="Century Gothic"/>
            </a:endParaRPr>
          </a:p>
          <a:p>
            <a:pPr marL="0" lvl="0" indent="0" rtl="0">
              <a:spcBef>
                <a:spcPts val="1000"/>
              </a:spcBef>
              <a:spcAft>
                <a:spcPts val="0"/>
              </a:spcAft>
              <a:buNone/>
            </a:pPr>
            <a:endParaRPr sz="2400">
              <a:latin typeface="Century Gothic"/>
              <a:ea typeface="Century Gothic"/>
              <a:cs typeface="Century Gothic"/>
              <a:sym typeface="Century Gothic"/>
            </a:endParaRPr>
          </a:p>
        </p:txBody>
      </p:sp>
      <p:grpSp>
        <p:nvGrpSpPr>
          <p:cNvPr id="233" name="Shape 233"/>
          <p:cNvGrpSpPr/>
          <p:nvPr/>
        </p:nvGrpSpPr>
        <p:grpSpPr>
          <a:xfrm>
            <a:off x="4887166" y="1851736"/>
            <a:ext cx="6094154" cy="1378694"/>
            <a:chOff x="379467" y="1389485"/>
            <a:chExt cx="11348518" cy="2704382"/>
          </a:xfrm>
        </p:grpSpPr>
        <p:sp>
          <p:nvSpPr>
            <p:cNvPr id="234" name="Shape 234"/>
            <p:cNvSpPr/>
            <p:nvPr/>
          </p:nvSpPr>
          <p:spPr>
            <a:xfrm>
              <a:off x="6139733" y="1453867"/>
              <a:ext cx="2740800" cy="2640000"/>
            </a:xfrm>
            <a:prstGeom prst="roundRect">
              <a:avLst>
                <a:gd name="adj" fmla="val 3843"/>
              </a:avLst>
            </a:prstGeom>
            <a:solidFill>
              <a:srgbClr val="05066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235" name="Shape 235"/>
            <p:cNvPicPr preferRelativeResize="0"/>
            <p:nvPr/>
          </p:nvPicPr>
          <p:blipFill rotWithShape="1">
            <a:blip r:embed="rId3">
              <a:alphaModFix/>
            </a:blip>
            <a:srcRect t="18918" b="20617"/>
            <a:stretch/>
          </p:blipFill>
          <p:spPr>
            <a:xfrm>
              <a:off x="6529127" y="2180694"/>
              <a:ext cx="1962033" cy="1186332"/>
            </a:xfrm>
            <a:prstGeom prst="rect">
              <a:avLst/>
            </a:prstGeom>
            <a:noFill/>
            <a:ln>
              <a:noFill/>
            </a:ln>
          </p:spPr>
        </p:pic>
        <p:sp>
          <p:nvSpPr>
            <p:cNvPr id="236" name="Shape 236"/>
            <p:cNvSpPr/>
            <p:nvPr/>
          </p:nvSpPr>
          <p:spPr>
            <a:xfrm>
              <a:off x="379467" y="1453867"/>
              <a:ext cx="2740800" cy="2640000"/>
            </a:xfrm>
            <a:prstGeom prst="roundRect">
              <a:avLst>
                <a:gd name="adj" fmla="val 3843"/>
              </a:avLst>
            </a:prstGeom>
            <a:solidFill>
              <a:srgbClr val="4B4B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37" name="Shape 237"/>
            <p:cNvSpPr/>
            <p:nvPr/>
          </p:nvSpPr>
          <p:spPr>
            <a:xfrm>
              <a:off x="3259600" y="1453867"/>
              <a:ext cx="2740800" cy="2640000"/>
            </a:xfrm>
            <a:prstGeom prst="roundRect">
              <a:avLst>
                <a:gd name="adj" fmla="val 3843"/>
              </a:avLst>
            </a:prstGeom>
            <a:solidFill>
              <a:srgbClr val="A4C2F4"/>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238" name="Shape 238"/>
            <p:cNvPicPr preferRelativeResize="0"/>
            <p:nvPr/>
          </p:nvPicPr>
          <p:blipFill rotWithShape="1">
            <a:blip r:embed="rId4">
              <a:alphaModFix/>
            </a:blip>
            <a:srcRect/>
            <a:stretch/>
          </p:blipFill>
          <p:spPr>
            <a:xfrm>
              <a:off x="1069650" y="2560133"/>
              <a:ext cx="1360500" cy="1360500"/>
            </a:xfrm>
            <a:prstGeom prst="rect">
              <a:avLst/>
            </a:prstGeom>
            <a:noFill/>
            <a:ln>
              <a:noFill/>
            </a:ln>
          </p:spPr>
        </p:pic>
        <p:pic>
          <p:nvPicPr>
            <p:cNvPr id="239" name="Shape 239"/>
            <p:cNvPicPr preferRelativeResize="0"/>
            <p:nvPr/>
          </p:nvPicPr>
          <p:blipFill rotWithShape="1">
            <a:blip r:embed="rId4">
              <a:alphaModFix/>
            </a:blip>
            <a:srcRect/>
            <a:stretch/>
          </p:blipFill>
          <p:spPr>
            <a:xfrm>
              <a:off x="503396" y="1634433"/>
              <a:ext cx="996300" cy="996300"/>
            </a:xfrm>
            <a:prstGeom prst="rect">
              <a:avLst/>
            </a:prstGeom>
            <a:noFill/>
            <a:ln>
              <a:noFill/>
            </a:ln>
          </p:spPr>
        </p:pic>
        <p:pic>
          <p:nvPicPr>
            <p:cNvPr id="240" name="Shape 240"/>
            <p:cNvPicPr preferRelativeResize="0"/>
            <p:nvPr/>
          </p:nvPicPr>
          <p:blipFill rotWithShape="1">
            <a:blip r:embed="rId4">
              <a:alphaModFix/>
            </a:blip>
            <a:srcRect/>
            <a:stretch/>
          </p:blipFill>
          <p:spPr>
            <a:xfrm>
              <a:off x="2020129" y="1634433"/>
              <a:ext cx="996300" cy="996300"/>
            </a:xfrm>
            <a:prstGeom prst="rect">
              <a:avLst/>
            </a:prstGeom>
            <a:noFill/>
            <a:ln>
              <a:noFill/>
            </a:ln>
          </p:spPr>
        </p:pic>
        <p:pic>
          <p:nvPicPr>
            <p:cNvPr id="241" name="Shape 241"/>
            <p:cNvPicPr preferRelativeResize="0"/>
            <p:nvPr/>
          </p:nvPicPr>
          <p:blipFill rotWithShape="1">
            <a:blip r:embed="rId4">
              <a:alphaModFix/>
            </a:blip>
            <a:srcRect/>
            <a:stretch/>
          </p:blipFill>
          <p:spPr>
            <a:xfrm>
              <a:off x="3949783" y="1549633"/>
              <a:ext cx="1360500" cy="1360500"/>
            </a:xfrm>
            <a:prstGeom prst="rect">
              <a:avLst/>
            </a:prstGeom>
            <a:noFill/>
            <a:ln>
              <a:noFill/>
            </a:ln>
          </p:spPr>
        </p:pic>
        <p:pic>
          <p:nvPicPr>
            <p:cNvPr id="242" name="Shape 242"/>
            <p:cNvPicPr preferRelativeResize="0"/>
            <p:nvPr/>
          </p:nvPicPr>
          <p:blipFill rotWithShape="1">
            <a:blip r:embed="rId3">
              <a:alphaModFix/>
            </a:blip>
            <a:srcRect t="18918" b="20617"/>
            <a:stretch/>
          </p:blipFill>
          <p:spPr>
            <a:xfrm>
              <a:off x="3382067" y="3102067"/>
              <a:ext cx="1262904" cy="763599"/>
            </a:xfrm>
            <a:prstGeom prst="rect">
              <a:avLst/>
            </a:prstGeom>
            <a:noFill/>
            <a:ln>
              <a:noFill/>
            </a:ln>
          </p:spPr>
        </p:pic>
        <p:pic>
          <p:nvPicPr>
            <p:cNvPr id="243" name="Shape 243"/>
            <p:cNvPicPr preferRelativeResize="0"/>
            <p:nvPr/>
          </p:nvPicPr>
          <p:blipFill rotWithShape="1">
            <a:blip r:embed="rId3">
              <a:alphaModFix/>
            </a:blip>
            <a:srcRect t="18918" b="20617"/>
            <a:stretch/>
          </p:blipFill>
          <p:spPr>
            <a:xfrm>
              <a:off x="4557500" y="3102067"/>
              <a:ext cx="1262904" cy="763599"/>
            </a:xfrm>
            <a:prstGeom prst="rect">
              <a:avLst/>
            </a:prstGeom>
            <a:noFill/>
            <a:ln>
              <a:noFill/>
            </a:ln>
          </p:spPr>
        </p:pic>
        <p:sp>
          <p:nvSpPr>
            <p:cNvPr id="244" name="Shape 244"/>
            <p:cNvSpPr/>
            <p:nvPr/>
          </p:nvSpPr>
          <p:spPr>
            <a:xfrm>
              <a:off x="8987185" y="1389485"/>
              <a:ext cx="2740800" cy="2640000"/>
            </a:xfrm>
            <a:prstGeom prst="roundRect">
              <a:avLst>
                <a:gd name="adj" fmla="val 3843"/>
              </a:avLst>
            </a:prstGeom>
            <a:solidFill>
              <a:srgbClr val="FA9D4A"/>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245" name="Shape 245"/>
            <p:cNvPicPr preferRelativeResize="0"/>
            <p:nvPr/>
          </p:nvPicPr>
          <p:blipFill rotWithShape="1">
            <a:blip r:embed="rId3">
              <a:alphaModFix/>
            </a:blip>
            <a:srcRect l="30668" t="18918" r="29927" b="20617"/>
            <a:stretch/>
          </p:blipFill>
          <p:spPr>
            <a:xfrm>
              <a:off x="10140332" y="2338167"/>
              <a:ext cx="629661" cy="871368"/>
            </a:xfrm>
            <a:prstGeom prst="rect">
              <a:avLst/>
            </a:prstGeom>
            <a:noFill/>
            <a:ln>
              <a:noFill/>
            </a:ln>
          </p:spPr>
        </p:pic>
        <p:pic>
          <p:nvPicPr>
            <p:cNvPr id="246" name="Shape 246"/>
            <p:cNvPicPr preferRelativeResize="0"/>
            <p:nvPr/>
          </p:nvPicPr>
          <p:blipFill rotWithShape="1">
            <a:blip r:embed="rId3">
              <a:alphaModFix/>
            </a:blip>
            <a:srcRect l="30668" t="18918" r="29927" b="20617"/>
            <a:stretch/>
          </p:blipFill>
          <p:spPr>
            <a:xfrm>
              <a:off x="9360556" y="2338167"/>
              <a:ext cx="629661" cy="871368"/>
            </a:xfrm>
            <a:prstGeom prst="rect">
              <a:avLst/>
            </a:prstGeom>
            <a:noFill/>
            <a:ln>
              <a:noFill/>
            </a:ln>
          </p:spPr>
        </p:pic>
        <p:pic>
          <p:nvPicPr>
            <p:cNvPr id="247" name="Shape 247"/>
            <p:cNvPicPr preferRelativeResize="0"/>
            <p:nvPr/>
          </p:nvPicPr>
          <p:blipFill rotWithShape="1">
            <a:blip r:embed="rId3">
              <a:alphaModFix/>
            </a:blip>
            <a:srcRect l="30668" t="18918" r="29927" b="20617"/>
            <a:stretch/>
          </p:blipFill>
          <p:spPr>
            <a:xfrm>
              <a:off x="10938465" y="2338167"/>
              <a:ext cx="629661" cy="871368"/>
            </a:xfrm>
            <a:prstGeom prst="rect">
              <a:avLst/>
            </a:prstGeom>
            <a:noFill/>
            <a:ln>
              <a:noFill/>
            </a:ln>
          </p:spPr>
        </p:pic>
        <p:sp>
          <p:nvSpPr>
            <p:cNvPr id="248" name="Shape 248"/>
            <p:cNvSpPr/>
            <p:nvPr/>
          </p:nvSpPr>
          <p:spPr>
            <a:xfrm>
              <a:off x="2757333" y="2630867"/>
              <a:ext cx="880500" cy="471300"/>
            </a:xfrm>
            <a:prstGeom prst="rightArrow">
              <a:avLst>
                <a:gd name="adj1" fmla="val 50000"/>
                <a:gd name="adj2"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49" name="Shape 249"/>
            <p:cNvSpPr/>
            <p:nvPr/>
          </p:nvSpPr>
          <p:spPr>
            <a:xfrm>
              <a:off x="5629867" y="2630867"/>
              <a:ext cx="880500" cy="471300"/>
            </a:xfrm>
            <a:prstGeom prst="rightArrow">
              <a:avLst>
                <a:gd name="adj1" fmla="val 50000"/>
                <a:gd name="adj2"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250" name="Shape 250"/>
            <p:cNvSpPr/>
            <p:nvPr/>
          </p:nvSpPr>
          <p:spPr>
            <a:xfrm>
              <a:off x="8413733" y="2583800"/>
              <a:ext cx="880500" cy="471300"/>
            </a:xfrm>
            <a:prstGeom prst="rightArrow">
              <a:avLst>
                <a:gd name="adj1" fmla="val 50000"/>
                <a:gd name="adj2"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graphicFrame>
        <p:nvGraphicFramePr>
          <p:cNvPr id="251" name="Shape 251"/>
          <p:cNvGraphicFramePr/>
          <p:nvPr/>
        </p:nvGraphicFramePr>
        <p:xfrm>
          <a:off x="4755325" y="3232850"/>
          <a:ext cx="6377100" cy="1005810"/>
        </p:xfrm>
        <a:graphic>
          <a:graphicData uri="http://schemas.openxmlformats.org/drawingml/2006/table">
            <a:tbl>
              <a:tblPr>
                <a:noFill/>
                <a:tableStyleId>{E8D947CC-8689-410E-BE0F-498E1872C8CC}</a:tableStyleId>
              </a:tblPr>
              <a:tblGrid>
                <a:gridCol w="1594275">
                  <a:extLst>
                    <a:ext uri="{9D8B030D-6E8A-4147-A177-3AD203B41FA5}">
                      <a16:colId xmlns:a16="http://schemas.microsoft.com/office/drawing/2014/main" val="20000"/>
                    </a:ext>
                  </a:extLst>
                </a:gridCol>
                <a:gridCol w="1594275">
                  <a:extLst>
                    <a:ext uri="{9D8B030D-6E8A-4147-A177-3AD203B41FA5}">
                      <a16:colId xmlns:a16="http://schemas.microsoft.com/office/drawing/2014/main" val="20001"/>
                    </a:ext>
                  </a:extLst>
                </a:gridCol>
                <a:gridCol w="1594275">
                  <a:extLst>
                    <a:ext uri="{9D8B030D-6E8A-4147-A177-3AD203B41FA5}">
                      <a16:colId xmlns:a16="http://schemas.microsoft.com/office/drawing/2014/main" val="20002"/>
                    </a:ext>
                  </a:extLst>
                </a:gridCol>
                <a:gridCol w="159427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800">
                          <a:latin typeface="Proxima Nova"/>
                          <a:ea typeface="Proxima Nova"/>
                          <a:cs typeface="Proxima Nova"/>
                          <a:sym typeface="Proxima Nova"/>
                        </a:rPr>
                        <a:t>DPLC Team</a:t>
                      </a:r>
                      <a:endParaRPr sz="1800">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Proxima Nova"/>
                          <a:ea typeface="Proxima Nova"/>
                          <a:cs typeface="Proxima Nova"/>
                          <a:sym typeface="Proxima Nova"/>
                        </a:rPr>
                        <a:t>School Site Team</a:t>
                      </a:r>
                      <a:endParaRPr sz="1800">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Proxima Nova"/>
                          <a:ea typeface="Proxima Nova"/>
                          <a:cs typeface="Proxima Nova"/>
                          <a:sym typeface="Proxima Nova"/>
                        </a:rPr>
                        <a:t>Grade or Content Teams</a:t>
                      </a:r>
                      <a:endParaRPr sz="1800">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800">
                          <a:latin typeface="Proxima Nova"/>
                          <a:ea typeface="Proxima Nova"/>
                          <a:cs typeface="Proxima Nova"/>
                          <a:sym typeface="Proxima Nova"/>
                        </a:rPr>
                        <a:t>Classroom Teachers</a:t>
                      </a:r>
                      <a:endParaRPr sz="1800">
                        <a:latin typeface="Proxima Nova"/>
                        <a:ea typeface="Proxima Nova"/>
                        <a:cs typeface="Proxima Nova"/>
                        <a:sym typeface="Proxima Nov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319650" y="283750"/>
            <a:ext cx="3694500" cy="5644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Century Gothic"/>
                <a:ea typeface="Century Gothic"/>
                <a:cs typeface="Century Gothic"/>
                <a:sym typeface="Century Gothic"/>
              </a:rPr>
              <a:t>Monitoring</a:t>
            </a:r>
            <a:endParaRPr sz="4000" b="1">
              <a:latin typeface="Century Gothic"/>
              <a:ea typeface="Century Gothic"/>
              <a:cs typeface="Century Gothic"/>
              <a:sym typeface="Century Gothic"/>
            </a:endParaRPr>
          </a:p>
        </p:txBody>
      </p:sp>
      <p:sp>
        <p:nvSpPr>
          <p:cNvPr id="257" name="Shape 257"/>
          <p:cNvSpPr txBox="1"/>
          <p:nvPr/>
        </p:nvSpPr>
        <p:spPr>
          <a:xfrm>
            <a:off x="4297200" y="368325"/>
            <a:ext cx="7577100" cy="55602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Font typeface="Century Gothic"/>
              <a:buChar char="●"/>
            </a:pPr>
            <a:r>
              <a:rPr lang="en-US" sz="2400">
                <a:solidFill>
                  <a:schemeClr val="dk1"/>
                </a:solidFill>
                <a:latin typeface="Century Gothic"/>
                <a:ea typeface="Century Gothic"/>
                <a:cs typeface="Century Gothic"/>
                <a:sym typeface="Century Gothic"/>
              </a:rPr>
              <a:t>Utilize protocols to collect and analyze school-wide trends and patterns to evaluate implementation of powerful practices</a:t>
            </a:r>
            <a:endParaRPr sz="2400">
              <a:latin typeface="Century Gothic"/>
              <a:ea typeface="Century Gothic"/>
              <a:cs typeface="Century Gothic"/>
              <a:sym typeface="Century Gothic"/>
            </a:endParaRPr>
          </a:p>
          <a:p>
            <a:pPr marL="457200" lvl="0" indent="-381000" rtl="0">
              <a:spcBef>
                <a:spcPts val="1000"/>
              </a:spcBef>
              <a:spcAft>
                <a:spcPts val="0"/>
              </a:spcAft>
              <a:buSzPts val="2400"/>
              <a:buFont typeface="Century Gothic"/>
              <a:buChar char="●"/>
            </a:pPr>
            <a:r>
              <a:rPr lang="en-US" sz="2400">
                <a:latin typeface="Century Gothic"/>
                <a:ea typeface="Century Gothic"/>
                <a:cs typeface="Century Gothic"/>
                <a:sym typeface="Century Gothic"/>
              </a:rPr>
              <a:t>Utilize formal and informal monitoring tools for principal supervisors to evaluate implementation of powerful practices at the school and classroom level</a:t>
            </a:r>
            <a:endParaRPr sz="2400">
              <a:latin typeface="Century Gothic"/>
              <a:ea typeface="Century Gothic"/>
              <a:cs typeface="Century Gothic"/>
              <a:sym typeface="Century Gothic"/>
            </a:endParaRPr>
          </a:p>
          <a:p>
            <a:pPr marL="457200" lvl="0" indent="-381000" rtl="0">
              <a:spcBef>
                <a:spcPts val="1000"/>
              </a:spcBef>
              <a:spcAft>
                <a:spcPts val="1000"/>
              </a:spcAft>
              <a:buSzPts val="2400"/>
              <a:buFont typeface="Century Gothic"/>
              <a:buChar char="●"/>
            </a:pPr>
            <a:r>
              <a:rPr lang="en-US" sz="2400">
                <a:latin typeface="Century Gothic"/>
                <a:ea typeface="Century Gothic"/>
                <a:cs typeface="Century Gothic"/>
                <a:sym typeface="Century Gothic"/>
              </a:rPr>
              <a:t>Survey all teachers and administrators for pre- and post-learning process evaluation</a:t>
            </a:r>
            <a:endParaRPr sz="24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2950900" y="0"/>
            <a:ext cx="6290226" cy="6347601"/>
          </a:xfrm>
          <a:prstGeom prst="rect">
            <a:avLst/>
          </a:prstGeom>
          <a:noFill/>
          <a:ln>
            <a:noFill/>
          </a:ln>
        </p:spPr>
      </p:pic>
      <p:sp>
        <p:nvSpPr>
          <p:cNvPr id="263" name="Shape 263"/>
          <p:cNvSpPr txBox="1"/>
          <p:nvPr/>
        </p:nvSpPr>
        <p:spPr>
          <a:xfrm>
            <a:off x="4938161" y="1776271"/>
            <a:ext cx="2315700" cy="11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Century Gothic"/>
                <a:ea typeface="Century Gothic"/>
                <a:cs typeface="Century Gothic"/>
                <a:sym typeface="Century Gothic"/>
              </a:rPr>
              <a:t>Vision</a:t>
            </a:r>
            <a:endParaRPr sz="3600" b="1">
              <a:latin typeface="Century Gothic"/>
              <a:ea typeface="Century Gothic"/>
              <a:cs typeface="Century Gothic"/>
              <a:sym typeface="Century Gothic"/>
            </a:endParaRPr>
          </a:p>
        </p:txBody>
      </p:sp>
      <p:pic>
        <p:nvPicPr>
          <p:cNvPr id="264" name="Shape 264"/>
          <p:cNvPicPr preferRelativeResize="0"/>
          <p:nvPr/>
        </p:nvPicPr>
        <p:blipFill>
          <a:blip r:embed="rId4">
            <a:alphaModFix/>
          </a:blip>
          <a:stretch>
            <a:fillRect/>
          </a:stretch>
        </p:blipFill>
        <p:spPr>
          <a:xfrm>
            <a:off x="4938123" y="2338924"/>
            <a:ext cx="2315772" cy="2000142"/>
          </a:xfrm>
          <a:prstGeom prst="rect">
            <a:avLst/>
          </a:prstGeom>
          <a:noFill/>
          <a:ln>
            <a:noFill/>
          </a:ln>
        </p:spPr>
      </p:pic>
      <p:sp>
        <p:nvSpPr>
          <p:cNvPr id="265" name="Shape 265"/>
          <p:cNvSpPr/>
          <p:nvPr/>
        </p:nvSpPr>
        <p:spPr>
          <a:xfrm>
            <a:off x="6682197" y="11965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Development</a:t>
            </a:r>
            <a:endParaRPr sz="2100" b="1">
              <a:latin typeface="Century Gothic"/>
              <a:ea typeface="Century Gothic"/>
              <a:cs typeface="Century Gothic"/>
              <a:sym typeface="Century Gothic"/>
            </a:endParaRPr>
          </a:p>
        </p:txBody>
      </p:sp>
      <p:sp>
        <p:nvSpPr>
          <p:cNvPr id="266" name="Shape 266"/>
          <p:cNvSpPr/>
          <p:nvPr/>
        </p:nvSpPr>
        <p:spPr>
          <a:xfrm>
            <a:off x="7044072" y="43380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Learning</a:t>
            </a:r>
            <a:endParaRPr sz="2100" b="1">
              <a:latin typeface="Century Gothic"/>
              <a:ea typeface="Century Gothic"/>
              <a:cs typeface="Century Gothic"/>
              <a:sym typeface="Century Gothic"/>
            </a:endParaRPr>
          </a:p>
        </p:txBody>
      </p:sp>
      <p:sp>
        <p:nvSpPr>
          <p:cNvPr id="267" name="Shape 267"/>
          <p:cNvSpPr/>
          <p:nvPr/>
        </p:nvSpPr>
        <p:spPr>
          <a:xfrm>
            <a:off x="3103297" y="4471688"/>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Implementation</a:t>
            </a:r>
            <a:endParaRPr sz="2100" b="1">
              <a:latin typeface="Century Gothic"/>
              <a:ea typeface="Century Gothic"/>
              <a:cs typeface="Century Gothic"/>
              <a:sym typeface="Century Gothic"/>
            </a:endParaRPr>
          </a:p>
        </p:txBody>
      </p:sp>
      <p:sp>
        <p:nvSpPr>
          <p:cNvPr id="268" name="Shape 268"/>
          <p:cNvSpPr/>
          <p:nvPr/>
        </p:nvSpPr>
        <p:spPr>
          <a:xfrm>
            <a:off x="2835572" y="1258213"/>
            <a:ext cx="2315700" cy="666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a:latin typeface="Century Gothic"/>
                <a:ea typeface="Century Gothic"/>
                <a:cs typeface="Century Gothic"/>
                <a:sym typeface="Century Gothic"/>
              </a:rPr>
              <a:t>Monitoring</a:t>
            </a:r>
            <a:endParaRPr sz="21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297285" y="2466696"/>
            <a:ext cx="9880800" cy="1836000"/>
          </a:xfrm>
          <a:prstGeom prst="rightArrow">
            <a:avLst>
              <a:gd name="adj1" fmla="val 50000"/>
              <a:gd name="adj2" fmla="val 50000"/>
            </a:avLst>
          </a:prstGeom>
          <a:solidFill>
            <a:srgbClr val="FFAB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Shape 274"/>
          <p:cNvSpPr/>
          <p:nvPr/>
        </p:nvSpPr>
        <p:spPr>
          <a:xfrm>
            <a:off x="148339" y="630078"/>
            <a:ext cx="1920000" cy="5509200"/>
          </a:xfrm>
          <a:prstGeom prst="rect">
            <a:avLst/>
          </a:prstGeom>
          <a:solidFill>
            <a:srgbClr val="C4D8F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dk1"/>
                </a:solidFill>
                <a:latin typeface="Century Gothic"/>
                <a:ea typeface="Century Gothic"/>
                <a:cs typeface="Century Gothic"/>
                <a:sym typeface="Century Gothic"/>
              </a:rPr>
              <a:t>If…</a:t>
            </a:r>
            <a:endParaRPr>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a centralized process of essential professional learning to address the quality of literacy instruction and collaborative culture is developed,</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adherence to the principles and processes of the professional learning occurs in all schools,</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a model of distributive leadership from executive leaders to classroom teachers is utilized,</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transformative instructional leaders support a culture of learning and collaborati</a:t>
            </a:r>
            <a:r>
              <a:rPr lang="en-US" sz="1100">
                <a:solidFill>
                  <a:schemeClr val="dk1"/>
                </a:solidFill>
                <a:latin typeface="Century Gothic"/>
                <a:ea typeface="Century Gothic"/>
                <a:cs typeface="Century Gothic"/>
                <a:sym typeface="Century Gothic"/>
              </a:rPr>
              <a:t>on</a:t>
            </a:r>
            <a:r>
              <a:rPr lang="en-US" sz="1100" i="0" u="none" strike="noStrike" cap="none">
                <a:solidFill>
                  <a:schemeClr val="dk1"/>
                </a:solidFill>
                <a:latin typeface="Century Gothic"/>
                <a:ea typeface="Century Gothic"/>
                <a:cs typeface="Century Gothic"/>
                <a:sym typeface="Century Gothic"/>
              </a:rPr>
              <a:t> in all schools,</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increased collective efficacy occurs in all schools,</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increased expertise occurs in all schools,</a:t>
            </a:r>
            <a:endParaRPr sz="1100">
              <a:latin typeface="Century Gothic"/>
              <a:ea typeface="Century Gothic"/>
              <a:cs typeface="Century Gothic"/>
              <a:sym typeface="Century Gothic"/>
            </a:endParaRPr>
          </a:p>
        </p:txBody>
      </p:sp>
      <p:sp>
        <p:nvSpPr>
          <p:cNvPr id="275" name="Shape 275"/>
          <p:cNvSpPr/>
          <p:nvPr/>
        </p:nvSpPr>
        <p:spPr>
          <a:xfrm>
            <a:off x="10178143" y="660855"/>
            <a:ext cx="1920000" cy="5447700"/>
          </a:xfrm>
          <a:prstGeom prst="rect">
            <a:avLst/>
          </a:prstGeom>
          <a:solidFill>
            <a:srgbClr val="C4D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dk1"/>
                </a:solidFill>
                <a:latin typeface="Century Gothic"/>
                <a:ea typeface="Century Gothic"/>
                <a:cs typeface="Century Gothic"/>
                <a:sym typeface="Century Gothic"/>
              </a:rPr>
              <a:t>…Then</a:t>
            </a:r>
            <a:endParaRPr>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a strong, cohesive, collaborative school culture of professional learning will sustain at every school.</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the district’s vision of instruction will be cultivated in all schools.</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increased job satisfaction and retention will occur.</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leadership capacity will increase at each school site.</a:t>
            </a:r>
            <a:endParaRPr sz="1100">
              <a:latin typeface="Century Gothic"/>
              <a:ea typeface="Century Gothic"/>
              <a:cs typeface="Century Gothic"/>
              <a:sym typeface="Century Gothic"/>
            </a:endParaRPr>
          </a:p>
          <a:p>
            <a:pPr marL="285750" marR="0" lvl="0" indent="-279400" algn="l" rtl="0">
              <a:spcBef>
                <a:spcPts val="0"/>
              </a:spcBef>
              <a:spcAft>
                <a:spcPts val="0"/>
              </a:spcAft>
              <a:buClr>
                <a:schemeClr val="dk1"/>
              </a:buClr>
              <a:buSzPts val="1100"/>
              <a:buFont typeface="Century Gothic"/>
              <a:buChar char="•"/>
            </a:pPr>
            <a:r>
              <a:rPr lang="en-US" sz="1100" i="0" u="none" strike="noStrike" cap="none">
                <a:solidFill>
                  <a:schemeClr val="dk1"/>
                </a:solidFill>
                <a:latin typeface="Century Gothic"/>
                <a:ea typeface="Century Gothic"/>
                <a:cs typeface="Century Gothic"/>
                <a:sym typeface="Century Gothic"/>
              </a:rPr>
              <a:t>Significant increases in percentages of students achieving proficiency and meeting learning gain requirements across all disciplines will occur.</a:t>
            </a:r>
            <a:endParaRPr sz="110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285750" marR="0" lvl="0" indent="-209550" algn="l" rtl="0">
              <a:spcBef>
                <a:spcPts val="0"/>
              </a:spcBef>
              <a:spcAft>
                <a:spcPts val="0"/>
              </a:spcAft>
              <a:buClr>
                <a:schemeClr val="dk1"/>
              </a:buClr>
              <a:buSzPts val="1200"/>
              <a:buFont typeface="Arial"/>
              <a:buNone/>
            </a:pPr>
            <a:endParaRPr sz="1200">
              <a:solidFill>
                <a:schemeClr val="dk1"/>
              </a:solidFill>
              <a:latin typeface="Century Gothic"/>
              <a:ea typeface="Century Gothic"/>
              <a:cs typeface="Century Gothic"/>
              <a:sym typeface="Century Gothic"/>
            </a:endParaRPr>
          </a:p>
        </p:txBody>
      </p:sp>
      <p:sp>
        <p:nvSpPr>
          <p:cNvPr id="276" name="Shape 276"/>
          <p:cNvSpPr txBox="1"/>
          <p:nvPr/>
        </p:nvSpPr>
        <p:spPr>
          <a:xfrm>
            <a:off x="2368963" y="1013280"/>
            <a:ext cx="2064300" cy="5109000"/>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entury Gothic"/>
                <a:ea typeface="Century Gothic"/>
                <a:cs typeface="Century Gothic"/>
                <a:sym typeface="Century Gothic"/>
              </a:rPr>
              <a:t>Inputs &amp; Resources</a:t>
            </a:r>
            <a:endParaRPr>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Consultants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Steering Committee</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Supervisors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CAO Planning Team</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Strategic Planning Group</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Design Team</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Facilitators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Teams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School Site Teams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District personnel</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School personnel</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Budget/funding for substitute coverage, materials, contracts, etc. </a:t>
            </a:r>
            <a:endParaRPr sz="900">
              <a:latin typeface="Century Gothic"/>
              <a:ea typeface="Century Gothic"/>
              <a:cs typeface="Century Gothic"/>
              <a:sym typeface="Century Gothic"/>
            </a:endParaRPr>
          </a:p>
          <a:p>
            <a:pPr marL="0" marR="0" lvl="0" indent="0" algn="l" rtl="0">
              <a:spcBef>
                <a:spcPts val="0"/>
              </a:spcBef>
              <a:spcAft>
                <a:spcPts val="0"/>
              </a:spcAft>
              <a:buNone/>
            </a:pPr>
            <a:endParaRPr sz="1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285750" marR="0" lvl="0" indent="-222250" algn="l" rtl="0">
              <a:spcBef>
                <a:spcPts val="0"/>
              </a:spcBef>
              <a:spcAft>
                <a:spcPts val="0"/>
              </a:spcAft>
              <a:buClr>
                <a:schemeClr val="dk1"/>
              </a:buClr>
              <a:buSzPts val="1000"/>
              <a:buFont typeface="Arial"/>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i="1">
              <a:solidFill>
                <a:schemeClr val="dk1"/>
              </a:solidFill>
              <a:latin typeface="Century Gothic"/>
              <a:ea typeface="Century Gothic"/>
              <a:cs typeface="Century Gothic"/>
              <a:sym typeface="Century Gothic"/>
            </a:endParaRPr>
          </a:p>
        </p:txBody>
      </p:sp>
      <p:sp>
        <p:nvSpPr>
          <p:cNvPr id="277" name="Shape 277"/>
          <p:cNvSpPr txBox="1"/>
          <p:nvPr/>
        </p:nvSpPr>
        <p:spPr>
          <a:xfrm>
            <a:off x="4619577" y="1022805"/>
            <a:ext cx="2064300" cy="5109000"/>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entury Gothic"/>
                <a:ea typeface="Century Gothic"/>
                <a:cs typeface="Century Gothic"/>
                <a:sym typeface="Century Gothic"/>
              </a:rPr>
              <a:t>Activities</a:t>
            </a:r>
            <a:endParaRPr sz="1600" b="1">
              <a:solidFill>
                <a:schemeClr val="dk1"/>
              </a:solidFill>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The DPLC Steering Committee sets the vision of the DPLC.</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The DPLC CAO Planning Team and DPLC Strategic Planning Group guide the work of the DPLC.</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Supervisors select Principal Facilitators.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Principals select DPLC Teams (Principal + 8 to 12 teachers) to attend sessions.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Design Team develops content for training and adjusts content and processes based on feedback from DPLC Peer Review Team.</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Facilitators, Principal Supervisors, and PDS Support Team are trained on the delivery of content.</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Select district support personnel are trained to support Principal Facilitators during content sessions.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6 DPLC sessions are held each year.</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DPLC teams present content at each school and facilitate implementation.</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Supervisors monitor progress at each school site.</a:t>
            </a:r>
            <a:endParaRPr sz="900">
              <a:latin typeface="Century Gothic"/>
              <a:ea typeface="Century Gothic"/>
              <a:cs typeface="Century Gothic"/>
              <a:sym typeface="Century Gothic"/>
            </a:endParaRPr>
          </a:p>
        </p:txBody>
      </p:sp>
      <p:sp>
        <p:nvSpPr>
          <p:cNvPr id="278" name="Shape 278"/>
          <p:cNvSpPr txBox="1"/>
          <p:nvPr/>
        </p:nvSpPr>
        <p:spPr>
          <a:xfrm>
            <a:off x="6870191" y="1013280"/>
            <a:ext cx="2064300" cy="5109000"/>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entury Gothic"/>
                <a:ea typeface="Century Gothic"/>
                <a:cs typeface="Century Gothic"/>
                <a:sym typeface="Century Gothic"/>
              </a:rPr>
              <a:t>Outputs</a:t>
            </a:r>
            <a:endParaRPr sz="1600" b="1">
              <a:solidFill>
                <a:schemeClr val="dk1"/>
              </a:solidFill>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Cycle of Professional Learning submitted by each school, after each DPLC session</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Implementation of professional learning from DPLC sessions at each school</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Principal supervisors monitor implementation of DPLC professional learning at each school site</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Schools collect school-wide trends and patterns of DPLC implementation through the Guided Visit process</a:t>
            </a:r>
            <a:endParaRPr sz="900">
              <a:latin typeface="Century Gothic"/>
              <a:ea typeface="Century Gothic"/>
              <a:cs typeface="Century Gothic"/>
              <a:sym typeface="Century Gothic"/>
            </a:endParaRPr>
          </a:p>
          <a:p>
            <a:pPr marL="174625" marR="0" lvl="0" indent="-168275"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Teachers and staff engage in collaboration centered around:</a:t>
            </a:r>
            <a:endParaRPr sz="900">
              <a:latin typeface="Century Gothic"/>
              <a:ea typeface="Century Gothic"/>
              <a:cs typeface="Century Gothic"/>
              <a:sym typeface="Century Gothic"/>
            </a:endParaRPr>
          </a:p>
          <a:p>
            <a:pPr marL="400050" marR="0" lvl="1" indent="-165100" algn="l" rtl="0">
              <a:spcBef>
                <a:spcPts val="0"/>
              </a:spcBef>
              <a:spcAft>
                <a:spcPts val="0"/>
              </a:spcAft>
              <a:buClr>
                <a:schemeClr val="dk1"/>
              </a:buClr>
              <a:buSzPts val="900"/>
              <a:buFont typeface="Century Gothic"/>
              <a:buChar char="o"/>
            </a:pPr>
            <a:r>
              <a:rPr lang="en-US" sz="900" i="0" u="none" strike="noStrike" cap="none">
                <a:solidFill>
                  <a:schemeClr val="dk1"/>
                </a:solidFill>
                <a:latin typeface="Century Gothic"/>
                <a:ea typeface="Century Gothic"/>
                <a:cs typeface="Century Gothic"/>
                <a:sym typeface="Century Gothic"/>
              </a:rPr>
              <a:t>Data analysis</a:t>
            </a:r>
            <a:endParaRPr sz="900" i="0" u="none" strike="noStrike" cap="none">
              <a:solidFill>
                <a:schemeClr val="dk1"/>
              </a:solidFill>
              <a:latin typeface="Century Gothic"/>
              <a:ea typeface="Century Gothic"/>
              <a:cs typeface="Century Gothic"/>
              <a:sym typeface="Century Gothic"/>
            </a:endParaRPr>
          </a:p>
          <a:p>
            <a:pPr marL="400050" marR="0" lvl="1" indent="-165100" algn="l" rtl="0">
              <a:spcBef>
                <a:spcPts val="0"/>
              </a:spcBef>
              <a:spcAft>
                <a:spcPts val="0"/>
              </a:spcAft>
              <a:buClr>
                <a:schemeClr val="dk1"/>
              </a:buClr>
              <a:buSzPts val="900"/>
              <a:buFont typeface="Century Gothic"/>
              <a:buChar char="o"/>
            </a:pPr>
            <a:r>
              <a:rPr lang="en-US" sz="900" i="0" u="none" strike="noStrike" cap="none">
                <a:solidFill>
                  <a:schemeClr val="dk1"/>
                </a:solidFill>
                <a:latin typeface="Century Gothic"/>
                <a:ea typeface="Century Gothic"/>
                <a:cs typeface="Century Gothic"/>
                <a:sym typeface="Century Gothic"/>
              </a:rPr>
              <a:t>Lesson plan development</a:t>
            </a:r>
            <a:endParaRPr sz="900">
              <a:latin typeface="Century Gothic"/>
              <a:ea typeface="Century Gothic"/>
              <a:cs typeface="Century Gothic"/>
              <a:sym typeface="Century Gothic"/>
            </a:endParaRPr>
          </a:p>
          <a:p>
            <a:pPr marL="400050" marR="0" lvl="1" indent="-165100" algn="l" rtl="0">
              <a:spcBef>
                <a:spcPts val="0"/>
              </a:spcBef>
              <a:spcAft>
                <a:spcPts val="0"/>
              </a:spcAft>
              <a:buClr>
                <a:schemeClr val="dk1"/>
              </a:buClr>
              <a:buSzPts val="900"/>
              <a:buFont typeface="Century Gothic"/>
              <a:buChar char="o"/>
            </a:pPr>
            <a:r>
              <a:rPr lang="en-US" sz="900" i="0" u="none" strike="noStrike" cap="none">
                <a:solidFill>
                  <a:schemeClr val="dk1"/>
                </a:solidFill>
                <a:latin typeface="Century Gothic"/>
                <a:ea typeface="Century Gothic"/>
                <a:cs typeface="Century Gothic"/>
                <a:sym typeface="Century Gothic"/>
              </a:rPr>
              <a:t>Examine student work</a:t>
            </a:r>
            <a:endParaRPr sz="900">
              <a:latin typeface="Century Gothic"/>
              <a:ea typeface="Century Gothic"/>
              <a:cs typeface="Century Gothic"/>
              <a:sym typeface="Century Gothic"/>
            </a:endParaRPr>
          </a:p>
          <a:p>
            <a:pPr marL="400050" marR="0" lvl="1" indent="-165100" algn="l" rtl="0">
              <a:spcBef>
                <a:spcPts val="0"/>
              </a:spcBef>
              <a:spcAft>
                <a:spcPts val="0"/>
              </a:spcAft>
              <a:buClr>
                <a:schemeClr val="dk1"/>
              </a:buClr>
              <a:buSzPts val="900"/>
              <a:buFont typeface="Century Gothic"/>
              <a:buChar char="o"/>
            </a:pPr>
            <a:r>
              <a:rPr lang="en-US" sz="900" i="0" u="none" strike="noStrike" cap="none">
                <a:solidFill>
                  <a:schemeClr val="dk1"/>
                </a:solidFill>
                <a:latin typeface="Century Gothic"/>
                <a:ea typeface="Century Gothic"/>
                <a:cs typeface="Century Gothic"/>
                <a:sym typeface="Century Gothic"/>
              </a:rPr>
              <a:t>Monitor student progress</a:t>
            </a:r>
            <a:endParaRPr sz="900">
              <a:latin typeface="Century Gothic"/>
              <a:ea typeface="Century Gothic"/>
              <a:cs typeface="Century Gothic"/>
              <a:sym typeface="Century Gothic"/>
            </a:endParaRPr>
          </a:p>
          <a:p>
            <a:pPr marL="400050" marR="0" lvl="1" indent="-165100" algn="l" rtl="0">
              <a:spcBef>
                <a:spcPts val="0"/>
              </a:spcBef>
              <a:spcAft>
                <a:spcPts val="0"/>
              </a:spcAft>
              <a:buClr>
                <a:schemeClr val="dk1"/>
              </a:buClr>
              <a:buSzPts val="900"/>
              <a:buFont typeface="Century Gothic"/>
              <a:buChar char="o"/>
            </a:pPr>
            <a:r>
              <a:rPr lang="en-US" sz="900" i="0" u="none" strike="noStrike" cap="none">
                <a:solidFill>
                  <a:schemeClr val="dk1"/>
                </a:solidFill>
                <a:latin typeface="Century Gothic"/>
                <a:ea typeface="Century Gothic"/>
                <a:cs typeface="Century Gothic"/>
                <a:sym typeface="Century Gothic"/>
              </a:rPr>
              <a:t>Assess instructional effectiveness</a:t>
            </a:r>
            <a:endParaRPr sz="900">
              <a:latin typeface="Century Gothic"/>
              <a:ea typeface="Century Gothic"/>
              <a:cs typeface="Century Gothic"/>
              <a:sym typeface="Century Gothic"/>
            </a:endParaRPr>
          </a:p>
          <a:p>
            <a:pPr marL="171450" marR="0" lvl="0" indent="-165100"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Teachers implement literacy practices across content areas</a:t>
            </a:r>
            <a:endParaRPr sz="900">
              <a:latin typeface="Century Gothic"/>
              <a:ea typeface="Century Gothic"/>
              <a:cs typeface="Century Gothic"/>
              <a:sym typeface="Century Gothic"/>
            </a:endParaRPr>
          </a:p>
          <a:p>
            <a:pPr marL="171450" marR="0" lvl="0" indent="-165100" algn="l" rtl="0">
              <a:spcBef>
                <a:spcPts val="0"/>
              </a:spcBef>
              <a:spcAft>
                <a:spcPts val="0"/>
              </a:spcAft>
              <a:buClr>
                <a:schemeClr val="dk1"/>
              </a:buClr>
              <a:buSzPts val="900"/>
              <a:buFont typeface="Century Gothic"/>
              <a:buChar char="•"/>
            </a:pPr>
            <a:r>
              <a:rPr lang="en-US" sz="900">
                <a:solidFill>
                  <a:schemeClr val="dk1"/>
                </a:solidFill>
                <a:latin typeface="Century Gothic"/>
                <a:ea typeface="Century Gothic"/>
                <a:cs typeface="Century Gothic"/>
                <a:sym typeface="Century Gothic"/>
              </a:rPr>
              <a:t>Students utilize literacy practices across content areas</a:t>
            </a:r>
            <a:endParaRPr sz="900">
              <a:solidFill>
                <a:schemeClr val="dk1"/>
              </a:solidFill>
              <a:latin typeface="Century Gothic"/>
              <a:ea typeface="Century Gothic"/>
              <a:cs typeface="Century Gothic"/>
              <a:sym typeface="Century Gothic"/>
            </a:endParaRPr>
          </a:p>
          <a:p>
            <a:pPr marL="228600" marR="0" lvl="1" indent="0" algn="l" rtl="0">
              <a:spcBef>
                <a:spcPts val="0"/>
              </a:spcBef>
              <a:spcAft>
                <a:spcPts val="0"/>
              </a:spcAft>
              <a:buNone/>
            </a:pPr>
            <a:endParaRPr sz="900" b="1" i="0" u="none" strike="noStrike" cap="none">
              <a:solidFill>
                <a:schemeClr val="dk1"/>
              </a:solidFill>
              <a:latin typeface="Century Gothic"/>
              <a:ea typeface="Century Gothic"/>
              <a:cs typeface="Century Gothic"/>
              <a:sym typeface="Century Gothic"/>
            </a:endParaRPr>
          </a:p>
          <a:p>
            <a:pPr marL="228600" marR="0" lvl="1" indent="0" algn="l" rtl="0">
              <a:spcBef>
                <a:spcPts val="0"/>
              </a:spcBef>
              <a:spcAft>
                <a:spcPts val="0"/>
              </a:spcAft>
              <a:buNone/>
            </a:pPr>
            <a:endParaRPr sz="1000" i="0" u="none" strike="noStrike" cap="none">
              <a:solidFill>
                <a:schemeClr val="dk1"/>
              </a:solidFill>
              <a:latin typeface="Century Gothic"/>
              <a:ea typeface="Century Gothic"/>
              <a:cs typeface="Century Gothic"/>
              <a:sym typeface="Century Gothic"/>
            </a:endParaRPr>
          </a:p>
          <a:p>
            <a:pPr marL="228600" marR="0" lvl="1" indent="0" algn="l" rtl="0">
              <a:spcBef>
                <a:spcPts val="0"/>
              </a:spcBef>
              <a:spcAft>
                <a:spcPts val="0"/>
              </a:spcAft>
              <a:buNone/>
            </a:pPr>
            <a:endParaRPr sz="1000" i="0" u="none" strike="noStrike" cap="none">
              <a:solidFill>
                <a:schemeClr val="dk1"/>
              </a:solidFill>
              <a:latin typeface="Century Gothic"/>
              <a:ea typeface="Century Gothic"/>
              <a:cs typeface="Century Gothic"/>
              <a:sym typeface="Century Gothic"/>
            </a:endParaRPr>
          </a:p>
          <a:p>
            <a:pPr marL="228600" marR="0" lvl="1" indent="0" algn="l" rtl="0">
              <a:spcBef>
                <a:spcPts val="0"/>
              </a:spcBef>
              <a:spcAft>
                <a:spcPts val="0"/>
              </a:spcAft>
              <a:buNone/>
            </a:pPr>
            <a:endParaRPr sz="1000" i="0" u="none" strike="noStrike" cap="none">
              <a:solidFill>
                <a:schemeClr val="dk1"/>
              </a:solidFill>
              <a:latin typeface="Century Gothic"/>
              <a:ea typeface="Century Gothic"/>
              <a:cs typeface="Century Gothic"/>
              <a:sym typeface="Century Gothic"/>
            </a:endParaRPr>
          </a:p>
          <a:p>
            <a:pPr marL="228600" marR="0" lvl="1" indent="0" algn="l" rtl="0">
              <a:spcBef>
                <a:spcPts val="0"/>
              </a:spcBef>
              <a:spcAft>
                <a:spcPts val="0"/>
              </a:spcAft>
              <a:buNone/>
            </a:pPr>
            <a:endParaRPr sz="1000" i="0" u="none" strike="noStrike" cap="none">
              <a:solidFill>
                <a:schemeClr val="dk1"/>
              </a:solidFill>
              <a:latin typeface="Century Gothic"/>
              <a:ea typeface="Century Gothic"/>
              <a:cs typeface="Century Gothic"/>
              <a:sym typeface="Century Gothic"/>
            </a:endParaRPr>
          </a:p>
        </p:txBody>
      </p:sp>
      <p:sp>
        <p:nvSpPr>
          <p:cNvPr id="279" name="Shape 279"/>
          <p:cNvSpPr txBox="1"/>
          <p:nvPr/>
        </p:nvSpPr>
        <p:spPr>
          <a:xfrm>
            <a:off x="1" y="263245"/>
            <a:ext cx="12192000" cy="67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200" b="1">
                <a:solidFill>
                  <a:schemeClr val="dk1"/>
                </a:solidFill>
                <a:latin typeface="Century Gothic"/>
                <a:ea typeface="Century Gothic"/>
                <a:cs typeface="Century Gothic"/>
                <a:sym typeface="Century Gothic"/>
              </a:rPr>
              <a:t>Logic Model</a:t>
            </a:r>
            <a:endParaRPr sz="2200" b="1">
              <a:solidFill>
                <a:schemeClr val="dk1"/>
              </a:solidFill>
              <a:latin typeface="Century Gothic"/>
              <a:ea typeface="Century Gothic"/>
              <a:cs typeface="Century Gothic"/>
              <a:sym typeface="Century Gothic"/>
            </a:endParaRPr>
          </a:p>
        </p:txBody>
      </p:sp>
      <p:pic>
        <p:nvPicPr>
          <p:cNvPr id="280" name="Shape 280" descr="C:\Users\51733\AppData\Local\Microsoft\Windows\Temporary Internet Files\Content.Outlook\I6O3UPPN\District PLC Logo Square .png"/>
          <p:cNvPicPr preferRelativeResize="0"/>
          <p:nvPr/>
        </p:nvPicPr>
        <p:blipFill rotWithShape="1">
          <a:blip r:embed="rId3">
            <a:alphaModFix/>
          </a:blip>
          <a:srcRect/>
          <a:stretch/>
        </p:blipFill>
        <p:spPr>
          <a:xfrm>
            <a:off x="5804127" y="-8099"/>
            <a:ext cx="638175" cy="638175"/>
          </a:xfrm>
          <a:prstGeom prst="rect">
            <a:avLst/>
          </a:prstGeom>
          <a:noFill/>
          <a:ln>
            <a:noFill/>
          </a:ln>
        </p:spPr>
      </p:pic>
      <p:pic>
        <p:nvPicPr>
          <p:cNvPr id="281" name="Shape 281"/>
          <p:cNvPicPr preferRelativeResize="0"/>
          <p:nvPr/>
        </p:nvPicPr>
        <p:blipFill>
          <a:blip r:embed="rId4">
            <a:alphaModFix/>
          </a:blip>
          <a:stretch>
            <a:fillRect/>
          </a:stretch>
        </p:blipFill>
        <p:spPr>
          <a:xfrm>
            <a:off x="5160025" y="100050"/>
            <a:ext cx="485050" cy="48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6925" y="83125"/>
            <a:ext cx="12192000" cy="1136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400" b="1">
                <a:latin typeface="Century Gothic"/>
                <a:ea typeface="Century Gothic"/>
                <a:cs typeface="Century Gothic"/>
                <a:sym typeface="Century Gothic"/>
              </a:rPr>
              <a:t>OCPS District PLC</a:t>
            </a:r>
            <a:endParaRPr sz="4400" b="1">
              <a:latin typeface="Century Gothic"/>
              <a:ea typeface="Century Gothic"/>
              <a:cs typeface="Century Gothic"/>
              <a:sym typeface="Century Gothic"/>
            </a:endParaRPr>
          </a:p>
        </p:txBody>
      </p:sp>
      <p:pic>
        <p:nvPicPr>
          <p:cNvPr id="82" name="Shape 82"/>
          <p:cNvPicPr preferRelativeResize="0"/>
          <p:nvPr/>
        </p:nvPicPr>
        <p:blipFill>
          <a:blip r:embed="rId3">
            <a:alphaModFix/>
          </a:blip>
          <a:stretch>
            <a:fillRect/>
          </a:stretch>
        </p:blipFill>
        <p:spPr>
          <a:xfrm>
            <a:off x="8228500" y="919725"/>
            <a:ext cx="3343299" cy="2482375"/>
          </a:xfrm>
          <a:prstGeom prst="rect">
            <a:avLst/>
          </a:prstGeom>
          <a:noFill/>
          <a:ln>
            <a:noFill/>
          </a:ln>
        </p:spPr>
      </p:pic>
      <p:pic>
        <p:nvPicPr>
          <p:cNvPr id="83" name="Shape 83"/>
          <p:cNvPicPr preferRelativeResize="0"/>
          <p:nvPr/>
        </p:nvPicPr>
        <p:blipFill>
          <a:blip r:embed="rId4">
            <a:alphaModFix/>
          </a:blip>
          <a:stretch>
            <a:fillRect/>
          </a:stretch>
        </p:blipFill>
        <p:spPr>
          <a:xfrm>
            <a:off x="8228500" y="3501901"/>
            <a:ext cx="3343299" cy="2486692"/>
          </a:xfrm>
          <a:prstGeom prst="rect">
            <a:avLst/>
          </a:prstGeom>
          <a:noFill/>
          <a:ln>
            <a:noFill/>
          </a:ln>
        </p:spPr>
      </p:pic>
      <p:pic>
        <p:nvPicPr>
          <p:cNvPr id="84" name="Shape 84"/>
          <p:cNvPicPr preferRelativeResize="0"/>
          <p:nvPr/>
        </p:nvPicPr>
        <p:blipFill>
          <a:blip r:embed="rId5">
            <a:alphaModFix/>
          </a:blip>
          <a:stretch>
            <a:fillRect/>
          </a:stretch>
        </p:blipFill>
        <p:spPr>
          <a:xfrm>
            <a:off x="583825" y="919725"/>
            <a:ext cx="7525026" cy="506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0" y="0"/>
            <a:ext cx="12192000" cy="730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400" b="1">
                <a:latin typeface="Century Gothic"/>
                <a:ea typeface="Century Gothic"/>
                <a:cs typeface="Century Gothic"/>
                <a:sym typeface="Century Gothic"/>
              </a:rPr>
              <a:t>District PLC</a:t>
            </a:r>
            <a:endParaRPr sz="4400" b="1">
              <a:latin typeface="Century Gothic"/>
              <a:ea typeface="Century Gothic"/>
              <a:cs typeface="Century Gothic"/>
              <a:sym typeface="Century Gothic"/>
            </a:endParaRPr>
          </a:p>
        </p:txBody>
      </p:sp>
      <p:graphicFrame>
        <p:nvGraphicFramePr>
          <p:cNvPr id="90" name="Shape 90"/>
          <p:cNvGraphicFramePr/>
          <p:nvPr/>
        </p:nvGraphicFramePr>
        <p:xfrm>
          <a:off x="952500" y="796513"/>
          <a:ext cx="10287000" cy="5265000"/>
        </p:xfrm>
        <a:graphic>
          <a:graphicData uri="http://schemas.openxmlformats.org/drawingml/2006/table">
            <a:tbl>
              <a:tblPr>
                <a:noFill/>
                <a:tableStyleId>{E8D947CC-8689-410E-BE0F-498E1872C8CC}</a:tableStyleId>
              </a:tblPr>
              <a:tblGrid>
                <a:gridCol w="10287000">
                  <a:extLst>
                    <a:ext uri="{9D8B030D-6E8A-4147-A177-3AD203B41FA5}">
                      <a16:colId xmlns:a16="http://schemas.microsoft.com/office/drawing/2014/main" val="20000"/>
                    </a:ext>
                  </a:extLst>
                </a:gridCol>
              </a:tblGrid>
              <a:tr h="1755000">
                <a:tc>
                  <a:txBody>
                    <a:bodyPr/>
                    <a:lstStyle/>
                    <a:p>
                      <a:pPr marL="0" lvl="0" indent="0" algn="ctr" rtl="0">
                        <a:lnSpc>
                          <a:spcPct val="115000"/>
                        </a:lnSpc>
                        <a:spcBef>
                          <a:spcPts val="0"/>
                        </a:spcBef>
                        <a:spcAft>
                          <a:spcPts val="0"/>
                        </a:spcAft>
                        <a:buNone/>
                      </a:pPr>
                      <a:r>
                        <a:rPr lang="en-US" sz="3000" b="1">
                          <a:solidFill>
                            <a:srgbClr val="FFFFFF"/>
                          </a:solidFill>
                          <a:latin typeface="Century Gothic"/>
                          <a:ea typeface="Century Gothic"/>
                          <a:cs typeface="Century Gothic"/>
                          <a:sym typeface="Century Gothic"/>
                        </a:rPr>
                        <a:t>Supports the improvement of teaching and learning, while building leadership capacity</a:t>
                      </a:r>
                      <a:endParaRPr b="1">
                        <a:solidFill>
                          <a:srgbClr val="FFFFFF"/>
                        </a:solidFill>
                      </a:endParaRPr>
                    </a:p>
                  </a:txBody>
                  <a:tcPr marL="91425" marR="91425" marT="91425" marB="914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755000">
                <a:tc>
                  <a:txBody>
                    <a:bodyPr/>
                    <a:lstStyle/>
                    <a:p>
                      <a:pPr marL="0" lvl="0" indent="0" algn="ctr" rtl="0">
                        <a:lnSpc>
                          <a:spcPct val="115000"/>
                        </a:lnSpc>
                        <a:spcBef>
                          <a:spcPts val="0"/>
                        </a:spcBef>
                        <a:spcAft>
                          <a:spcPts val="0"/>
                        </a:spcAft>
                        <a:buNone/>
                      </a:pPr>
                      <a:r>
                        <a:rPr lang="en-US" sz="3000" b="1">
                          <a:solidFill>
                            <a:srgbClr val="FFFFFF"/>
                          </a:solidFill>
                          <a:latin typeface="Century Gothic"/>
                          <a:ea typeface="Century Gothic"/>
                          <a:cs typeface="Century Gothic"/>
                          <a:sym typeface="Century Gothic"/>
                        </a:rPr>
                        <a:t>Guides decisions, leads and monitors the school’s instructional program in order to                         increase collective efficacy</a:t>
                      </a:r>
                      <a:endParaRPr b="1">
                        <a:solidFill>
                          <a:srgbClr val="FFFFFF"/>
                        </a:solidFill>
                      </a:endParaRPr>
                    </a:p>
                  </a:txBody>
                  <a:tcPr marL="91425" marR="91425" marT="91425" marB="914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050661"/>
                    </a:solidFill>
                  </a:tcPr>
                </a:tc>
                <a:extLst>
                  <a:ext uri="{0D108BD9-81ED-4DB2-BD59-A6C34878D82A}">
                    <a16:rowId xmlns:a16="http://schemas.microsoft.com/office/drawing/2014/main" val="10001"/>
                  </a:ext>
                </a:extLst>
              </a:tr>
              <a:tr h="1755000">
                <a:tc>
                  <a:txBody>
                    <a:bodyPr/>
                    <a:lstStyle/>
                    <a:p>
                      <a:pPr marL="0" lvl="0" indent="0" algn="ctr" rtl="0">
                        <a:lnSpc>
                          <a:spcPct val="115000"/>
                        </a:lnSpc>
                        <a:spcBef>
                          <a:spcPts val="0"/>
                        </a:spcBef>
                        <a:spcAft>
                          <a:spcPts val="0"/>
                        </a:spcAft>
                        <a:buNone/>
                      </a:pPr>
                      <a:r>
                        <a:rPr lang="en-US" sz="3000" b="1">
                          <a:solidFill>
                            <a:srgbClr val="FFFFFF"/>
                          </a:solidFill>
                          <a:latin typeface="Century Gothic"/>
                          <a:ea typeface="Century Gothic"/>
                          <a:cs typeface="Century Gothic"/>
                          <a:sym typeface="Century Gothic"/>
                        </a:rPr>
                        <a:t>Creates a district-wide culture of high expectations for all students, teachers, and administrators</a:t>
                      </a:r>
                      <a:endParaRPr b="1">
                        <a:solidFill>
                          <a:srgbClr val="FFFFFF"/>
                        </a:solidFill>
                      </a:endParaRPr>
                    </a:p>
                  </a:txBody>
                  <a:tcPr marL="91425" marR="91425" marT="91425" marB="914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4C2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12192000" cy="9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a:latin typeface="Century Gothic"/>
                <a:ea typeface="Century Gothic"/>
                <a:cs typeface="Century Gothic"/>
                <a:sym typeface="Century Gothic"/>
              </a:rPr>
              <a:t>Why DPLC?</a:t>
            </a:r>
            <a:endParaRPr sz="4400" b="1">
              <a:latin typeface="Century Gothic"/>
              <a:ea typeface="Century Gothic"/>
              <a:cs typeface="Century Gothic"/>
              <a:sym typeface="Century Gothic"/>
            </a:endParaRPr>
          </a:p>
        </p:txBody>
      </p:sp>
      <p:graphicFrame>
        <p:nvGraphicFramePr>
          <p:cNvPr id="96" name="Shape 96"/>
          <p:cNvGraphicFramePr/>
          <p:nvPr/>
        </p:nvGraphicFramePr>
        <p:xfrm>
          <a:off x="426300" y="1495285"/>
          <a:ext cx="11339400" cy="3703290"/>
        </p:xfrm>
        <a:graphic>
          <a:graphicData uri="http://schemas.openxmlformats.org/drawingml/2006/table">
            <a:tbl>
              <a:tblPr>
                <a:noFill/>
                <a:tableStyleId>{E8D947CC-8689-410E-BE0F-498E1872C8CC}</a:tableStyleId>
              </a:tblPr>
              <a:tblGrid>
                <a:gridCol w="5669700">
                  <a:extLst>
                    <a:ext uri="{9D8B030D-6E8A-4147-A177-3AD203B41FA5}">
                      <a16:colId xmlns:a16="http://schemas.microsoft.com/office/drawing/2014/main" val="20000"/>
                    </a:ext>
                  </a:extLst>
                </a:gridCol>
                <a:gridCol w="5669700">
                  <a:extLst>
                    <a:ext uri="{9D8B030D-6E8A-4147-A177-3AD203B41FA5}">
                      <a16:colId xmlns:a16="http://schemas.microsoft.com/office/drawing/2014/main" val="20001"/>
                    </a:ext>
                  </a:extLst>
                </a:gridCol>
              </a:tblGrid>
              <a:tr h="2611600">
                <a:tc>
                  <a:txBody>
                    <a:bodyPr/>
                    <a:lstStyle/>
                    <a:p>
                      <a:pPr marL="0" lvl="0" indent="0" algn="ctr" rtl="0">
                        <a:lnSpc>
                          <a:spcPct val="115000"/>
                        </a:lnSpc>
                        <a:spcBef>
                          <a:spcPts val="0"/>
                        </a:spcBef>
                        <a:spcAft>
                          <a:spcPts val="0"/>
                        </a:spcAft>
                        <a:buNone/>
                      </a:pPr>
                      <a:r>
                        <a:rPr lang="en-US" sz="3400" b="1">
                          <a:solidFill>
                            <a:srgbClr val="FFFFFF"/>
                          </a:solidFill>
                          <a:latin typeface="Century Gothic"/>
                          <a:ea typeface="Century Gothic"/>
                          <a:cs typeface="Century Gothic"/>
                          <a:sym typeface="Century Gothic"/>
                        </a:rPr>
                        <a:t>81% of teacher responders believe their individual collaborative learning teams are healthy and use positive communication</a:t>
                      </a:r>
                      <a:endParaRPr sz="3400" b="1">
                        <a:solidFill>
                          <a:srgbClr val="FFFFFF"/>
                        </a:solidFill>
                        <a:latin typeface="Century Gothic"/>
                        <a:ea typeface="Century Gothic"/>
                        <a:cs typeface="Century Gothic"/>
                        <a:sym typeface="Century Gothic"/>
                      </a:endParaRPr>
                    </a:p>
                  </a:txBody>
                  <a:tcPr marL="91425" marR="91425" marT="91425" marB="914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050661"/>
                    </a:solidFill>
                  </a:tcPr>
                </a:tc>
                <a:tc>
                  <a:txBody>
                    <a:bodyPr/>
                    <a:lstStyle/>
                    <a:p>
                      <a:pPr marL="0" lvl="0" indent="0" algn="ctr" rtl="0">
                        <a:lnSpc>
                          <a:spcPct val="115000"/>
                        </a:lnSpc>
                        <a:spcBef>
                          <a:spcPts val="0"/>
                        </a:spcBef>
                        <a:spcAft>
                          <a:spcPts val="0"/>
                        </a:spcAft>
                        <a:buNone/>
                      </a:pPr>
                      <a:r>
                        <a:rPr lang="en-US" sz="3400" b="1">
                          <a:solidFill>
                            <a:srgbClr val="FFFFFF"/>
                          </a:solidFill>
                          <a:latin typeface="Century Gothic"/>
                          <a:ea typeface="Century Gothic"/>
                          <a:cs typeface="Century Gothic"/>
                          <a:sym typeface="Century Gothic"/>
                        </a:rPr>
                        <a:t>68% of teacher responders believe that the work of their collaborative learning team contributes to a positive school culture</a:t>
                      </a:r>
                      <a:endParaRPr sz="3400" b="1">
                        <a:solidFill>
                          <a:srgbClr val="FFFFFF"/>
                        </a:solidFill>
                        <a:latin typeface="Century Gothic"/>
                        <a:ea typeface="Century Gothic"/>
                        <a:cs typeface="Century Gothic"/>
                        <a:sym typeface="Century Gothic"/>
                      </a:endParaRPr>
                    </a:p>
                  </a:txBody>
                  <a:tcPr marL="91425" marR="91425" marT="91425" marB="914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0" y="0"/>
            <a:ext cx="12192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b="1"/>
              <a:t>Why DPLC? </a:t>
            </a:r>
            <a:endParaRPr sz="4400" b="1"/>
          </a:p>
        </p:txBody>
      </p:sp>
      <p:graphicFrame>
        <p:nvGraphicFramePr>
          <p:cNvPr id="102" name="Shape 102"/>
          <p:cNvGraphicFramePr/>
          <p:nvPr/>
        </p:nvGraphicFramePr>
        <p:xfrm>
          <a:off x="655167" y="1423183"/>
          <a:ext cx="10881650" cy="4343120"/>
        </p:xfrm>
        <a:graphic>
          <a:graphicData uri="http://schemas.openxmlformats.org/drawingml/2006/table">
            <a:tbl>
              <a:tblPr>
                <a:noFill/>
                <a:tableStyleId>{E8D947CC-8689-410E-BE0F-498E1872C8CC}</a:tableStyleId>
              </a:tblPr>
              <a:tblGrid>
                <a:gridCol w="5849400">
                  <a:extLst>
                    <a:ext uri="{9D8B030D-6E8A-4147-A177-3AD203B41FA5}">
                      <a16:colId xmlns:a16="http://schemas.microsoft.com/office/drawing/2014/main" val="20000"/>
                    </a:ext>
                  </a:extLst>
                </a:gridCol>
                <a:gridCol w="2516125">
                  <a:extLst>
                    <a:ext uri="{9D8B030D-6E8A-4147-A177-3AD203B41FA5}">
                      <a16:colId xmlns:a16="http://schemas.microsoft.com/office/drawing/2014/main" val="20001"/>
                    </a:ext>
                  </a:extLst>
                </a:gridCol>
                <a:gridCol w="2516125">
                  <a:extLst>
                    <a:ext uri="{9D8B030D-6E8A-4147-A177-3AD203B41FA5}">
                      <a16:colId xmlns:a16="http://schemas.microsoft.com/office/drawing/2014/main" val="20002"/>
                    </a:ext>
                  </a:extLst>
                </a:gridCol>
              </a:tblGrid>
              <a:tr h="508000">
                <a:tc gridSpan="3">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Professional Learning During Collaborative Learning Teams</a:t>
                      </a:r>
                      <a:endParaRPr sz="2900" b="1">
                        <a:latin typeface="Century Gothic"/>
                        <a:ea typeface="Century Gothic"/>
                        <a:cs typeface="Century Gothic"/>
                        <a:sym typeface="Century Gothic"/>
                      </a:endParaRPr>
                    </a:p>
                  </a:txBody>
                  <a:tcPr marL="121900" marR="121900" marT="121900" marB="121900">
                    <a:lnL w="9525" cap="flat" cmpd="sng">
                      <a:solidFill>
                        <a:srgbClr val="4B4B4B">
                          <a:alpha val="0"/>
                        </a:srgbClr>
                      </a:solidFill>
                      <a:prstDash val="solid"/>
                      <a:round/>
                      <a:headEnd type="none" w="sm" len="sm"/>
                      <a:tailEnd type="none" w="sm" len="sm"/>
                    </a:lnL>
                    <a:lnR w="9525" cap="flat" cmpd="sng">
                      <a:solidFill>
                        <a:srgbClr val="4B4B4B">
                          <a:alpha val="0"/>
                        </a:srgbClr>
                      </a:solidFill>
                      <a:prstDash val="solid"/>
                      <a:round/>
                      <a:headEnd type="none" w="sm" len="sm"/>
                      <a:tailEnd type="none" w="sm" len="sm"/>
                    </a:lnR>
                    <a:lnT w="9525" cap="flat" cmpd="sng">
                      <a:solidFill>
                        <a:srgbClr val="4B4B4B">
                          <a:alpha val="0"/>
                        </a:srgbClr>
                      </a:solidFill>
                      <a:prstDash val="solid"/>
                      <a:round/>
                      <a:headEnd type="none" w="sm" len="sm"/>
                      <a:tailEnd type="none" w="sm" len="sm"/>
                    </a:lnT>
                    <a:lnB w="9525" cap="flat" cmpd="sng">
                      <a:solidFill>
                        <a:srgbClr val="4B4B4B">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lvl="0" indent="0" rtl="0">
                        <a:spcBef>
                          <a:spcPts val="0"/>
                        </a:spcBef>
                        <a:spcAft>
                          <a:spcPts val="0"/>
                        </a:spcAft>
                        <a:buNone/>
                      </a:pPr>
                      <a:endParaRPr sz="1900">
                        <a:latin typeface="Century Gothic"/>
                        <a:ea typeface="Century Gothic"/>
                        <a:cs typeface="Century Gothic"/>
                        <a:sym typeface="Century Gothic"/>
                      </a:endParaRPr>
                    </a:p>
                  </a:txBody>
                  <a:tcPr marL="121900" marR="121900" marT="121900" marB="121900">
                    <a:lnL w="9525" cap="flat" cmpd="sng">
                      <a:solidFill>
                        <a:srgbClr val="4B4B4B">
                          <a:alpha val="0"/>
                        </a:srgbClr>
                      </a:solidFill>
                      <a:prstDash val="solid"/>
                      <a:round/>
                      <a:headEnd type="none" w="sm" len="sm"/>
                      <a:tailEnd type="none" w="sm" len="sm"/>
                    </a:lnL>
                    <a:lnR w="9525" cap="flat" cmpd="sng">
                      <a:solidFill>
                        <a:srgbClr val="4B4B4B">
                          <a:alpha val="0"/>
                        </a:srgbClr>
                      </a:solidFill>
                      <a:prstDash val="solid"/>
                      <a:round/>
                      <a:headEnd type="none" w="sm" len="sm"/>
                      <a:tailEnd type="none" w="sm" len="sm"/>
                    </a:lnR>
                    <a:lnT w="9525" cap="flat" cmpd="sng">
                      <a:solidFill>
                        <a:srgbClr val="4B4B4B">
                          <a:alpha val="0"/>
                        </a:srgbClr>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Century Gothic"/>
                          <a:ea typeface="Century Gothic"/>
                          <a:cs typeface="Century Gothic"/>
                          <a:sym typeface="Century Gothic"/>
                        </a:rPr>
                        <a:t>Teachers</a:t>
                      </a:r>
                      <a:endParaRPr sz="2400">
                        <a:latin typeface="Century Gothic"/>
                        <a:ea typeface="Century Gothic"/>
                        <a:cs typeface="Century Gothic"/>
                        <a:sym typeface="Century Gothic"/>
                      </a:endParaRPr>
                    </a:p>
                  </a:txBody>
                  <a:tcPr marL="121900" marR="121900" marT="121900" marB="121900">
                    <a:lnL w="9525" cap="flat" cmpd="sng">
                      <a:solidFill>
                        <a:srgbClr val="4B4B4B">
                          <a:alpha val="0"/>
                        </a:srgbClr>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alpha val="0"/>
                        </a:srgbClr>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Century Gothic"/>
                          <a:ea typeface="Century Gothic"/>
                          <a:cs typeface="Century Gothic"/>
                          <a:sym typeface="Century Gothic"/>
                        </a:rPr>
                        <a:t>Administrators</a:t>
                      </a:r>
                      <a:endParaRPr sz="2400">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alpha val="0"/>
                        </a:srgbClr>
                      </a:solidFill>
                      <a:prstDash val="solid"/>
                      <a:round/>
                      <a:headEnd type="none" w="sm" len="sm"/>
                      <a:tailEnd type="none" w="sm" len="sm"/>
                    </a:lnR>
                    <a:lnT w="9525" cap="flat" cmpd="sng">
                      <a:solidFill>
                        <a:srgbClr val="4B4B4B">
                          <a:alpha val="0"/>
                        </a:srgbClr>
                      </a:solidFill>
                      <a:prstDash val="solid"/>
                      <a:round/>
                      <a:headEnd type="none" w="sm" len="sm"/>
                      <a:tailEnd type="none" w="sm" len="sm"/>
                    </a:lnT>
                    <a:lnB w="9525" cap="flat" cmpd="sng">
                      <a:solidFill>
                        <a:srgbClr val="4B4B4B"/>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Data Analysis</a:t>
                      </a:r>
                      <a:endParaRPr sz="2400" b="1">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22%</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15%</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extLst>
                  <a:ext uri="{0D108BD9-81ED-4DB2-BD59-A6C34878D82A}">
                    <a16:rowId xmlns:a16="http://schemas.microsoft.com/office/drawing/2014/main" val="10002"/>
                  </a:ext>
                </a:extLst>
              </a:tr>
              <a:tr h="508000">
                <a:tc>
                  <a:txBody>
                    <a:bodyPr/>
                    <a:lstStyle/>
                    <a:p>
                      <a:pPr marL="0" lvl="0" indent="0"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Develop Lesson Plans</a:t>
                      </a:r>
                      <a:endParaRPr sz="2400" b="1">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32%</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86%</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extLst>
                  <a:ext uri="{0D108BD9-81ED-4DB2-BD59-A6C34878D82A}">
                    <a16:rowId xmlns:a16="http://schemas.microsoft.com/office/drawing/2014/main" val="10003"/>
                  </a:ext>
                </a:extLst>
              </a:tr>
              <a:tr h="528275">
                <a:tc>
                  <a:txBody>
                    <a:bodyPr/>
                    <a:lstStyle/>
                    <a:p>
                      <a:pPr marL="0" lvl="0" indent="0"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Examine Student Work</a:t>
                      </a:r>
                      <a:endParaRPr sz="2400" b="1">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1%</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56%</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extLst>
                  <a:ext uri="{0D108BD9-81ED-4DB2-BD59-A6C34878D82A}">
                    <a16:rowId xmlns:a16="http://schemas.microsoft.com/office/drawing/2014/main" val="10004"/>
                  </a:ext>
                </a:extLst>
              </a:tr>
              <a:tr h="508000">
                <a:tc>
                  <a:txBody>
                    <a:bodyPr/>
                    <a:lstStyle/>
                    <a:p>
                      <a:pPr marL="0" lvl="0" indent="0"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Monitor Student Progress</a:t>
                      </a:r>
                      <a:endParaRPr sz="2400" b="1">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12%</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85%</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tcPr>
                </a:tc>
                <a:extLst>
                  <a:ext uri="{0D108BD9-81ED-4DB2-BD59-A6C34878D82A}">
                    <a16:rowId xmlns:a16="http://schemas.microsoft.com/office/drawing/2014/main" val="10005"/>
                  </a:ext>
                </a:extLst>
              </a:tr>
              <a:tr h="508000">
                <a:tc>
                  <a:txBody>
                    <a:bodyPr/>
                    <a:lstStyle/>
                    <a:p>
                      <a:pPr marL="0" lvl="0" indent="0"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Assessing Instructional Effectiveness</a:t>
                      </a:r>
                      <a:endParaRPr sz="2400" b="1">
                        <a:latin typeface="Century Gothic"/>
                        <a:ea typeface="Century Gothic"/>
                        <a:cs typeface="Century Gothic"/>
                        <a:sym typeface="Century Gothic"/>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11%</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56%</a:t>
                      </a:r>
                      <a:endParaRPr sz="2400" b="1">
                        <a:latin typeface="Century Gothic"/>
                        <a:ea typeface="Century Gothic"/>
                        <a:cs typeface="Century Gothic"/>
                        <a:sym typeface="Century Gothic"/>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73080"/>
                      </a:srgbClr>
                    </a:solidFill>
                  </a:tcPr>
                </a:tc>
                <a:extLst>
                  <a:ext uri="{0D108BD9-81ED-4DB2-BD59-A6C34878D82A}">
                    <a16:rowId xmlns:a16="http://schemas.microsoft.com/office/drawing/2014/main" val="10006"/>
                  </a:ext>
                </a:extLst>
              </a:tr>
            </a:tbl>
          </a:graphicData>
        </a:graphic>
      </p:graphicFrame>
      <p:sp>
        <p:nvSpPr>
          <p:cNvPr id="103" name="Shape 103"/>
          <p:cNvSpPr/>
          <p:nvPr/>
        </p:nvSpPr>
        <p:spPr>
          <a:xfrm>
            <a:off x="655375" y="3950950"/>
            <a:ext cx="10881600" cy="577200"/>
          </a:xfrm>
          <a:prstGeom prst="rect">
            <a:avLst/>
          </a:prstGeom>
          <a:noFill/>
          <a:ln w="1143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idx="4294967295"/>
          </p:nvPr>
        </p:nvSpPr>
        <p:spPr>
          <a:xfrm>
            <a:off x="-43062" y="0"/>
            <a:ext cx="12278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b="1"/>
              <a:t>Why DPLC?</a:t>
            </a:r>
            <a:endParaRPr sz="4400" b="1"/>
          </a:p>
        </p:txBody>
      </p:sp>
      <p:graphicFrame>
        <p:nvGraphicFramePr>
          <p:cNvPr id="109" name="Shape 109"/>
          <p:cNvGraphicFramePr/>
          <p:nvPr/>
        </p:nvGraphicFramePr>
        <p:xfrm>
          <a:off x="982633" y="1136533"/>
          <a:ext cx="10226700" cy="2255360"/>
        </p:xfrm>
        <a:graphic>
          <a:graphicData uri="http://schemas.openxmlformats.org/drawingml/2006/table">
            <a:tbl>
              <a:tblPr>
                <a:noFill/>
                <a:tableStyleId>{E8D947CC-8689-410E-BE0F-498E1872C8CC}</a:tableStyleId>
              </a:tblPr>
              <a:tblGrid>
                <a:gridCol w="5293050">
                  <a:extLst>
                    <a:ext uri="{9D8B030D-6E8A-4147-A177-3AD203B41FA5}">
                      <a16:colId xmlns:a16="http://schemas.microsoft.com/office/drawing/2014/main" val="20000"/>
                    </a:ext>
                  </a:extLst>
                </a:gridCol>
                <a:gridCol w="1644550">
                  <a:extLst>
                    <a:ext uri="{9D8B030D-6E8A-4147-A177-3AD203B41FA5}">
                      <a16:colId xmlns:a16="http://schemas.microsoft.com/office/drawing/2014/main" val="20001"/>
                    </a:ext>
                  </a:extLst>
                </a:gridCol>
                <a:gridCol w="1644550">
                  <a:extLst>
                    <a:ext uri="{9D8B030D-6E8A-4147-A177-3AD203B41FA5}">
                      <a16:colId xmlns:a16="http://schemas.microsoft.com/office/drawing/2014/main" val="20002"/>
                    </a:ext>
                  </a:extLst>
                </a:gridCol>
                <a:gridCol w="1644550">
                  <a:extLst>
                    <a:ext uri="{9D8B030D-6E8A-4147-A177-3AD203B41FA5}">
                      <a16:colId xmlns:a16="http://schemas.microsoft.com/office/drawing/2014/main" val="20003"/>
                    </a:ext>
                  </a:extLst>
                </a:gridCol>
              </a:tblGrid>
              <a:tr h="508000">
                <a:tc gridSpan="4">
                  <a:txBody>
                    <a:bodyPr/>
                    <a:lstStyle/>
                    <a:p>
                      <a:pPr marL="0" lvl="0" indent="0" algn="ctr" rtl="0">
                        <a:spcBef>
                          <a:spcPts val="0"/>
                        </a:spcBef>
                        <a:spcAft>
                          <a:spcPts val="0"/>
                        </a:spcAft>
                        <a:buNone/>
                      </a:pPr>
                      <a:r>
                        <a:rPr lang="en-US" sz="2100" b="1">
                          <a:latin typeface="Proxima Nova"/>
                          <a:ea typeface="Proxima Nova"/>
                          <a:cs typeface="Proxima Nova"/>
                          <a:sym typeface="Proxima Nova"/>
                        </a:rPr>
                        <a:t>Percent of Students Meeting State Standards</a:t>
                      </a:r>
                      <a:endParaRPr sz="2100" b="1">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lvl="0" indent="0" rtl="0">
                        <a:spcBef>
                          <a:spcPts val="0"/>
                        </a:spcBef>
                        <a:spcAft>
                          <a:spcPts val="0"/>
                        </a:spcAft>
                        <a:buNone/>
                      </a:pP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2014-15</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2015-16</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2016-17</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extLst>
                  <a:ext uri="{0D108BD9-81ED-4DB2-BD59-A6C34878D82A}">
                    <a16:rowId xmlns:a16="http://schemas.microsoft.com/office/drawing/2014/main" val="10001"/>
                  </a:ext>
                </a:extLst>
              </a:tr>
              <a:tr h="508000">
                <a:tc>
                  <a:txBody>
                    <a:bodyPr/>
                    <a:lstStyle/>
                    <a:p>
                      <a:pPr marL="0" lvl="0" indent="0" rtl="0">
                        <a:spcBef>
                          <a:spcPts val="0"/>
                        </a:spcBef>
                        <a:spcAft>
                          <a:spcPts val="0"/>
                        </a:spcAft>
                        <a:buNone/>
                      </a:pPr>
                      <a:r>
                        <a:rPr lang="en-US" sz="2100">
                          <a:latin typeface="Proxima Nova"/>
                          <a:ea typeface="Proxima Nova"/>
                          <a:cs typeface="Proxima Nova"/>
                          <a:sym typeface="Proxima Nova"/>
                        </a:rPr>
                        <a:t>English Language Arts</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54%</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54%</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55%</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extLst>
                  <a:ext uri="{0D108BD9-81ED-4DB2-BD59-A6C34878D82A}">
                    <a16:rowId xmlns:a16="http://schemas.microsoft.com/office/drawing/2014/main" val="10002"/>
                  </a:ext>
                </a:extLst>
              </a:tr>
              <a:tr h="508000">
                <a:tc>
                  <a:txBody>
                    <a:bodyPr/>
                    <a:lstStyle/>
                    <a:p>
                      <a:pPr marL="0" lvl="0" indent="0" rtl="0">
                        <a:spcBef>
                          <a:spcPts val="0"/>
                        </a:spcBef>
                        <a:spcAft>
                          <a:spcPts val="0"/>
                        </a:spcAft>
                        <a:buNone/>
                      </a:pPr>
                      <a:r>
                        <a:rPr lang="en-US" sz="2100">
                          <a:latin typeface="Proxima Nova"/>
                          <a:ea typeface="Proxima Nova"/>
                          <a:cs typeface="Proxima Nova"/>
                          <a:sym typeface="Proxima Nova"/>
                        </a:rPr>
                        <a:t>Mathematics</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52%</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52%</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53%</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FFAB40">
                        <a:alpha val="61540"/>
                      </a:srgbClr>
                    </a:solidFill>
                  </a:tcPr>
                </a:tc>
                <a:extLst>
                  <a:ext uri="{0D108BD9-81ED-4DB2-BD59-A6C34878D82A}">
                    <a16:rowId xmlns:a16="http://schemas.microsoft.com/office/drawing/2014/main" val="10003"/>
                  </a:ext>
                </a:extLst>
              </a:tr>
            </a:tbl>
          </a:graphicData>
        </a:graphic>
      </p:graphicFrame>
      <p:graphicFrame>
        <p:nvGraphicFramePr>
          <p:cNvPr id="110" name="Shape 110"/>
          <p:cNvGraphicFramePr/>
          <p:nvPr/>
        </p:nvGraphicFramePr>
        <p:xfrm>
          <a:off x="982633" y="3709000"/>
          <a:ext cx="10226700" cy="2255360"/>
        </p:xfrm>
        <a:graphic>
          <a:graphicData uri="http://schemas.openxmlformats.org/drawingml/2006/table">
            <a:tbl>
              <a:tblPr>
                <a:noFill/>
                <a:tableStyleId>{E8D947CC-8689-410E-BE0F-498E1872C8CC}</a:tableStyleId>
              </a:tblPr>
              <a:tblGrid>
                <a:gridCol w="5293050">
                  <a:extLst>
                    <a:ext uri="{9D8B030D-6E8A-4147-A177-3AD203B41FA5}">
                      <a16:colId xmlns:a16="http://schemas.microsoft.com/office/drawing/2014/main" val="20000"/>
                    </a:ext>
                  </a:extLst>
                </a:gridCol>
                <a:gridCol w="1644550">
                  <a:extLst>
                    <a:ext uri="{9D8B030D-6E8A-4147-A177-3AD203B41FA5}">
                      <a16:colId xmlns:a16="http://schemas.microsoft.com/office/drawing/2014/main" val="20001"/>
                    </a:ext>
                  </a:extLst>
                </a:gridCol>
                <a:gridCol w="1644550">
                  <a:extLst>
                    <a:ext uri="{9D8B030D-6E8A-4147-A177-3AD203B41FA5}">
                      <a16:colId xmlns:a16="http://schemas.microsoft.com/office/drawing/2014/main" val="20002"/>
                    </a:ext>
                  </a:extLst>
                </a:gridCol>
                <a:gridCol w="1644550">
                  <a:extLst>
                    <a:ext uri="{9D8B030D-6E8A-4147-A177-3AD203B41FA5}">
                      <a16:colId xmlns:a16="http://schemas.microsoft.com/office/drawing/2014/main" val="20003"/>
                    </a:ext>
                  </a:extLst>
                </a:gridCol>
              </a:tblGrid>
              <a:tr h="508000">
                <a:tc gridSpan="4">
                  <a:txBody>
                    <a:bodyPr/>
                    <a:lstStyle/>
                    <a:p>
                      <a:pPr marL="0" lvl="0" indent="0" algn="ctr" rtl="0">
                        <a:spcBef>
                          <a:spcPts val="0"/>
                        </a:spcBef>
                        <a:spcAft>
                          <a:spcPts val="0"/>
                        </a:spcAft>
                        <a:buNone/>
                      </a:pPr>
                      <a:r>
                        <a:rPr lang="en-US" sz="2100" b="1">
                          <a:latin typeface="Proxima Nova"/>
                          <a:ea typeface="Proxima Nova"/>
                          <a:cs typeface="Proxima Nova"/>
                          <a:sym typeface="Proxima Nova"/>
                        </a:rPr>
                        <a:t>Percent of Students Meeting Learning Gain Requirements</a:t>
                      </a:r>
                      <a:endParaRPr sz="2100" b="1">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lvl="0" indent="0" rtl="0">
                        <a:spcBef>
                          <a:spcPts val="0"/>
                        </a:spcBef>
                        <a:spcAft>
                          <a:spcPts val="0"/>
                        </a:spcAft>
                        <a:buNone/>
                      </a:pP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2014-15</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2015-16</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2016-17</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extLst>
                  <a:ext uri="{0D108BD9-81ED-4DB2-BD59-A6C34878D82A}">
                    <a16:rowId xmlns:a16="http://schemas.microsoft.com/office/drawing/2014/main" val="10001"/>
                  </a:ext>
                </a:extLst>
              </a:tr>
              <a:tr h="508000">
                <a:tc>
                  <a:txBody>
                    <a:bodyPr/>
                    <a:lstStyle/>
                    <a:p>
                      <a:pPr marL="0" lvl="0" indent="0" rtl="0">
                        <a:spcBef>
                          <a:spcPts val="0"/>
                        </a:spcBef>
                        <a:spcAft>
                          <a:spcPts val="0"/>
                        </a:spcAft>
                        <a:buNone/>
                      </a:pPr>
                      <a:r>
                        <a:rPr lang="en-US" sz="2100">
                          <a:latin typeface="Proxima Nova"/>
                          <a:ea typeface="Proxima Nova"/>
                          <a:cs typeface="Proxima Nova"/>
                          <a:sym typeface="Proxima Nova"/>
                        </a:rPr>
                        <a:t>English Language Arts</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N/A</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52%</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54%</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extLst>
                  <a:ext uri="{0D108BD9-81ED-4DB2-BD59-A6C34878D82A}">
                    <a16:rowId xmlns:a16="http://schemas.microsoft.com/office/drawing/2014/main" val="10002"/>
                  </a:ext>
                </a:extLst>
              </a:tr>
              <a:tr h="508000">
                <a:tc>
                  <a:txBody>
                    <a:bodyPr/>
                    <a:lstStyle/>
                    <a:p>
                      <a:pPr marL="0" lvl="0" indent="0" rtl="0">
                        <a:spcBef>
                          <a:spcPts val="0"/>
                        </a:spcBef>
                        <a:spcAft>
                          <a:spcPts val="0"/>
                        </a:spcAft>
                        <a:buNone/>
                      </a:pPr>
                      <a:r>
                        <a:rPr lang="en-US" sz="2100">
                          <a:latin typeface="Proxima Nova"/>
                          <a:ea typeface="Proxima Nova"/>
                          <a:cs typeface="Proxima Nova"/>
                          <a:sym typeface="Proxima Nova"/>
                        </a:rPr>
                        <a:t>Mathematics</a:t>
                      </a:r>
                      <a:endParaRPr sz="2100">
                        <a:latin typeface="Proxima Nova"/>
                        <a:ea typeface="Proxima Nova"/>
                        <a:cs typeface="Proxima Nova"/>
                        <a:sym typeface="Proxima Nova"/>
                      </a:endParaRPr>
                    </a:p>
                  </a:txBody>
                  <a:tcPr marL="121900" marR="121900" marT="121900" marB="121900">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N/A</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54%</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tc>
                  <a:txBody>
                    <a:bodyPr/>
                    <a:lstStyle/>
                    <a:p>
                      <a:pPr marL="0" lvl="0" indent="0" algn="ctr" rtl="0">
                        <a:spcBef>
                          <a:spcPts val="0"/>
                        </a:spcBef>
                        <a:spcAft>
                          <a:spcPts val="0"/>
                        </a:spcAft>
                        <a:buNone/>
                      </a:pPr>
                      <a:r>
                        <a:rPr lang="en-US" sz="2100">
                          <a:latin typeface="Proxima Nova"/>
                          <a:ea typeface="Proxima Nova"/>
                          <a:cs typeface="Proxima Nova"/>
                          <a:sym typeface="Proxima Nova"/>
                        </a:rPr>
                        <a:t>52%</a:t>
                      </a:r>
                      <a:endParaRPr sz="2100">
                        <a:latin typeface="Proxima Nova"/>
                        <a:ea typeface="Proxima Nova"/>
                        <a:cs typeface="Proxima Nova"/>
                        <a:sym typeface="Proxima Nova"/>
                      </a:endParaRPr>
                    </a:p>
                  </a:txBody>
                  <a:tcPr marL="121900" marR="121900" marT="121900" marB="121900" anchor="ctr">
                    <a:lnL w="9525" cap="flat" cmpd="sng">
                      <a:solidFill>
                        <a:srgbClr val="4B4B4B"/>
                      </a:solidFill>
                      <a:prstDash val="solid"/>
                      <a:round/>
                      <a:headEnd type="none" w="sm" len="sm"/>
                      <a:tailEnd type="none" w="sm" len="sm"/>
                    </a:lnL>
                    <a:lnR w="9525" cap="flat" cmpd="sng">
                      <a:solidFill>
                        <a:srgbClr val="4B4B4B"/>
                      </a:solidFill>
                      <a:prstDash val="solid"/>
                      <a:round/>
                      <a:headEnd type="none" w="sm" len="sm"/>
                      <a:tailEnd type="none" w="sm" len="sm"/>
                    </a:lnR>
                    <a:lnT w="9525" cap="flat" cmpd="sng">
                      <a:solidFill>
                        <a:srgbClr val="4B4B4B"/>
                      </a:solidFill>
                      <a:prstDash val="solid"/>
                      <a:round/>
                      <a:headEnd type="none" w="sm" len="sm"/>
                      <a:tailEnd type="none" w="sm" len="sm"/>
                    </a:lnT>
                    <a:lnB w="9525" cap="flat" cmpd="sng">
                      <a:solidFill>
                        <a:srgbClr val="4B4B4B"/>
                      </a:solidFill>
                      <a:prstDash val="solid"/>
                      <a:round/>
                      <a:headEnd type="none" w="sm" len="sm"/>
                      <a:tailEnd type="none" w="sm" len="sm"/>
                    </a:lnB>
                    <a:solidFill>
                      <a:srgbClr val="A4C2F4">
                        <a:alpha val="6308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3194400" y="896300"/>
            <a:ext cx="5803200" cy="300900"/>
          </a:xfrm>
          <a:prstGeom prst="leftRightArrow">
            <a:avLst>
              <a:gd name="adj1" fmla="val 50000"/>
              <a:gd name="adj2" fmla="val 50000"/>
            </a:avLst>
          </a:prstGeom>
          <a:solidFill>
            <a:srgbClr val="888888"/>
          </a:solidFill>
          <a:ln w="9525" cap="flat" cmpd="sng">
            <a:solidFill>
              <a:srgbClr val="888888"/>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6" name="Shape 116"/>
          <p:cNvSpPr txBox="1">
            <a:spLocks noGrp="1"/>
          </p:cNvSpPr>
          <p:nvPr>
            <p:ph type="title" idx="4294967295"/>
          </p:nvPr>
        </p:nvSpPr>
        <p:spPr>
          <a:xfrm>
            <a:off x="0" y="0"/>
            <a:ext cx="12192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b="1"/>
              <a:t>DPLC Structure</a:t>
            </a:r>
            <a:endParaRPr b="1"/>
          </a:p>
        </p:txBody>
      </p:sp>
      <p:grpSp>
        <p:nvGrpSpPr>
          <p:cNvPr id="117" name="Shape 117"/>
          <p:cNvGrpSpPr/>
          <p:nvPr/>
        </p:nvGrpSpPr>
        <p:grpSpPr>
          <a:xfrm>
            <a:off x="4630981" y="763497"/>
            <a:ext cx="2779531" cy="2068182"/>
            <a:chOff x="3833975" y="1090000"/>
            <a:chExt cx="2084700" cy="1551175"/>
          </a:xfrm>
        </p:grpSpPr>
        <p:grpSp>
          <p:nvGrpSpPr>
            <p:cNvPr id="118" name="Shape 118"/>
            <p:cNvGrpSpPr/>
            <p:nvPr/>
          </p:nvGrpSpPr>
          <p:grpSpPr>
            <a:xfrm>
              <a:off x="4248125" y="1090000"/>
              <a:ext cx="1256400" cy="1256400"/>
              <a:chOff x="1464650" y="1680000"/>
              <a:chExt cx="1256400" cy="1256400"/>
            </a:xfrm>
          </p:grpSpPr>
          <p:sp>
            <p:nvSpPr>
              <p:cNvPr id="119" name="Shape 119"/>
              <p:cNvSpPr/>
              <p:nvPr/>
            </p:nvSpPr>
            <p:spPr>
              <a:xfrm>
                <a:off x="1464650" y="1680000"/>
                <a:ext cx="1256400" cy="1256400"/>
              </a:xfrm>
              <a:prstGeom prst="rect">
                <a:avLst/>
              </a:prstGeom>
              <a:solidFill>
                <a:srgbClr val="05066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120" name="Shape 120"/>
              <p:cNvPicPr preferRelativeResize="0"/>
              <p:nvPr/>
            </p:nvPicPr>
            <p:blipFill>
              <a:blip r:embed="rId3">
                <a:alphaModFix/>
              </a:blip>
              <a:stretch>
                <a:fillRect/>
              </a:stretch>
            </p:blipFill>
            <p:spPr>
              <a:xfrm>
                <a:off x="1554725" y="1770075"/>
                <a:ext cx="1075899" cy="1075899"/>
              </a:xfrm>
              <a:prstGeom prst="rect">
                <a:avLst/>
              </a:prstGeom>
              <a:noFill/>
              <a:ln>
                <a:noFill/>
              </a:ln>
            </p:spPr>
          </p:pic>
        </p:grpSp>
        <p:sp>
          <p:nvSpPr>
            <p:cNvPr id="121" name="Shape 121"/>
            <p:cNvSpPr txBox="1"/>
            <p:nvPr/>
          </p:nvSpPr>
          <p:spPr>
            <a:xfrm>
              <a:off x="3833975" y="2255975"/>
              <a:ext cx="2084700" cy="385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latin typeface="Proxima Nova"/>
                  <a:ea typeface="Proxima Nova"/>
                  <a:cs typeface="Proxima Nova"/>
                  <a:sym typeface="Proxima Nova"/>
                </a:rPr>
                <a:t>Vision Setting Groups</a:t>
              </a:r>
              <a:endParaRPr sz="1900" b="1">
                <a:latin typeface="Proxima Nova"/>
                <a:ea typeface="Proxima Nova"/>
                <a:cs typeface="Proxima Nova"/>
                <a:sym typeface="Proxima Nova"/>
              </a:endParaRPr>
            </a:p>
            <a:p>
              <a:pPr marL="0" lvl="0" indent="0" algn="ctr" rtl="0">
                <a:spcBef>
                  <a:spcPts val="0"/>
                </a:spcBef>
                <a:spcAft>
                  <a:spcPts val="0"/>
                </a:spcAft>
                <a:buNone/>
              </a:pPr>
              <a:r>
                <a:rPr lang="en-US" sz="1900">
                  <a:latin typeface="Proxima Nova"/>
                  <a:ea typeface="Proxima Nova"/>
                  <a:cs typeface="Proxima Nova"/>
                  <a:sym typeface="Proxima Nova"/>
                </a:rPr>
                <a:t>Defines and guides the work of the DPLC</a:t>
              </a:r>
              <a:endParaRPr sz="1900">
                <a:latin typeface="Proxima Nova"/>
                <a:ea typeface="Proxima Nova"/>
                <a:cs typeface="Proxima Nova"/>
                <a:sym typeface="Proxima Nova"/>
              </a:endParaRPr>
            </a:p>
          </p:txBody>
        </p:sp>
      </p:grpSp>
      <p:grpSp>
        <p:nvGrpSpPr>
          <p:cNvPr id="122" name="Shape 122"/>
          <p:cNvGrpSpPr/>
          <p:nvPr/>
        </p:nvGrpSpPr>
        <p:grpSpPr>
          <a:xfrm>
            <a:off x="8922360" y="484162"/>
            <a:ext cx="2637534" cy="2112545"/>
            <a:chOff x="4935300" y="2641250"/>
            <a:chExt cx="1978200" cy="1584449"/>
          </a:xfrm>
        </p:grpSpPr>
        <p:grpSp>
          <p:nvGrpSpPr>
            <p:cNvPr id="123" name="Shape 123"/>
            <p:cNvGrpSpPr/>
            <p:nvPr/>
          </p:nvGrpSpPr>
          <p:grpSpPr>
            <a:xfrm>
              <a:off x="5254250" y="2641250"/>
              <a:ext cx="1256400" cy="1256400"/>
              <a:chOff x="6066425" y="1832400"/>
              <a:chExt cx="1256400" cy="1256400"/>
            </a:xfrm>
          </p:grpSpPr>
          <p:sp>
            <p:nvSpPr>
              <p:cNvPr id="124" name="Shape 124"/>
              <p:cNvSpPr/>
              <p:nvPr/>
            </p:nvSpPr>
            <p:spPr>
              <a:xfrm>
                <a:off x="6066425" y="1832400"/>
                <a:ext cx="1256400" cy="1256400"/>
              </a:xfrm>
              <a:prstGeom prst="rect">
                <a:avLst/>
              </a:prstGeom>
              <a:solidFill>
                <a:srgbClr val="A4C2F4"/>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125" name="Shape 125"/>
              <p:cNvPicPr preferRelativeResize="0"/>
              <p:nvPr/>
            </p:nvPicPr>
            <p:blipFill>
              <a:blip r:embed="rId4">
                <a:alphaModFix/>
              </a:blip>
              <a:stretch>
                <a:fillRect/>
              </a:stretch>
            </p:blipFill>
            <p:spPr>
              <a:xfrm>
                <a:off x="6196375" y="1962350"/>
                <a:ext cx="996501" cy="996501"/>
              </a:xfrm>
              <a:prstGeom prst="rect">
                <a:avLst/>
              </a:prstGeom>
              <a:noFill/>
              <a:ln>
                <a:noFill/>
              </a:ln>
            </p:spPr>
          </p:pic>
        </p:grpSp>
        <p:sp>
          <p:nvSpPr>
            <p:cNvPr id="126" name="Shape 126"/>
            <p:cNvSpPr txBox="1"/>
            <p:nvPr/>
          </p:nvSpPr>
          <p:spPr>
            <a:xfrm>
              <a:off x="4935300" y="3840499"/>
              <a:ext cx="1978200" cy="385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latin typeface="Proxima Nova"/>
                  <a:ea typeface="Proxima Nova"/>
                  <a:cs typeface="Proxima Nova"/>
                  <a:sym typeface="Proxima Nova"/>
                </a:rPr>
                <a:t>Design Team</a:t>
              </a:r>
              <a:endParaRPr sz="1900" b="1">
                <a:latin typeface="Proxima Nova"/>
                <a:ea typeface="Proxima Nova"/>
                <a:cs typeface="Proxima Nova"/>
                <a:sym typeface="Proxima Nova"/>
              </a:endParaRPr>
            </a:p>
            <a:p>
              <a:pPr marL="0" lvl="0" indent="0" algn="ctr" rtl="0">
                <a:spcBef>
                  <a:spcPts val="0"/>
                </a:spcBef>
                <a:spcAft>
                  <a:spcPts val="0"/>
                </a:spcAft>
                <a:buNone/>
              </a:pPr>
              <a:r>
                <a:rPr lang="en-US" sz="1900">
                  <a:latin typeface="Proxima Nova"/>
                  <a:ea typeface="Proxima Nova"/>
                  <a:cs typeface="Proxima Nova"/>
                  <a:sym typeface="Proxima Nova"/>
                </a:rPr>
                <a:t>Develops content for sessions; shares content expertise with Principal Supervisors </a:t>
              </a:r>
              <a:endParaRPr sz="1900">
                <a:latin typeface="Proxima Nova"/>
                <a:ea typeface="Proxima Nova"/>
                <a:cs typeface="Proxima Nova"/>
                <a:sym typeface="Proxima Nova"/>
              </a:endParaRPr>
            </a:p>
          </p:txBody>
        </p:sp>
      </p:grpSp>
      <p:grpSp>
        <p:nvGrpSpPr>
          <p:cNvPr id="127" name="Shape 127"/>
          <p:cNvGrpSpPr/>
          <p:nvPr/>
        </p:nvGrpSpPr>
        <p:grpSpPr>
          <a:xfrm>
            <a:off x="702425" y="484158"/>
            <a:ext cx="2569136" cy="2112545"/>
            <a:chOff x="2258925" y="2758950"/>
            <a:chExt cx="1926900" cy="1584449"/>
          </a:xfrm>
        </p:grpSpPr>
        <p:grpSp>
          <p:nvGrpSpPr>
            <p:cNvPr id="128" name="Shape 128"/>
            <p:cNvGrpSpPr/>
            <p:nvPr/>
          </p:nvGrpSpPr>
          <p:grpSpPr>
            <a:xfrm>
              <a:off x="2588475" y="2758950"/>
              <a:ext cx="1256400" cy="1256400"/>
              <a:chOff x="2588475" y="2758950"/>
              <a:chExt cx="1256400" cy="1256400"/>
            </a:xfrm>
          </p:grpSpPr>
          <p:sp>
            <p:nvSpPr>
              <p:cNvPr id="129" name="Shape 129"/>
              <p:cNvSpPr/>
              <p:nvPr/>
            </p:nvSpPr>
            <p:spPr>
              <a:xfrm>
                <a:off x="2588475" y="2758950"/>
                <a:ext cx="1256400" cy="1256400"/>
              </a:xfrm>
              <a:prstGeom prst="rect">
                <a:avLst/>
              </a:prstGeom>
              <a:solidFill>
                <a:srgbClr val="FFAB40"/>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130" name="Shape 130"/>
              <p:cNvPicPr preferRelativeResize="0"/>
              <p:nvPr/>
            </p:nvPicPr>
            <p:blipFill>
              <a:blip r:embed="rId5">
                <a:alphaModFix/>
              </a:blip>
              <a:stretch>
                <a:fillRect/>
              </a:stretch>
            </p:blipFill>
            <p:spPr>
              <a:xfrm>
                <a:off x="2735700" y="2935700"/>
                <a:ext cx="961950" cy="961950"/>
              </a:xfrm>
              <a:prstGeom prst="rect">
                <a:avLst/>
              </a:prstGeom>
              <a:noFill/>
              <a:ln>
                <a:noFill/>
              </a:ln>
            </p:spPr>
          </p:pic>
        </p:grpSp>
        <p:sp>
          <p:nvSpPr>
            <p:cNvPr id="131" name="Shape 131"/>
            <p:cNvSpPr txBox="1"/>
            <p:nvPr/>
          </p:nvSpPr>
          <p:spPr>
            <a:xfrm>
              <a:off x="2258925" y="3958199"/>
              <a:ext cx="1926900" cy="385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latin typeface="Proxima Nova"/>
                  <a:ea typeface="Proxima Nova"/>
                  <a:cs typeface="Proxima Nova"/>
                  <a:sym typeface="Proxima Nova"/>
                </a:rPr>
                <a:t>Principal Supervisors</a:t>
              </a:r>
              <a:endParaRPr sz="1900" b="1">
                <a:latin typeface="Proxima Nova"/>
                <a:ea typeface="Proxima Nova"/>
                <a:cs typeface="Proxima Nova"/>
                <a:sym typeface="Proxima Nova"/>
              </a:endParaRPr>
            </a:p>
            <a:p>
              <a:pPr marL="0" lvl="0" indent="0" algn="ctr" rtl="0">
                <a:spcBef>
                  <a:spcPts val="0"/>
                </a:spcBef>
                <a:spcAft>
                  <a:spcPts val="0"/>
                </a:spcAft>
                <a:buNone/>
              </a:pPr>
              <a:r>
                <a:rPr lang="en-US" sz="1900">
                  <a:latin typeface="Proxima Nova"/>
                  <a:ea typeface="Proxima Nova"/>
                  <a:cs typeface="Proxima Nova"/>
                  <a:sym typeface="Proxima Nova"/>
                </a:rPr>
                <a:t>Monitor and support implementation; provide input to Design Team</a:t>
              </a:r>
              <a:endParaRPr sz="1900">
                <a:latin typeface="Proxima Nova"/>
                <a:ea typeface="Proxima Nova"/>
                <a:cs typeface="Proxima Nova"/>
                <a:sym typeface="Proxima Nova"/>
              </a:endParaRPr>
            </a:p>
          </p:txBody>
        </p:sp>
      </p:grpSp>
      <p:sp>
        <p:nvSpPr>
          <p:cNvPr id="132" name="Shape 132"/>
          <p:cNvSpPr/>
          <p:nvPr/>
        </p:nvSpPr>
        <p:spPr>
          <a:xfrm>
            <a:off x="3119138" y="3282500"/>
            <a:ext cx="5803200" cy="300900"/>
          </a:xfrm>
          <a:prstGeom prst="leftRightArrow">
            <a:avLst>
              <a:gd name="adj1" fmla="val 50000"/>
              <a:gd name="adj2" fmla="val 50000"/>
            </a:avLst>
          </a:prstGeom>
          <a:solidFill>
            <a:srgbClr val="888888"/>
          </a:solidFill>
          <a:ln w="9525" cap="flat" cmpd="sng">
            <a:solidFill>
              <a:srgbClr val="888888"/>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grpSp>
        <p:nvGrpSpPr>
          <p:cNvPr id="133" name="Shape 133"/>
          <p:cNvGrpSpPr/>
          <p:nvPr/>
        </p:nvGrpSpPr>
        <p:grpSpPr>
          <a:xfrm>
            <a:off x="6706204" y="4269199"/>
            <a:ext cx="1675200" cy="1675200"/>
            <a:chOff x="9884692" y="4006349"/>
            <a:chExt cx="1675200" cy="1675200"/>
          </a:xfrm>
        </p:grpSpPr>
        <p:sp>
          <p:nvSpPr>
            <p:cNvPr id="134" name="Shape 134"/>
            <p:cNvSpPr/>
            <p:nvPr/>
          </p:nvSpPr>
          <p:spPr>
            <a:xfrm>
              <a:off x="9884692" y="4006349"/>
              <a:ext cx="1675200" cy="1675200"/>
            </a:xfrm>
            <a:prstGeom prst="rect">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135" name="Shape 135"/>
            <p:cNvPicPr preferRelativeResize="0"/>
            <p:nvPr/>
          </p:nvPicPr>
          <p:blipFill rotWithShape="1">
            <a:blip r:embed="rId6">
              <a:alphaModFix/>
            </a:blip>
            <a:srcRect/>
            <a:stretch/>
          </p:blipFill>
          <p:spPr>
            <a:xfrm>
              <a:off x="10007399" y="4164153"/>
              <a:ext cx="1429800" cy="1359600"/>
            </a:xfrm>
            <a:prstGeom prst="rect">
              <a:avLst/>
            </a:prstGeom>
            <a:noFill/>
            <a:ln>
              <a:noFill/>
            </a:ln>
          </p:spPr>
        </p:pic>
      </p:grpSp>
      <p:sp>
        <p:nvSpPr>
          <p:cNvPr id="136" name="Shape 136"/>
          <p:cNvSpPr txBox="1"/>
          <p:nvPr/>
        </p:nvSpPr>
        <p:spPr>
          <a:xfrm>
            <a:off x="6154043" y="5846791"/>
            <a:ext cx="2779500" cy="513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latin typeface="Proxima Nova"/>
                <a:ea typeface="Proxima Nova"/>
                <a:cs typeface="Proxima Nova"/>
                <a:sym typeface="Proxima Nova"/>
              </a:rPr>
              <a:t>Schools</a:t>
            </a:r>
            <a:endParaRPr sz="1900" b="1">
              <a:latin typeface="Proxima Nova"/>
              <a:ea typeface="Proxima Nova"/>
              <a:cs typeface="Proxima Nova"/>
              <a:sym typeface="Proxima Nova"/>
            </a:endParaRPr>
          </a:p>
          <a:p>
            <a:pPr marL="0" lvl="0" indent="0" algn="ctr" rtl="0">
              <a:spcBef>
                <a:spcPts val="0"/>
              </a:spcBef>
              <a:spcAft>
                <a:spcPts val="0"/>
              </a:spcAft>
              <a:buNone/>
            </a:pPr>
            <a:endParaRPr sz="1900">
              <a:latin typeface="Proxima Nova"/>
              <a:ea typeface="Proxima Nova"/>
              <a:cs typeface="Proxima Nova"/>
              <a:sym typeface="Proxima Nova"/>
            </a:endParaRPr>
          </a:p>
        </p:txBody>
      </p:sp>
      <p:sp>
        <p:nvSpPr>
          <p:cNvPr id="137" name="Shape 137"/>
          <p:cNvSpPr/>
          <p:nvPr/>
        </p:nvSpPr>
        <p:spPr>
          <a:xfrm rot="5398690">
            <a:off x="7150210" y="3716000"/>
            <a:ext cx="787200" cy="319200"/>
          </a:xfrm>
          <a:prstGeom prst="rightArrow">
            <a:avLst>
              <a:gd name="adj1" fmla="val 50000"/>
              <a:gd name="adj2" fmla="val 50000"/>
            </a:avLst>
          </a:prstGeom>
          <a:solidFill>
            <a:srgbClr val="888888"/>
          </a:solidFill>
          <a:ln w="9525" cap="flat" cmpd="sng">
            <a:solidFill>
              <a:srgbClr val="888888"/>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38" name="Shape 138"/>
          <p:cNvSpPr/>
          <p:nvPr/>
        </p:nvSpPr>
        <p:spPr>
          <a:xfrm>
            <a:off x="3721804" y="4269199"/>
            <a:ext cx="1675200" cy="1675200"/>
          </a:xfrm>
          <a:prstGeom prst="rect">
            <a:avLst/>
          </a:prstGeom>
          <a:solidFill>
            <a:schemeClr val="dk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pic>
        <p:nvPicPr>
          <p:cNvPr id="139" name="Shape 139"/>
          <p:cNvPicPr preferRelativeResize="0"/>
          <p:nvPr/>
        </p:nvPicPr>
        <p:blipFill>
          <a:blip r:embed="rId7">
            <a:alphaModFix/>
          </a:blip>
          <a:stretch>
            <a:fillRect/>
          </a:stretch>
        </p:blipFill>
        <p:spPr>
          <a:xfrm>
            <a:off x="3971163" y="4518562"/>
            <a:ext cx="1176474" cy="1176474"/>
          </a:xfrm>
          <a:prstGeom prst="rect">
            <a:avLst/>
          </a:prstGeom>
          <a:noFill/>
          <a:ln>
            <a:noFill/>
          </a:ln>
        </p:spPr>
      </p:pic>
      <p:sp>
        <p:nvSpPr>
          <p:cNvPr id="140" name="Shape 140"/>
          <p:cNvSpPr txBox="1"/>
          <p:nvPr/>
        </p:nvSpPr>
        <p:spPr>
          <a:xfrm>
            <a:off x="3169643" y="5846791"/>
            <a:ext cx="2779500" cy="513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latin typeface="Proxima Nova"/>
                <a:ea typeface="Proxima Nova"/>
                <a:cs typeface="Proxima Nova"/>
                <a:sym typeface="Proxima Nova"/>
              </a:rPr>
              <a:t>Principal Facilitators</a:t>
            </a:r>
            <a:endParaRPr sz="1900" b="1">
              <a:latin typeface="Proxima Nova"/>
              <a:ea typeface="Proxima Nova"/>
              <a:cs typeface="Proxima Nova"/>
              <a:sym typeface="Proxima Nova"/>
            </a:endParaRPr>
          </a:p>
          <a:p>
            <a:pPr marL="0" lvl="0" indent="0" algn="ctr" rtl="0">
              <a:spcBef>
                <a:spcPts val="0"/>
              </a:spcBef>
              <a:spcAft>
                <a:spcPts val="0"/>
              </a:spcAft>
              <a:buNone/>
            </a:pPr>
            <a:endParaRPr sz="1900">
              <a:latin typeface="Proxima Nova"/>
              <a:ea typeface="Proxima Nova"/>
              <a:cs typeface="Proxima Nova"/>
              <a:sym typeface="Proxima Nova"/>
            </a:endParaRPr>
          </a:p>
        </p:txBody>
      </p:sp>
      <p:sp>
        <p:nvSpPr>
          <p:cNvPr id="141" name="Shape 141"/>
          <p:cNvSpPr/>
          <p:nvPr/>
        </p:nvSpPr>
        <p:spPr>
          <a:xfrm rot="5398690">
            <a:off x="4165810" y="3716000"/>
            <a:ext cx="787200" cy="319200"/>
          </a:xfrm>
          <a:prstGeom prst="rightArrow">
            <a:avLst>
              <a:gd name="adj1" fmla="val 50000"/>
              <a:gd name="adj2" fmla="val 50000"/>
            </a:avLst>
          </a:prstGeom>
          <a:solidFill>
            <a:srgbClr val="888888"/>
          </a:solidFill>
          <a:ln w="9525" cap="flat" cmpd="sng">
            <a:solidFill>
              <a:srgbClr val="888888"/>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42" name="Shape 142"/>
          <p:cNvSpPr/>
          <p:nvPr/>
        </p:nvSpPr>
        <p:spPr>
          <a:xfrm>
            <a:off x="5516546" y="4956350"/>
            <a:ext cx="1006500" cy="300900"/>
          </a:xfrm>
          <a:prstGeom prst="leftRightArrow">
            <a:avLst>
              <a:gd name="adj1" fmla="val 50000"/>
              <a:gd name="adj2" fmla="val 50000"/>
            </a:avLst>
          </a:prstGeom>
          <a:solidFill>
            <a:srgbClr val="888888"/>
          </a:solidFill>
          <a:ln w="9525" cap="flat" cmpd="sng">
            <a:solidFill>
              <a:srgbClr val="888888"/>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297275" y="2466700"/>
            <a:ext cx="7371900" cy="1836000"/>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8" name="Shape 148"/>
          <p:cNvGrpSpPr/>
          <p:nvPr/>
        </p:nvGrpSpPr>
        <p:grpSpPr>
          <a:xfrm>
            <a:off x="182838" y="1040825"/>
            <a:ext cx="4523375" cy="5038500"/>
            <a:chOff x="221075" y="1145000"/>
            <a:chExt cx="4523375" cy="5038500"/>
          </a:xfrm>
        </p:grpSpPr>
        <p:sp>
          <p:nvSpPr>
            <p:cNvPr id="149" name="Shape 149"/>
            <p:cNvSpPr/>
            <p:nvPr/>
          </p:nvSpPr>
          <p:spPr>
            <a:xfrm>
              <a:off x="297275" y="1145000"/>
              <a:ext cx="4294500" cy="5038500"/>
            </a:xfrm>
            <a:prstGeom prst="rect">
              <a:avLst/>
            </a:prstGeom>
            <a:solidFill>
              <a:srgbClr val="A4C2F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None/>
              </a:pPr>
              <a:endParaRPr/>
            </a:p>
          </p:txBody>
        </p:sp>
        <p:grpSp>
          <p:nvGrpSpPr>
            <p:cNvPr id="150" name="Shape 150"/>
            <p:cNvGrpSpPr/>
            <p:nvPr/>
          </p:nvGrpSpPr>
          <p:grpSpPr>
            <a:xfrm>
              <a:off x="403200" y="1325025"/>
              <a:ext cx="1515600" cy="1283075"/>
              <a:chOff x="403200" y="639225"/>
              <a:chExt cx="1515600" cy="1283075"/>
            </a:xfrm>
          </p:grpSpPr>
          <p:pic>
            <p:nvPicPr>
              <p:cNvPr id="151" name="Shape 151"/>
              <p:cNvPicPr preferRelativeResize="0"/>
              <p:nvPr/>
            </p:nvPicPr>
            <p:blipFill>
              <a:blip r:embed="rId3">
                <a:alphaModFix/>
              </a:blip>
              <a:stretch>
                <a:fillRect/>
              </a:stretch>
            </p:blipFill>
            <p:spPr>
              <a:xfrm>
                <a:off x="692663" y="639225"/>
                <a:ext cx="936675" cy="936675"/>
              </a:xfrm>
              <a:prstGeom prst="rect">
                <a:avLst/>
              </a:prstGeom>
              <a:noFill/>
              <a:ln>
                <a:noFill/>
              </a:ln>
            </p:spPr>
          </p:pic>
          <p:sp>
            <p:nvSpPr>
              <p:cNvPr id="152" name="Shape 152"/>
              <p:cNvSpPr txBox="1"/>
              <p:nvPr/>
            </p:nvSpPr>
            <p:spPr>
              <a:xfrm>
                <a:off x="403200" y="1445300"/>
                <a:ext cx="15156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Centralized </a:t>
                </a:r>
                <a:endParaRPr b="1">
                  <a:latin typeface="Century Gothic"/>
                  <a:ea typeface="Century Gothic"/>
                  <a:cs typeface="Century Gothic"/>
                  <a:sym typeface="Century Gothic"/>
                </a:endParaRPr>
              </a:p>
              <a:p>
                <a:pPr marL="0" lvl="0" indent="0" algn="ctr" rtl="0">
                  <a:spcBef>
                    <a:spcPts val="0"/>
                  </a:spcBef>
                  <a:spcAft>
                    <a:spcPts val="0"/>
                  </a:spcAft>
                  <a:buNone/>
                </a:pPr>
                <a:r>
                  <a:rPr lang="en-US" b="1">
                    <a:latin typeface="Century Gothic"/>
                    <a:ea typeface="Century Gothic"/>
                    <a:cs typeface="Century Gothic"/>
                    <a:sym typeface="Century Gothic"/>
                  </a:rPr>
                  <a:t>Process</a:t>
                </a:r>
                <a:endParaRPr b="1">
                  <a:latin typeface="Century Gothic"/>
                  <a:ea typeface="Century Gothic"/>
                  <a:cs typeface="Century Gothic"/>
                  <a:sym typeface="Century Gothic"/>
                </a:endParaRPr>
              </a:p>
            </p:txBody>
          </p:sp>
        </p:grpSp>
        <p:grpSp>
          <p:nvGrpSpPr>
            <p:cNvPr id="153" name="Shape 153"/>
            <p:cNvGrpSpPr/>
            <p:nvPr/>
          </p:nvGrpSpPr>
          <p:grpSpPr>
            <a:xfrm>
              <a:off x="2347150" y="1284525"/>
              <a:ext cx="2397300" cy="1285112"/>
              <a:chOff x="2347150" y="598725"/>
              <a:chExt cx="2397300" cy="1285112"/>
            </a:xfrm>
          </p:grpSpPr>
          <p:pic>
            <p:nvPicPr>
              <p:cNvPr id="154" name="Shape 154"/>
              <p:cNvPicPr preferRelativeResize="0"/>
              <p:nvPr/>
            </p:nvPicPr>
            <p:blipFill>
              <a:blip r:embed="rId4">
                <a:alphaModFix/>
              </a:blip>
              <a:stretch>
                <a:fillRect/>
              </a:stretch>
            </p:blipFill>
            <p:spPr>
              <a:xfrm>
                <a:off x="3115574" y="598725"/>
                <a:ext cx="836601" cy="836601"/>
              </a:xfrm>
              <a:prstGeom prst="rect">
                <a:avLst/>
              </a:prstGeom>
              <a:noFill/>
              <a:ln>
                <a:noFill/>
              </a:ln>
            </p:spPr>
          </p:pic>
          <p:sp>
            <p:nvSpPr>
              <p:cNvPr id="155" name="Shape 155"/>
              <p:cNvSpPr txBox="1"/>
              <p:nvPr/>
            </p:nvSpPr>
            <p:spPr>
              <a:xfrm>
                <a:off x="2347150" y="1406838"/>
                <a:ext cx="23973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Adherence to          Principles &amp; Processes</a:t>
                </a:r>
                <a:endParaRPr b="1">
                  <a:latin typeface="Century Gothic"/>
                  <a:ea typeface="Century Gothic"/>
                  <a:cs typeface="Century Gothic"/>
                  <a:sym typeface="Century Gothic"/>
                </a:endParaRPr>
              </a:p>
            </p:txBody>
          </p:sp>
        </p:grpSp>
        <p:grpSp>
          <p:nvGrpSpPr>
            <p:cNvPr id="156" name="Shape 156"/>
            <p:cNvGrpSpPr/>
            <p:nvPr/>
          </p:nvGrpSpPr>
          <p:grpSpPr>
            <a:xfrm>
              <a:off x="221075" y="2907412"/>
              <a:ext cx="1849500" cy="1365713"/>
              <a:chOff x="221075" y="2221612"/>
              <a:chExt cx="1849500" cy="1365713"/>
            </a:xfrm>
          </p:grpSpPr>
          <p:pic>
            <p:nvPicPr>
              <p:cNvPr id="157" name="Shape 157"/>
              <p:cNvPicPr preferRelativeResize="0"/>
              <p:nvPr/>
            </p:nvPicPr>
            <p:blipFill>
              <a:blip r:embed="rId5">
                <a:alphaModFix/>
              </a:blip>
              <a:stretch>
                <a:fillRect/>
              </a:stretch>
            </p:blipFill>
            <p:spPr>
              <a:xfrm>
                <a:off x="644688" y="2221612"/>
                <a:ext cx="1032624" cy="1032624"/>
              </a:xfrm>
              <a:prstGeom prst="rect">
                <a:avLst/>
              </a:prstGeom>
              <a:noFill/>
              <a:ln>
                <a:noFill/>
              </a:ln>
            </p:spPr>
          </p:pic>
          <p:sp>
            <p:nvSpPr>
              <p:cNvPr id="158" name="Shape 158"/>
              <p:cNvSpPr txBox="1"/>
              <p:nvPr/>
            </p:nvSpPr>
            <p:spPr>
              <a:xfrm>
                <a:off x="221075" y="3110325"/>
                <a:ext cx="18495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Distributive Leadership</a:t>
                </a:r>
                <a:endParaRPr b="1">
                  <a:latin typeface="Century Gothic"/>
                  <a:ea typeface="Century Gothic"/>
                  <a:cs typeface="Century Gothic"/>
                  <a:sym typeface="Century Gothic"/>
                </a:endParaRPr>
              </a:p>
            </p:txBody>
          </p:sp>
        </p:grpSp>
        <p:grpSp>
          <p:nvGrpSpPr>
            <p:cNvPr id="159" name="Shape 159"/>
            <p:cNvGrpSpPr/>
            <p:nvPr/>
          </p:nvGrpSpPr>
          <p:grpSpPr>
            <a:xfrm>
              <a:off x="2347150" y="2907024"/>
              <a:ext cx="2244600" cy="1306101"/>
              <a:chOff x="2347150" y="2221224"/>
              <a:chExt cx="2244600" cy="1306101"/>
            </a:xfrm>
          </p:grpSpPr>
          <p:pic>
            <p:nvPicPr>
              <p:cNvPr id="160" name="Shape 160"/>
              <p:cNvPicPr preferRelativeResize="0"/>
              <p:nvPr/>
            </p:nvPicPr>
            <p:blipFill>
              <a:blip r:embed="rId6">
                <a:alphaModFix/>
              </a:blip>
              <a:stretch>
                <a:fillRect/>
              </a:stretch>
            </p:blipFill>
            <p:spPr>
              <a:xfrm>
                <a:off x="3067400" y="2221224"/>
                <a:ext cx="896700" cy="896700"/>
              </a:xfrm>
              <a:prstGeom prst="rect">
                <a:avLst/>
              </a:prstGeom>
              <a:noFill/>
              <a:ln>
                <a:noFill/>
              </a:ln>
            </p:spPr>
          </p:pic>
          <p:sp>
            <p:nvSpPr>
              <p:cNvPr id="161" name="Shape 161"/>
              <p:cNvSpPr txBox="1"/>
              <p:nvPr/>
            </p:nvSpPr>
            <p:spPr>
              <a:xfrm>
                <a:off x="2347150" y="3050325"/>
                <a:ext cx="22446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Culture of Learning        and Collaboration</a:t>
                </a:r>
                <a:endParaRPr b="1">
                  <a:latin typeface="Century Gothic"/>
                  <a:ea typeface="Century Gothic"/>
                  <a:cs typeface="Century Gothic"/>
                  <a:sym typeface="Century Gothic"/>
                </a:endParaRPr>
              </a:p>
            </p:txBody>
          </p:sp>
        </p:grpSp>
        <p:grpSp>
          <p:nvGrpSpPr>
            <p:cNvPr id="162" name="Shape 162"/>
            <p:cNvGrpSpPr/>
            <p:nvPr/>
          </p:nvGrpSpPr>
          <p:grpSpPr>
            <a:xfrm>
              <a:off x="563100" y="4507639"/>
              <a:ext cx="1195800" cy="1508111"/>
              <a:chOff x="563100" y="4202839"/>
              <a:chExt cx="1195800" cy="1508111"/>
            </a:xfrm>
          </p:grpSpPr>
          <p:pic>
            <p:nvPicPr>
              <p:cNvPr id="163" name="Shape 163"/>
              <p:cNvPicPr preferRelativeResize="0"/>
              <p:nvPr/>
            </p:nvPicPr>
            <p:blipFill>
              <a:blip r:embed="rId7">
                <a:alphaModFix/>
              </a:blip>
              <a:stretch>
                <a:fillRect/>
              </a:stretch>
            </p:blipFill>
            <p:spPr>
              <a:xfrm>
                <a:off x="705719" y="4202839"/>
                <a:ext cx="1032624" cy="1032636"/>
              </a:xfrm>
              <a:prstGeom prst="rect">
                <a:avLst/>
              </a:prstGeom>
              <a:noFill/>
              <a:ln>
                <a:noFill/>
              </a:ln>
            </p:spPr>
          </p:pic>
          <p:sp>
            <p:nvSpPr>
              <p:cNvPr id="164" name="Shape 164"/>
              <p:cNvSpPr txBox="1"/>
              <p:nvPr/>
            </p:nvSpPr>
            <p:spPr>
              <a:xfrm>
                <a:off x="563100" y="5233950"/>
                <a:ext cx="11958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Efficacy</a:t>
                </a:r>
                <a:endParaRPr b="1">
                  <a:latin typeface="Century Gothic"/>
                  <a:ea typeface="Century Gothic"/>
                  <a:cs typeface="Century Gothic"/>
                  <a:sym typeface="Century Gothic"/>
                </a:endParaRPr>
              </a:p>
            </p:txBody>
          </p:sp>
        </p:grpSp>
        <p:grpSp>
          <p:nvGrpSpPr>
            <p:cNvPr id="165" name="Shape 165"/>
            <p:cNvGrpSpPr/>
            <p:nvPr/>
          </p:nvGrpSpPr>
          <p:grpSpPr>
            <a:xfrm>
              <a:off x="2635600" y="4505861"/>
              <a:ext cx="1515600" cy="1509889"/>
              <a:chOff x="2635600" y="4201061"/>
              <a:chExt cx="1515600" cy="1509889"/>
            </a:xfrm>
          </p:grpSpPr>
          <p:sp>
            <p:nvSpPr>
              <p:cNvPr id="166" name="Shape 166"/>
              <p:cNvSpPr txBox="1"/>
              <p:nvPr/>
            </p:nvSpPr>
            <p:spPr>
              <a:xfrm>
                <a:off x="2635600" y="5233950"/>
                <a:ext cx="15156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Expertise</a:t>
                </a:r>
                <a:endParaRPr b="1">
                  <a:latin typeface="Century Gothic"/>
                  <a:ea typeface="Century Gothic"/>
                  <a:cs typeface="Century Gothic"/>
                  <a:sym typeface="Century Gothic"/>
                </a:endParaRPr>
              </a:p>
            </p:txBody>
          </p:sp>
          <p:grpSp>
            <p:nvGrpSpPr>
              <p:cNvPr id="167" name="Shape 167"/>
              <p:cNvGrpSpPr/>
              <p:nvPr/>
            </p:nvGrpSpPr>
            <p:grpSpPr>
              <a:xfrm>
                <a:off x="3023579" y="4201061"/>
                <a:ext cx="860741" cy="1036216"/>
                <a:chOff x="2996282" y="4472600"/>
                <a:chExt cx="1154118" cy="1369027"/>
              </a:xfrm>
            </p:grpSpPr>
            <p:pic>
              <p:nvPicPr>
                <p:cNvPr id="168" name="Shape 168"/>
                <p:cNvPicPr preferRelativeResize="0"/>
                <p:nvPr/>
              </p:nvPicPr>
              <p:blipFill>
                <a:blip r:embed="rId8">
                  <a:alphaModFix/>
                </a:blip>
                <a:stretch>
                  <a:fillRect/>
                </a:stretch>
              </p:blipFill>
              <p:spPr>
                <a:xfrm>
                  <a:off x="2996282" y="4741701"/>
                  <a:ext cx="1099926" cy="1099926"/>
                </a:xfrm>
                <a:prstGeom prst="rect">
                  <a:avLst/>
                </a:prstGeom>
                <a:noFill/>
                <a:ln>
                  <a:noFill/>
                </a:ln>
              </p:spPr>
            </p:pic>
            <p:sp>
              <p:nvSpPr>
                <p:cNvPr id="169" name="Shape 169"/>
                <p:cNvSpPr/>
                <p:nvPr/>
              </p:nvSpPr>
              <p:spPr>
                <a:xfrm>
                  <a:off x="3446900" y="4472600"/>
                  <a:ext cx="703500" cy="906600"/>
                </a:xfrm>
                <a:prstGeom prst="rect">
                  <a:avLst/>
                </a:pr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0" name="Shape 170"/>
                <p:cNvPicPr preferRelativeResize="0"/>
                <p:nvPr/>
              </p:nvPicPr>
              <p:blipFill rotWithShape="1">
                <a:blip r:embed="rId7">
                  <a:alphaModFix/>
                </a:blip>
                <a:srcRect l="20598" r="17988" b="34755"/>
                <a:stretch/>
              </p:blipFill>
              <p:spPr>
                <a:xfrm>
                  <a:off x="3481556" y="4551310"/>
                  <a:ext cx="634200" cy="673725"/>
                </a:xfrm>
                <a:prstGeom prst="rect">
                  <a:avLst/>
                </a:prstGeom>
                <a:noFill/>
                <a:ln>
                  <a:noFill/>
                </a:ln>
              </p:spPr>
            </p:pic>
          </p:grpSp>
        </p:grpSp>
      </p:grpSp>
      <p:sp>
        <p:nvSpPr>
          <p:cNvPr id="171" name="Shape 171"/>
          <p:cNvSpPr txBox="1"/>
          <p:nvPr/>
        </p:nvSpPr>
        <p:spPr>
          <a:xfrm>
            <a:off x="297275" y="121925"/>
            <a:ext cx="4294500" cy="75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6000" b="1">
                <a:solidFill>
                  <a:schemeClr val="accent4"/>
                </a:solidFill>
                <a:latin typeface="Century Gothic"/>
                <a:ea typeface="Century Gothic"/>
                <a:cs typeface="Century Gothic"/>
                <a:sym typeface="Century Gothic"/>
              </a:rPr>
              <a:t>If...</a:t>
            </a:r>
            <a:endParaRPr sz="6000" b="1">
              <a:solidFill>
                <a:schemeClr val="accent4"/>
              </a:solidFill>
              <a:latin typeface="Century Gothic"/>
              <a:ea typeface="Century Gothic"/>
              <a:cs typeface="Century Gothic"/>
              <a:sym typeface="Century Gothic"/>
            </a:endParaRPr>
          </a:p>
        </p:txBody>
      </p:sp>
      <p:sp>
        <p:nvSpPr>
          <p:cNvPr id="172" name="Shape 172"/>
          <p:cNvSpPr/>
          <p:nvPr/>
        </p:nvSpPr>
        <p:spPr>
          <a:xfrm>
            <a:off x="7669100" y="1040825"/>
            <a:ext cx="4294500" cy="5038500"/>
          </a:xfrm>
          <a:prstGeom prst="rect">
            <a:avLst/>
          </a:prstGeom>
          <a:solidFill>
            <a:srgbClr val="A4C2F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None/>
            </a:pPr>
            <a:endParaRPr/>
          </a:p>
        </p:txBody>
      </p:sp>
      <p:sp>
        <p:nvSpPr>
          <p:cNvPr id="173" name="Shape 173"/>
          <p:cNvSpPr txBox="1"/>
          <p:nvPr/>
        </p:nvSpPr>
        <p:spPr>
          <a:xfrm>
            <a:off x="7669100" y="121925"/>
            <a:ext cx="42945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chemeClr val="accent4"/>
                </a:solidFill>
                <a:latin typeface="Century Gothic"/>
                <a:ea typeface="Century Gothic"/>
                <a:cs typeface="Century Gothic"/>
                <a:sym typeface="Century Gothic"/>
              </a:rPr>
              <a:t>...Then</a:t>
            </a:r>
            <a:endParaRPr sz="6000" b="1">
              <a:solidFill>
                <a:schemeClr val="accent4"/>
              </a:solidFill>
              <a:latin typeface="Century Gothic"/>
              <a:ea typeface="Century Gothic"/>
              <a:cs typeface="Century Gothic"/>
              <a:sym typeface="Century Gothic"/>
            </a:endParaRPr>
          </a:p>
        </p:txBody>
      </p:sp>
      <p:grpSp>
        <p:nvGrpSpPr>
          <p:cNvPr id="174" name="Shape 174"/>
          <p:cNvGrpSpPr/>
          <p:nvPr/>
        </p:nvGrpSpPr>
        <p:grpSpPr>
          <a:xfrm>
            <a:off x="7674975" y="1145000"/>
            <a:ext cx="2134500" cy="1388625"/>
            <a:chOff x="7674975" y="1145000"/>
            <a:chExt cx="2134500" cy="1388625"/>
          </a:xfrm>
        </p:grpSpPr>
        <p:pic>
          <p:nvPicPr>
            <p:cNvPr id="175" name="Shape 175"/>
            <p:cNvPicPr preferRelativeResize="0"/>
            <p:nvPr/>
          </p:nvPicPr>
          <p:blipFill>
            <a:blip r:embed="rId9">
              <a:alphaModFix/>
            </a:blip>
            <a:stretch>
              <a:fillRect/>
            </a:stretch>
          </p:blipFill>
          <p:spPr>
            <a:xfrm>
              <a:off x="8245875" y="1145000"/>
              <a:ext cx="935475" cy="935475"/>
            </a:xfrm>
            <a:prstGeom prst="rect">
              <a:avLst/>
            </a:prstGeom>
            <a:noFill/>
            <a:ln>
              <a:noFill/>
            </a:ln>
          </p:spPr>
        </p:pic>
        <p:sp>
          <p:nvSpPr>
            <p:cNvPr id="176" name="Shape 176"/>
            <p:cNvSpPr txBox="1"/>
            <p:nvPr/>
          </p:nvSpPr>
          <p:spPr>
            <a:xfrm>
              <a:off x="7674975" y="2056625"/>
              <a:ext cx="21345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Sustained Collaborative Culture</a:t>
              </a:r>
              <a:endParaRPr b="1">
                <a:latin typeface="Century Gothic"/>
                <a:ea typeface="Century Gothic"/>
                <a:cs typeface="Century Gothic"/>
                <a:sym typeface="Century Gothic"/>
              </a:endParaRPr>
            </a:p>
          </p:txBody>
        </p:sp>
      </p:grpSp>
      <p:grpSp>
        <p:nvGrpSpPr>
          <p:cNvPr id="177" name="Shape 177"/>
          <p:cNvGrpSpPr/>
          <p:nvPr/>
        </p:nvGrpSpPr>
        <p:grpSpPr>
          <a:xfrm>
            <a:off x="9995925" y="1095863"/>
            <a:ext cx="1920000" cy="1437763"/>
            <a:chOff x="9995925" y="1095863"/>
            <a:chExt cx="1920000" cy="1437763"/>
          </a:xfrm>
        </p:grpSpPr>
        <p:grpSp>
          <p:nvGrpSpPr>
            <p:cNvPr id="178" name="Shape 178"/>
            <p:cNvGrpSpPr/>
            <p:nvPr/>
          </p:nvGrpSpPr>
          <p:grpSpPr>
            <a:xfrm>
              <a:off x="10428838" y="1095863"/>
              <a:ext cx="1054200" cy="935475"/>
              <a:chOff x="8594700" y="3990375"/>
              <a:chExt cx="1054200" cy="935475"/>
            </a:xfrm>
          </p:grpSpPr>
          <p:grpSp>
            <p:nvGrpSpPr>
              <p:cNvPr id="179" name="Shape 179"/>
              <p:cNvGrpSpPr/>
              <p:nvPr/>
            </p:nvGrpSpPr>
            <p:grpSpPr>
              <a:xfrm>
                <a:off x="8594700" y="3990375"/>
                <a:ext cx="1054200" cy="935475"/>
                <a:chOff x="8594700" y="3990375"/>
                <a:chExt cx="1054200" cy="935475"/>
              </a:xfrm>
            </p:grpSpPr>
            <p:pic>
              <p:nvPicPr>
                <p:cNvPr id="180" name="Shape 180"/>
                <p:cNvPicPr preferRelativeResize="0"/>
                <p:nvPr/>
              </p:nvPicPr>
              <p:blipFill rotWithShape="1">
                <a:blip r:embed="rId10">
                  <a:alphaModFix/>
                </a:blip>
                <a:srcRect t="11260"/>
                <a:stretch/>
              </p:blipFill>
              <p:spPr>
                <a:xfrm>
                  <a:off x="8594700" y="3990375"/>
                  <a:ext cx="1054200" cy="935475"/>
                </a:xfrm>
                <a:prstGeom prst="rect">
                  <a:avLst/>
                </a:prstGeom>
                <a:noFill/>
                <a:ln>
                  <a:noFill/>
                </a:ln>
              </p:spPr>
            </p:pic>
            <p:sp>
              <p:nvSpPr>
                <p:cNvPr id="181" name="Shape 181"/>
                <p:cNvSpPr/>
                <p:nvPr/>
              </p:nvSpPr>
              <p:spPr>
                <a:xfrm>
                  <a:off x="8766325" y="3990375"/>
                  <a:ext cx="691800" cy="517800"/>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82" name="Shape 182"/>
              <p:cNvPicPr preferRelativeResize="0"/>
              <p:nvPr/>
            </p:nvPicPr>
            <p:blipFill rotWithShape="1">
              <a:blip r:embed="rId7">
                <a:alphaModFix/>
              </a:blip>
              <a:srcRect l="20598" r="17988" b="34755"/>
              <a:stretch/>
            </p:blipFill>
            <p:spPr>
              <a:xfrm>
                <a:off x="8812109" y="4002321"/>
                <a:ext cx="619413" cy="667800"/>
              </a:xfrm>
              <a:prstGeom prst="rect">
                <a:avLst/>
              </a:prstGeom>
              <a:noFill/>
              <a:ln>
                <a:noFill/>
              </a:ln>
            </p:spPr>
          </p:pic>
        </p:grpSp>
        <p:sp>
          <p:nvSpPr>
            <p:cNvPr id="183" name="Shape 183"/>
            <p:cNvSpPr txBox="1"/>
            <p:nvPr/>
          </p:nvSpPr>
          <p:spPr>
            <a:xfrm>
              <a:off x="9995925" y="2056625"/>
              <a:ext cx="1920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Cultivated the Vision of Instruction</a:t>
              </a:r>
              <a:endParaRPr b="1">
                <a:latin typeface="Century Gothic"/>
                <a:ea typeface="Century Gothic"/>
                <a:cs typeface="Century Gothic"/>
                <a:sym typeface="Century Gothic"/>
              </a:endParaRPr>
            </a:p>
          </p:txBody>
        </p:sp>
      </p:grpSp>
      <p:grpSp>
        <p:nvGrpSpPr>
          <p:cNvPr id="184" name="Shape 184"/>
          <p:cNvGrpSpPr/>
          <p:nvPr/>
        </p:nvGrpSpPr>
        <p:grpSpPr>
          <a:xfrm>
            <a:off x="8621637" y="2890850"/>
            <a:ext cx="2613000" cy="1278200"/>
            <a:chOff x="8621637" y="2890850"/>
            <a:chExt cx="2613000" cy="1278200"/>
          </a:xfrm>
        </p:grpSpPr>
        <p:pic>
          <p:nvPicPr>
            <p:cNvPr id="185" name="Shape 185"/>
            <p:cNvPicPr preferRelativeResize="0"/>
            <p:nvPr/>
          </p:nvPicPr>
          <p:blipFill>
            <a:blip r:embed="rId11">
              <a:alphaModFix/>
            </a:blip>
            <a:stretch>
              <a:fillRect/>
            </a:stretch>
          </p:blipFill>
          <p:spPr>
            <a:xfrm>
              <a:off x="9348628" y="2890850"/>
              <a:ext cx="1159026" cy="1159026"/>
            </a:xfrm>
            <a:prstGeom prst="rect">
              <a:avLst/>
            </a:prstGeom>
            <a:noFill/>
            <a:ln>
              <a:noFill/>
            </a:ln>
          </p:spPr>
        </p:pic>
        <p:sp>
          <p:nvSpPr>
            <p:cNvPr id="186" name="Shape 186"/>
            <p:cNvSpPr txBox="1"/>
            <p:nvPr/>
          </p:nvSpPr>
          <p:spPr>
            <a:xfrm>
              <a:off x="8621637" y="3692050"/>
              <a:ext cx="2613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Increased Job Satisfaction &amp;  Retention</a:t>
              </a:r>
              <a:endParaRPr b="1">
                <a:latin typeface="Century Gothic"/>
                <a:ea typeface="Century Gothic"/>
                <a:cs typeface="Century Gothic"/>
                <a:sym typeface="Century Gothic"/>
              </a:endParaRPr>
            </a:p>
          </p:txBody>
        </p:sp>
      </p:grpSp>
      <p:grpSp>
        <p:nvGrpSpPr>
          <p:cNvPr id="187" name="Shape 187"/>
          <p:cNvGrpSpPr/>
          <p:nvPr/>
        </p:nvGrpSpPr>
        <p:grpSpPr>
          <a:xfrm>
            <a:off x="7674988" y="4386300"/>
            <a:ext cx="2134500" cy="1636025"/>
            <a:chOff x="7674988" y="4386300"/>
            <a:chExt cx="2134500" cy="1636025"/>
          </a:xfrm>
        </p:grpSpPr>
        <p:pic>
          <p:nvPicPr>
            <p:cNvPr id="188" name="Shape 188"/>
            <p:cNvPicPr preferRelativeResize="0"/>
            <p:nvPr/>
          </p:nvPicPr>
          <p:blipFill>
            <a:blip r:embed="rId12">
              <a:alphaModFix/>
            </a:blip>
            <a:stretch>
              <a:fillRect/>
            </a:stretch>
          </p:blipFill>
          <p:spPr>
            <a:xfrm>
              <a:off x="8162713" y="4386300"/>
              <a:ext cx="1159026" cy="1159026"/>
            </a:xfrm>
            <a:prstGeom prst="rect">
              <a:avLst/>
            </a:prstGeom>
            <a:noFill/>
            <a:ln>
              <a:noFill/>
            </a:ln>
          </p:spPr>
        </p:pic>
        <p:sp>
          <p:nvSpPr>
            <p:cNvPr id="189" name="Shape 189"/>
            <p:cNvSpPr txBox="1"/>
            <p:nvPr/>
          </p:nvSpPr>
          <p:spPr>
            <a:xfrm>
              <a:off x="7674988" y="5545325"/>
              <a:ext cx="21345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Increased Leadership Capacity</a:t>
              </a:r>
              <a:endParaRPr b="1">
                <a:latin typeface="Century Gothic"/>
                <a:ea typeface="Century Gothic"/>
                <a:cs typeface="Century Gothic"/>
                <a:sym typeface="Century Gothic"/>
              </a:endParaRPr>
            </a:p>
          </p:txBody>
        </p:sp>
      </p:grpSp>
      <p:grpSp>
        <p:nvGrpSpPr>
          <p:cNvPr id="190" name="Shape 190"/>
          <p:cNvGrpSpPr/>
          <p:nvPr/>
        </p:nvGrpSpPr>
        <p:grpSpPr>
          <a:xfrm>
            <a:off x="9981300" y="4643523"/>
            <a:ext cx="2134500" cy="1359602"/>
            <a:chOff x="9981300" y="4643523"/>
            <a:chExt cx="2134500" cy="1359602"/>
          </a:xfrm>
        </p:grpSpPr>
        <p:pic>
          <p:nvPicPr>
            <p:cNvPr id="191" name="Shape 191"/>
            <p:cNvPicPr preferRelativeResize="0"/>
            <p:nvPr/>
          </p:nvPicPr>
          <p:blipFill>
            <a:blip r:embed="rId13">
              <a:alphaModFix/>
            </a:blip>
            <a:stretch>
              <a:fillRect/>
            </a:stretch>
          </p:blipFill>
          <p:spPr>
            <a:xfrm>
              <a:off x="10591150" y="4643523"/>
              <a:ext cx="1054200" cy="1054200"/>
            </a:xfrm>
            <a:prstGeom prst="rect">
              <a:avLst/>
            </a:prstGeom>
            <a:noFill/>
            <a:ln>
              <a:noFill/>
            </a:ln>
          </p:spPr>
        </p:pic>
        <p:sp>
          <p:nvSpPr>
            <p:cNvPr id="192" name="Shape 192"/>
            <p:cNvSpPr txBox="1"/>
            <p:nvPr/>
          </p:nvSpPr>
          <p:spPr>
            <a:xfrm>
              <a:off x="9981300" y="5526125"/>
              <a:ext cx="21345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Increased Student Achievement</a:t>
              </a:r>
              <a:endParaRPr b="1">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p:tgtEl>
                                          <p:spTgt spid="14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fade">
                                      <p:cBhvr>
                                        <p:cTn id="11" dur="1000"/>
                                        <p:tgtEl>
                                          <p:spTgt spid="172"/>
                                        </p:tgtEl>
                                      </p:cBhvr>
                                    </p:animEffect>
                                  </p:childTnLst>
                                </p:cTn>
                              </p:par>
                              <p:par>
                                <p:cTn id="12" presetID="10" presetClass="entr" presetSubtype="0" fill="hold" nodeType="withEffect">
                                  <p:stCondLst>
                                    <p:cond delay="0"/>
                                  </p:stCondLst>
                                  <p:childTnLst>
                                    <p:set>
                                      <p:cBhvr>
                                        <p:cTn id="13" dur="1" fill="hold">
                                          <p:stCondLst>
                                            <p:cond delay="0"/>
                                          </p:stCondLst>
                                        </p:cTn>
                                        <p:tgtEl>
                                          <p:spTgt spid="174"/>
                                        </p:tgtEl>
                                        <p:attrNameLst>
                                          <p:attrName>style.visibility</p:attrName>
                                        </p:attrNameLst>
                                      </p:cBhvr>
                                      <p:to>
                                        <p:strVal val="visible"/>
                                      </p:to>
                                    </p:set>
                                    <p:animEffect transition="in" filter="fade">
                                      <p:cBhvr>
                                        <p:cTn id="14" dur="1000"/>
                                        <p:tgtEl>
                                          <p:spTgt spid="174"/>
                                        </p:tgtEl>
                                      </p:cBhvr>
                                    </p:animEffect>
                                  </p:childTnLst>
                                </p:cTn>
                              </p:par>
                              <p:par>
                                <p:cTn id="15" presetID="10" presetClass="entr" presetSubtype="0" fill="hold" nodeType="with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1000"/>
                                        <p:tgtEl>
                                          <p:spTgt spid="177"/>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par>
                                <p:cTn id="21" presetID="10" presetClass="entr" presetSubtype="0" fill="hold"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fade">
                                      <p:cBhvr>
                                        <p:cTn id="23" dur="1000"/>
                                        <p:tgtEl>
                                          <p:spTgt spid="187"/>
                                        </p:tgtEl>
                                      </p:cBhvr>
                                    </p:animEffect>
                                  </p:childTnLst>
                                </p:cTn>
                              </p:par>
                              <p:par>
                                <p:cTn id="24" presetID="10" presetClass="entr" presetSubtype="0" fill="hold" nodeType="with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fade">
                                      <p:cBhvr>
                                        <p:cTn id="26" dur="1000"/>
                                        <p:tgtEl>
                                          <p:spTgt spid="190"/>
                                        </p:tgtEl>
                                      </p:cBhvr>
                                    </p:animEffect>
                                  </p:childTnLst>
                                </p:cTn>
                              </p:par>
                              <p:par>
                                <p:cTn id="27" presetID="10" presetClass="entr" presetSubtype="0" fill="hold" nodeType="withEffect">
                                  <p:stCondLst>
                                    <p:cond delay="0"/>
                                  </p:stCondLst>
                                  <p:childTnLst>
                                    <p:set>
                                      <p:cBhvr>
                                        <p:cTn id="28" dur="1" fill="hold">
                                          <p:stCondLst>
                                            <p:cond delay="0"/>
                                          </p:stCondLst>
                                        </p:cTn>
                                        <p:tgtEl>
                                          <p:spTgt spid="173"/>
                                        </p:tgtEl>
                                        <p:attrNameLst>
                                          <p:attrName>style.visibility</p:attrName>
                                        </p:attrNameLst>
                                      </p:cBhvr>
                                      <p:to>
                                        <p:strVal val="visible"/>
                                      </p:to>
                                    </p:set>
                                    <p:animEffect transition="in" filter="fade">
                                      <p:cBhvr>
                                        <p:cTn id="29"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idx="4294967295"/>
          </p:nvPr>
        </p:nvSpPr>
        <p:spPr>
          <a:xfrm>
            <a:off x="0" y="0"/>
            <a:ext cx="12192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b="1"/>
              <a:t>DPLC - 3 Year Goals</a:t>
            </a:r>
            <a:endParaRPr sz="4400" b="1"/>
          </a:p>
        </p:txBody>
      </p:sp>
      <p:sp>
        <p:nvSpPr>
          <p:cNvPr id="198" name="Shape 198"/>
          <p:cNvSpPr txBox="1"/>
          <p:nvPr/>
        </p:nvSpPr>
        <p:spPr>
          <a:xfrm>
            <a:off x="277100" y="1248925"/>
            <a:ext cx="3790800" cy="4514700"/>
          </a:xfrm>
          <a:prstGeom prst="rect">
            <a:avLst/>
          </a:prstGeom>
          <a:solidFill>
            <a:srgbClr val="FA9D4A"/>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200" b="1">
                <a:latin typeface="Century Gothic"/>
                <a:ea typeface="Century Gothic"/>
                <a:cs typeface="Century Gothic"/>
                <a:sym typeface="Century Gothic"/>
              </a:rPr>
              <a:t>Year 1</a:t>
            </a:r>
            <a:endParaRPr sz="3200" b="1">
              <a:latin typeface="Century Gothic"/>
              <a:ea typeface="Century Gothic"/>
              <a:cs typeface="Century Gothic"/>
              <a:sym typeface="Century Gothic"/>
            </a:endParaRPr>
          </a:p>
          <a:p>
            <a:pPr marL="609600" lvl="0" indent="-419100" rtl="0">
              <a:spcBef>
                <a:spcPts val="0"/>
              </a:spcBef>
              <a:spcAft>
                <a:spcPts val="0"/>
              </a:spcAft>
              <a:buSzPts val="1800"/>
              <a:buFont typeface="Proxima Nova"/>
              <a:buChar char="●"/>
            </a:pPr>
            <a:r>
              <a:rPr lang="en-US" sz="1800">
                <a:latin typeface="Century Gothic"/>
                <a:ea typeface="Century Gothic"/>
                <a:cs typeface="Century Gothic"/>
                <a:sym typeface="Century Gothic"/>
              </a:rPr>
              <a:t>Use </a:t>
            </a:r>
            <a:r>
              <a:rPr lang="en-US" sz="1800" b="1">
                <a:latin typeface="Century Gothic"/>
                <a:ea typeface="Century Gothic"/>
                <a:cs typeface="Century Gothic"/>
                <a:sym typeface="Century Gothic"/>
              </a:rPr>
              <a:t>close reading strategies</a:t>
            </a:r>
            <a:endParaRPr sz="1800" b="1">
              <a:latin typeface="Century Gothic"/>
              <a:ea typeface="Century Gothic"/>
              <a:cs typeface="Century Gothic"/>
              <a:sym typeface="Century Gothic"/>
            </a:endParaRPr>
          </a:p>
          <a:p>
            <a:pPr marL="609600" lvl="0" indent="-419100" rtl="0">
              <a:spcBef>
                <a:spcPts val="0"/>
              </a:spcBef>
              <a:spcAft>
                <a:spcPts val="0"/>
              </a:spcAft>
              <a:buSzPts val="1800"/>
              <a:buFont typeface="Proxima Nova"/>
              <a:buChar char="●"/>
            </a:pPr>
            <a:r>
              <a:rPr lang="en-US" sz="1800">
                <a:latin typeface="Century Gothic"/>
                <a:ea typeface="Century Gothic"/>
                <a:cs typeface="Century Gothic"/>
                <a:sym typeface="Century Gothic"/>
              </a:rPr>
              <a:t>Comprehend and persevere through </a:t>
            </a:r>
            <a:r>
              <a:rPr lang="en-US" sz="1800" b="1">
                <a:latin typeface="Century Gothic"/>
                <a:ea typeface="Century Gothic"/>
                <a:cs typeface="Century Gothic"/>
                <a:sym typeface="Century Gothic"/>
              </a:rPr>
              <a:t>content specific complex text</a:t>
            </a:r>
            <a:endParaRPr sz="1800" b="1">
              <a:latin typeface="Century Gothic"/>
              <a:ea typeface="Century Gothic"/>
              <a:cs typeface="Century Gothic"/>
              <a:sym typeface="Century Gothic"/>
            </a:endParaRPr>
          </a:p>
        </p:txBody>
      </p:sp>
      <p:sp>
        <p:nvSpPr>
          <p:cNvPr id="199" name="Shape 199"/>
          <p:cNvSpPr txBox="1"/>
          <p:nvPr/>
        </p:nvSpPr>
        <p:spPr>
          <a:xfrm>
            <a:off x="4211675" y="1248925"/>
            <a:ext cx="3790800" cy="4514700"/>
          </a:xfrm>
          <a:prstGeom prst="rect">
            <a:avLst/>
          </a:prstGeom>
          <a:solidFill>
            <a:srgbClr val="FA9D4A"/>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200" b="1">
                <a:latin typeface="Century Gothic"/>
                <a:ea typeface="Century Gothic"/>
                <a:cs typeface="Century Gothic"/>
                <a:sym typeface="Century Gothic"/>
              </a:rPr>
              <a:t>Year 2</a:t>
            </a:r>
            <a:endParaRPr sz="3200">
              <a:latin typeface="Century Gothic"/>
              <a:ea typeface="Century Gothic"/>
              <a:cs typeface="Century Gothic"/>
              <a:sym typeface="Century Gothic"/>
            </a:endParaRPr>
          </a:p>
          <a:p>
            <a:pPr marL="609600" lvl="0" indent="-425450" rtl="0">
              <a:spcBef>
                <a:spcPts val="0"/>
              </a:spcBef>
              <a:spcAft>
                <a:spcPts val="0"/>
              </a:spcAft>
              <a:buClr>
                <a:srgbClr val="000000"/>
              </a:buClr>
              <a:buSzPts val="1900"/>
              <a:buFont typeface="Proxima Nova"/>
              <a:buChar char="●"/>
            </a:pPr>
            <a:r>
              <a:rPr lang="en-US" sz="1900">
                <a:solidFill>
                  <a:schemeClr val="dk1"/>
                </a:solidFill>
                <a:latin typeface="Century Gothic"/>
                <a:ea typeface="Century Gothic"/>
                <a:cs typeface="Century Gothic"/>
                <a:sym typeface="Century Gothic"/>
              </a:rPr>
              <a:t>U</a:t>
            </a:r>
            <a:r>
              <a:rPr lang="en-US" sz="1800">
                <a:solidFill>
                  <a:schemeClr val="dk1"/>
                </a:solidFill>
                <a:latin typeface="Century Gothic"/>
                <a:ea typeface="Century Gothic"/>
                <a:cs typeface="Century Gothic"/>
                <a:sym typeface="Century Gothic"/>
              </a:rPr>
              <a:t>sing close reading strategies, use </a:t>
            </a:r>
            <a:r>
              <a:rPr lang="en-US" sz="1800" b="1">
                <a:solidFill>
                  <a:schemeClr val="dk1"/>
                </a:solidFill>
                <a:latin typeface="Century Gothic"/>
                <a:ea typeface="Century Gothic"/>
                <a:cs typeface="Century Gothic"/>
                <a:sym typeface="Century Gothic"/>
              </a:rPr>
              <a:t>complex texts</a:t>
            </a:r>
            <a:r>
              <a:rPr lang="en-US" sz="1800">
                <a:solidFill>
                  <a:schemeClr val="dk1"/>
                </a:solidFill>
                <a:latin typeface="Century Gothic"/>
                <a:ea typeface="Century Gothic"/>
                <a:cs typeface="Century Gothic"/>
                <a:sym typeface="Century Gothic"/>
              </a:rPr>
              <a:t> as the basis for </a:t>
            </a:r>
            <a:r>
              <a:rPr lang="en-US" sz="1800" b="1">
                <a:solidFill>
                  <a:schemeClr val="dk1"/>
                </a:solidFill>
                <a:latin typeface="Century Gothic"/>
                <a:ea typeface="Century Gothic"/>
                <a:cs typeface="Century Gothic"/>
                <a:sym typeface="Century Gothic"/>
              </a:rPr>
              <a:t>participating in rigorous discussions</a:t>
            </a:r>
            <a:r>
              <a:rPr lang="en-US" sz="1800">
                <a:solidFill>
                  <a:schemeClr val="dk1"/>
                </a:solidFill>
                <a:latin typeface="Century Gothic"/>
                <a:ea typeface="Century Gothic"/>
                <a:cs typeface="Century Gothic"/>
                <a:sym typeface="Century Gothic"/>
              </a:rPr>
              <a:t> and </a:t>
            </a:r>
            <a:r>
              <a:rPr lang="en-US" sz="1800" b="1">
                <a:solidFill>
                  <a:schemeClr val="dk1"/>
                </a:solidFill>
                <a:latin typeface="Century Gothic"/>
                <a:ea typeface="Century Gothic"/>
                <a:cs typeface="Century Gothic"/>
                <a:sym typeface="Century Gothic"/>
              </a:rPr>
              <a:t>responding to text-dependent questions</a:t>
            </a:r>
            <a:endParaRPr sz="1800" b="1">
              <a:latin typeface="Century Gothic"/>
              <a:ea typeface="Century Gothic"/>
              <a:cs typeface="Century Gothic"/>
              <a:sym typeface="Century Gothic"/>
            </a:endParaRPr>
          </a:p>
          <a:p>
            <a:pPr marL="609600" lvl="0" indent="-419100" rtl="0">
              <a:lnSpc>
                <a:spcPct val="115000"/>
              </a:lnSpc>
              <a:spcBef>
                <a:spcPts val="0"/>
              </a:spcBef>
              <a:spcAft>
                <a:spcPts val="0"/>
              </a:spcAft>
              <a:buSzPts val="1800"/>
              <a:buFont typeface="Proxima Nova"/>
              <a:buChar char="●"/>
            </a:pPr>
            <a:r>
              <a:rPr lang="en-US" sz="1800">
                <a:solidFill>
                  <a:schemeClr val="dk1"/>
                </a:solidFill>
                <a:latin typeface="Century Gothic"/>
                <a:ea typeface="Century Gothic"/>
                <a:cs typeface="Century Gothic"/>
                <a:sym typeface="Century Gothic"/>
              </a:rPr>
              <a:t>Use strategies and tools to </a:t>
            </a:r>
            <a:r>
              <a:rPr lang="en-US" sz="1800" b="1">
                <a:solidFill>
                  <a:schemeClr val="dk1"/>
                </a:solidFill>
                <a:latin typeface="Century Gothic"/>
                <a:ea typeface="Century Gothic"/>
                <a:cs typeface="Century Gothic"/>
                <a:sym typeface="Century Gothic"/>
              </a:rPr>
              <a:t>organize their thinking to prepare for writing in response to complex texts</a:t>
            </a:r>
            <a:r>
              <a:rPr lang="en-US" sz="1800">
                <a:solidFill>
                  <a:schemeClr val="dk1"/>
                </a:solidFill>
                <a:latin typeface="Century Gothic"/>
                <a:ea typeface="Century Gothic"/>
                <a:cs typeface="Century Gothic"/>
                <a:sym typeface="Century Gothic"/>
              </a:rPr>
              <a:t>, across all content areas</a:t>
            </a:r>
            <a:endParaRPr sz="1800">
              <a:latin typeface="Century Gothic"/>
              <a:ea typeface="Century Gothic"/>
              <a:cs typeface="Century Gothic"/>
              <a:sym typeface="Century Gothic"/>
            </a:endParaRPr>
          </a:p>
        </p:txBody>
      </p:sp>
      <p:sp>
        <p:nvSpPr>
          <p:cNvPr id="200" name="Shape 200"/>
          <p:cNvSpPr txBox="1"/>
          <p:nvPr/>
        </p:nvSpPr>
        <p:spPr>
          <a:xfrm>
            <a:off x="8146225" y="1248925"/>
            <a:ext cx="3790800" cy="4514700"/>
          </a:xfrm>
          <a:prstGeom prst="rect">
            <a:avLst/>
          </a:prstGeom>
          <a:solidFill>
            <a:srgbClr val="FA9D4A"/>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200" b="1">
                <a:latin typeface="Century Gothic"/>
                <a:ea typeface="Century Gothic"/>
                <a:cs typeface="Century Gothic"/>
                <a:sym typeface="Century Gothic"/>
              </a:rPr>
              <a:t>Year 3</a:t>
            </a:r>
            <a:endParaRPr sz="3200">
              <a:latin typeface="Century Gothic"/>
              <a:ea typeface="Century Gothic"/>
              <a:cs typeface="Century Gothic"/>
              <a:sym typeface="Century Gothic"/>
            </a:endParaRPr>
          </a:p>
          <a:p>
            <a:pPr marL="609600" lvl="0" indent="-419100" rtl="0">
              <a:lnSpc>
                <a:spcPct val="115000"/>
              </a:lnSpc>
              <a:spcBef>
                <a:spcPts val="0"/>
              </a:spcBef>
              <a:spcAft>
                <a:spcPts val="0"/>
              </a:spcAft>
              <a:buSzPts val="1800"/>
              <a:buFont typeface="Proxima Nova"/>
              <a:buChar char="●"/>
            </a:pPr>
            <a:r>
              <a:rPr lang="en-US" sz="1800" b="1">
                <a:solidFill>
                  <a:schemeClr val="dk1"/>
                </a:solidFill>
                <a:latin typeface="Century Gothic"/>
                <a:ea typeface="Century Gothic"/>
                <a:cs typeface="Century Gothic"/>
                <a:sym typeface="Century Gothic"/>
              </a:rPr>
              <a:t>Write with evidence in response to complex texts</a:t>
            </a:r>
            <a:r>
              <a:rPr lang="en-US" sz="1800">
                <a:solidFill>
                  <a:schemeClr val="dk1"/>
                </a:solidFill>
                <a:latin typeface="Century Gothic"/>
                <a:ea typeface="Century Gothic"/>
                <a:cs typeface="Century Gothic"/>
                <a:sym typeface="Century Gothic"/>
              </a:rPr>
              <a:t>, across all content areas</a:t>
            </a:r>
            <a:endParaRPr sz="1800">
              <a:latin typeface="Century Gothic"/>
              <a:ea typeface="Century Gothic"/>
              <a:cs typeface="Century Gothic"/>
              <a:sym typeface="Century Gothic"/>
            </a:endParaRPr>
          </a:p>
        </p:txBody>
      </p:sp>
      <p:sp>
        <p:nvSpPr>
          <p:cNvPr id="201" name="Shape 201"/>
          <p:cNvSpPr/>
          <p:nvPr/>
        </p:nvSpPr>
        <p:spPr>
          <a:xfrm>
            <a:off x="122700" y="954325"/>
            <a:ext cx="12069300" cy="5103900"/>
          </a:xfrm>
          <a:prstGeom prst="rect">
            <a:avLst/>
          </a:prstGeom>
          <a:solidFill>
            <a:srgbClr val="FFFFFF">
              <a:alpha val="9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p:nvPr/>
        </p:nvSpPr>
        <p:spPr>
          <a:xfrm>
            <a:off x="4211670" y="1248925"/>
            <a:ext cx="3410400" cy="11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latin typeface="Century Gothic"/>
                <a:ea typeface="Century Gothic"/>
                <a:cs typeface="Century Gothic"/>
                <a:sym typeface="Century Gothic"/>
              </a:rPr>
              <a:t>Vision</a:t>
            </a:r>
            <a:endParaRPr sz="6000" b="1">
              <a:latin typeface="Century Gothic"/>
              <a:ea typeface="Century Gothic"/>
              <a:cs typeface="Century Gothic"/>
              <a:sym typeface="Century Gothic"/>
            </a:endParaRPr>
          </a:p>
        </p:txBody>
      </p:sp>
      <p:pic>
        <p:nvPicPr>
          <p:cNvPr id="203" name="Shape 203"/>
          <p:cNvPicPr preferRelativeResize="0"/>
          <p:nvPr/>
        </p:nvPicPr>
        <p:blipFill>
          <a:blip r:embed="rId3">
            <a:alphaModFix/>
          </a:blip>
          <a:stretch>
            <a:fillRect/>
          </a:stretch>
        </p:blipFill>
        <p:spPr>
          <a:xfrm>
            <a:off x="3664325" y="2142425"/>
            <a:ext cx="4505100" cy="389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1"/>
                                        </p:tgtEl>
                                      </p:cBhvr>
                                    </p:animEffect>
                                    <p:set>
                                      <p:cBhvr>
                                        <p:cTn id="7" dur="1" fill="hold">
                                          <p:stCondLst>
                                            <p:cond delay="1000"/>
                                          </p:stCondLst>
                                        </p:cTn>
                                        <p:tgtEl>
                                          <p:spTgt spid="20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03"/>
                                        </p:tgtEl>
                                      </p:cBhvr>
                                    </p:animEffect>
                                    <p:set>
                                      <p:cBhvr>
                                        <p:cTn id="10" dur="1" fill="hold">
                                          <p:stCondLst>
                                            <p:cond delay="1000"/>
                                          </p:stCondLst>
                                        </p:cTn>
                                        <p:tgtEl>
                                          <p:spTgt spid="20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02"/>
                                        </p:tgtEl>
                                      </p:cBhvr>
                                    </p:animEffect>
                                    <p:set>
                                      <p:cBhvr>
                                        <p:cTn id="13" dur="1" fill="hold">
                                          <p:stCondLst>
                                            <p:cond delay="1000"/>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DS Slides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3415</Words>
  <Application>Microsoft Office PowerPoint</Application>
  <PresentationFormat>Widescreen</PresentationFormat>
  <Paragraphs>296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Proxima Nova</vt:lpstr>
      <vt:lpstr>Century Gothic</vt:lpstr>
      <vt:lpstr>PDS Slides Template</vt:lpstr>
      <vt:lpstr>PowerPoint Presentation</vt:lpstr>
      <vt:lpstr>PowerPoint Presentation</vt:lpstr>
      <vt:lpstr>PowerPoint Presentation</vt:lpstr>
      <vt:lpstr>PowerPoint Presentation</vt:lpstr>
      <vt:lpstr>Why DPLC? </vt:lpstr>
      <vt:lpstr>Why DPLC?</vt:lpstr>
      <vt:lpstr>DPLC Structure</vt:lpstr>
      <vt:lpstr>PowerPoint Presentation</vt:lpstr>
      <vt:lpstr>DPLC - 3 Year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Wyka, Stephanie L.</dc:creator>
  <cp:lastModifiedBy>Presentation Account</cp:lastModifiedBy>
  <cp:revision>2</cp:revision>
  <dcterms:modified xsi:type="dcterms:W3CDTF">2018-04-26T16:49:39Z</dcterms:modified>
</cp:coreProperties>
</file>