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518" r:id="rId3"/>
    <p:sldId id="519" r:id="rId4"/>
    <p:sldId id="433" r:id="rId5"/>
    <p:sldId id="434" r:id="rId6"/>
    <p:sldId id="445" r:id="rId7"/>
    <p:sldId id="500" r:id="rId8"/>
    <p:sldId id="523" r:id="rId9"/>
    <p:sldId id="499" r:id="rId10"/>
    <p:sldId id="516" r:id="rId11"/>
    <p:sldId id="517" r:id="rId12"/>
    <p:sldId id="498" r:id="rId13"/>
    <p:sldId id="521" r:id="rId14"/>
    <p:sldId id="522" r:id="rId15"/>
    <p:sldId id="492" r:id="rId16"/>
    <p:sldId id="493" r:id="rId17"/>
    <p:sldId id="448" r:id="rId18"/>
    <p:sldId id="435" r:id="rId19"/>
    <p:sldId id="263" r:id="rId20"/>
    <p:sldId id="264" r:id="rId21"/>
    <p:sldId id="266" r:id="rId22"/>
    <p:sldId id="257" r:id="rId23"/>
    <p:sldId id="261" r:id="rId24"/>
    <p:sldId id="524" r:id="rId25"/>
    <p:sldId id="525" r:id="rId26"/>
    <p:sldId id="526" r:id="rId27"/>
    <p:sldId id="527" r:id="rId28"/>
    <p:sldId id="509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32"/>
    <a:srgbClr val="001E62"/>
    <a:srgbClr val="00B5E2"/>
    <a:srgbClr val="141B4D"/>
    <a:srgbClr val="E81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6"/>
    <p:restoredTop sz="94609"/>
  </p:normalViewPr>
  <p:slideViewPr>
    <p:cSldViewPr snapToGrid="0" snapToObjects="1">
      <p:cViewPr varScale="1">
        <p:scale>
          <a:sx n="93" d="100"/>
          <a:sy n="93" d="100"/>
        </p:scale>
        <p:origin x="19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30792-DBDD-A944-B301-5764F4587F4C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EB68-B273-4E45-9B98-4E20F76B6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7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701345" y="4416098"/>
            <a:ext cx="5607710" cy="41824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03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64CA6-5D15-4685-97F3-444659F07F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0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B2A9-20F4-4B6E-AB6D-3F9C184AD28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8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B2A9-20F4-4B6E-AB6D-3F9C184AD2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8C07F8-88E8-432D-8F2E-ACA77764F8BA}" type="slidenum">
              <a:rPr 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9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8C07F8-88E8-432D-8F2E-ACA77764F8BA}" type="slidenum">
              <a:rPr 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7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8A70-2FD2-FF4A-B312-6AF69B241328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976E-53F1-814D-8A98-7F6D7DFA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ytimes.com/interactive/2016/04/29/upshot/money-race-and-success-how-your-school-district-compares.html?action=click&amp;contentCollection=upshot&amp;region=rank&amp;module=package&amp;version=highlights&amp;contentPlacement=1&amp;pgtype=sectionfront&amp;smid=tw-upshotnyt&amp;smtyp=cur&amp;_r=2" TargetMode="External"/><Relationship Id="rId5" Type="http://schemas.openxmlformats.org/officeDocument/2006/relationships/image" Target="../media/image13.em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ytimes.com/interactive/2016/04/29/upshot/money-race-and-success-how-your-school-district-compares.html?action=click&amp;contentCollection=upshot&amp;region=rank&amp;module=package&amp;version=highlights&amp;contentPlacement=1&amp;pgtype=sectionfront&amp;smid=tw-upshotnyt&amp;smtyp=cur&amp;_r=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tozer@ui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progress.org/events/2018/03/28/448582/lessons-chicago-leveraging-leadership-community-partnerships/" TargetMode="External"/><Relationship Id="rId2" Type="http://schemas.openxmlformats.org/officeDocument/2006/relationships/hyperlink" Target="https://www.pbs.org/newshour/show/new-chicago-schools-chief-faces-challenges-despite-major-strid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4339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D50032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D50032"/>
                </a:solidFill>
                <a:latin typeface="Arial"/>
                <a:cs typeface="Arial"/>
              </a:rPr>
              <a:t>Preparing Principals to Lead</a:t>
            </a:r>
            <a:br>
              <a:rPr lang="en-US" sz="3600" b="1" dirty="0">
                <a:solidFill>
                  <a:srgbClr val="D50032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D50032"/>
                </a:solidFill>
                <a:latin typeface="Arial"/>
                <a:cs typeface="Arial"/>
              </a:rPr>
              <a:t>P-12 Improvement </a:t>
            </a:r>
            <a:br>
              <a:rPr lang="en-US" sz="3200" b="1" dirty="0">
                <a:solidFill>
                  <a:srgbClr val="D50032"/>
                </a:solidFill>
                <a:latin typeface="Arial"/>
                <a:cs typeface="Arial"/>
              </a:rPr>
            </a:br>
            <a:endParaRPr lang="en-US" sz="3200" b="1" dirty="0">
              <a:solidFill>
                <a:srgbClr val="D50032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4563"/>
            <a:ext cx="6400800" cy="26897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1E62"/>
                </a:solidFill>
                <a:latin typeface="Arial"/>
                <a:cs typeface="Arial"/>
              </a:rPr>
              <a:t>Lessons from Chicago</a:t>
            </a:r>
          </a:p>
          <a:p>
            <a:r>
              <a:rPr lang="en-US" sz="2800" dirty="0">
                <a:solidFill>
                  <a:srgbClr val="001E62"/>
                </a:solidFill>
                <a:latin typeface="Arial"/>
                <a:cs typeface="Arial"/>
              </a:rPr>
              <a:t>Southern Regional Education Board</a:t>
            </a:r>
          </a:p>
          <a:p>
            <a:r>
              <a:rPr lang="en-US" sz="2800" dirty="0">
                <a:solidFill>
                  <a:srgbClr val="001E62"/>
                </a:solidFill>
                <a:latin typeface="Arial"/>
                <a:cs typeface="Arial"/>
              </a:rPr>
              <a:t>April 27, 2018</a:t>
            </a:r>
          </a:p>
          <a:p>
            <a:endParaRPr lang="en-US" sz="2000" dirty="0">
              <a:solidFill>
                <a:srgbClr val="001E62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Steve Tozer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University of Illinois Chicago</a:t>
            </a:r>
          </a:p>
        </p:txBody>
      </p:sp>
      <p:pic>
        <p:nvPicPr>
          <p:cNvPr id="5" name="Picture 4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5250"/>
            <a:ext cx="9144000" cy="1682750"/>
          </a:xfrm>
          <a:prstGeom prst="rect">
            <a:avLst/>
          </a:prstGeom>
        </p:spPr>
      </p:pic>
      <p:pic>
        <p:nvPicPr>
          <p:cNvPr id="4" name="Picture 3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7" name="Picture 6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386" y="1062990"/>
            <a:ext cx="7543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100" b="1" baseline="30000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1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NAEP Reading in Chicago:  2009 through 2017</a:t>
            </a:r>
          </a:p>
          <a:p>
            <a:pPr algn="ctr"/>
            <a:r>
              <a:rPr lang="en-US" sz="12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Scale Scores at the 25</a:t>
            </a:r>
            <a:r>
              <a:rPr lang="en-US" sz="1200" b="1" baseline="30000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50</a:t>
            </a:r>
            <a:r>
              <a:rPr lang="en-US" sz="1200" b="1" baseline="30000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75</a:t>
            </a:r>
            <a:r>
              <a:rPr lang="en-US" sz="1200" b="1" baseline="30000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Percentile of Charter and Non-Charter Scoring Distributions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44" y="1714500"/>
            <a:ext cx="6165342" cy="3950208"/>
          </a:xfrm>
          <a:prstGeom prst="rect">
            <a:avLst/>
          </a:prstGeom>
        </p:spPr>
      </p:pic>
      <p:pic>
        <p:nvPicPr>
          <p:cNvPr id="5" name="Picture 4" descr="logo_final.ep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91188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00300" y="5633085"/>
            <a:ext cx="2457450" cy="31051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251"/>
              </a:spcBef>
            </a:pPr>
            <a:r>
              <a:rPr lang="en-US" sz="1050" dirty="0">
                <a:solidFill>
                  <a:srgbClr val="403152"/>
                </a:solidFill>
                <a:latin typeface="Aharoni"/>
                <a:ea typeface="Times New Roman"/>
                <a:cs typeface="Aharoni"/>
              </a:rPr>
              <a:t>UIC</a:t>
            </a:r>
            <a:endParaRPr lang="en-US" sz="900" dirty="0">
              <a:latin typeface="Times New Roman"/>
              <a:ea typeface="Times New Roman"/>
            </a:endParaRPr>
          </a:p>
          <a:p>
            <a:pPr algn="ctr">
              <a:lnSpc>
                <a:spcPct val="80000"/>
              </a:lnSpc>
              <a:spcBef>
                <a:spcPts val="127"/>
              </a:spcBef>
            </a:pPr>
            <a:r>
              <a:rPr lang="en-US" sz="5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9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863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28" y="1721358"/>
            <a:ext cx="6185916" cy="392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386" y="1062990"/>
            <a:ext cx="7543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100" b="1" baseline="30000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1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NAEP Math in Chicago:  2009 through 2017</a:t>
            </a:r>
          </a:p>
          <a:p>
            <a:pPr algn="ctr"/>
            <a:r>
              <a:rPr lang="en-US" sz="12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Scale Scores at the 25</a:t>
            </a:r>
            <a:r>
              <a:rPr lang="en-US" sz="1200" b="1" baseline="30000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50</a:t>
            </a:r>
            <a:r>
              <a:rPr lang="en-US" sz="1200" b="1" baseline="30000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75</a:t>
            </a:r>
            <a:r>
              <a:rPr lang="en-US" sz="1200" b="1" baseline="30000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b="1" dirty="0">
                <a:solidFill>
                  <a:srgbClr val="B82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Percentile of Charter and Non-Charter Scoring Distributions </a:t>
            </a:r>
          </a:p>
        </p:txBody>
      </p:sp>
      <p:pic>
        <p:nvPicPr>
          <p:cNvPr id="4" name="Picture 3" descr="logo_final.e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91188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00300" y="5633085"/>
            <a:ext cx="2457450" cy="31051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251"/>
              </a:spcBef>
            </a:pPr>
            <a:r>
              <a:rPr lang="en-US" sz="1050" dirty="0">
                <a:solidFill>
                  <a:srgbClr val="403152"/>
                </a:solidFill>
                <a:latin typeface="Aharoni"/>
                <a:ea typeface="Times New Roman"/>
                <a:cs typeface="Aharoni"/>
              </a:rPr>
              <a:t>UIC</a:t>
            </a:r>
            <a:endParaRPr lang="en-US" sz="900" dirty="0">
              <a:latin typeface="Times New Roman"/>
              <a:ea typeface="Times New Roman"/>
            </a:endParaRPr>
          </a:p>
          <a:p>
            <a:pPr algn="ctr">
              <a:lnSpc>
                <a:spcPct val="80000"/>
              </a:lnSpc>
              <a:spcBef>
                <a:spcPts val="127"/>
              </a:spcBef>
            </a:pPr>
            <a:r>
              <a:rPr lang="en-US" sz="5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9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20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28850"/>
            <a:ext cx="4800600" cy="33147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 descr="logo_final.ep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91188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00300" y="5633085"/>
            <a:ext cx="2457450" cy="31051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251"/>
              </a:spcBef>
            </a:pPr>
            <a:r>
              <a:rPr lang="en-US" sz="1050" dirty="0">
                <a:solidFill>
                  <a:srgbClr val="403152"/>
                </a:solidFill>
                <a:latin typeface="Aharoni"/>
                <a:ea typeface="Times New Roman"/>
                <a:cs typeface="Aharoni"/>
              </a:rPr>
              <a:t>UIC</a:t>
            </a:r>
            <a:endParaRPr lang="en-US" sz="900" dirty="0">
              <a:latin typeface="Times New Roman"/>
              <a:ea typeface="Times New Roman"/>
            </a:endParaRPr>
          </a:p>
          <a:p>
            <a:pPr algn="ctr">
              <a:lnSpc>
                <a:spcPct val="80000"/>
              </a:lnSpc>
              <a:spcBef>
                <a:spcPts val="127"/>
              </a:spcBef>
            </a:pPr>
            <a:r>
              <a:rPr lang="en-US" sz="5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900" dirty="0">
              <a:latin typeface="Times New Roman"/>
              <a:ea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71700" y="5538193"/>
            <a:ext cx="49149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5094" y="3849816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1" y="3979542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8559" y="4438051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3681" y="4031980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9929" y="3200865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4101" y="3321656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59459" y="3905186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8515" y="3383029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9401" y="2584233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85181" y="3383202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31188" y="2768184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7873" y="2580501"/>
            <a:ext cx="11429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5772151" y="2723540"/>
            <a:ext cx="167738" cy="14895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 lIns="6858" tIns="13716" rIns="6858" bIns="13716" rtlCol="0">
            <a:spAutoFit/>
          </a:bodyPr>
          <a:lstStyle/>
          <a:p>
            <a:r>
              <a:rPr lang="en-US" sz="7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50144" y="1858403"/>
            <a:ext cx="685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NAEP Scale Scores over Time for 4</a:t>
            </a:r>
            <a:r>
              <a:rPr lang="en-US" sz="9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 at the 25</a:t>
            </a:r>
            <a:r>
              <a:rPr lang="en-US" sz="9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50</a:t>
            </a:r>
            <a:r>
              <a:rPr lang="en-US" sz="9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75</a:t>
            </a:r>
            <a:r>
              <a:rPr lang="en-US" sz="9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Percentile of the </a:t>
            </a: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Chicago and State of Illinois Distributions:  2003 through 2015</a:t>
            </a: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150" y="4257463"/>
            <a:ext cx="447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2495" y="3629832"/>
            <a:ext cx="447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218" y="3090628"/>
            <a:ext cx="447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+22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4667" y="897246"/>
            <a:ext cx="9059333" cy="6072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Achievement at All Levels Rises and Falls Together</a:t>
            </a:r>
          </a:p>
          <a:p>
            <a:r>
              <a:rPr lang="en-US" sz="21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Math</a:t>
            </a: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Achievement: Chicago v. Illinois 2003-2015</a:t>
            </a:r>
          </a:p>
          <a:p>
            <a:endParaRPr lang="en-US" sz="30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75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00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041"/>
            <a:ext cx="8229600" cy="98553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  <a:t>What Happened in Chicago?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575"/>
            <a:ext cx="8229600" cy="3941646"/>
          </a:xfrm>
        </p:spPr>
        <p:txBody>
          <a:bodyPr>
            <a:normAutofit/>
          </a:bodyPr>
          <a:lstStyle/>
          <a:p>
            <a:r>
              <a:rPr lang="en-US" sz="2800" dirty="0"/>
              <a:t>Research ongoing (alternative explanations?), BUT:</a:t>
            </a:r>
          </a:p>
          <a:p>
            <a:r>
              <a:rPr lang="en-US" sz="2800" dirty="0"/>
              <a:t>Chicago’s 22-year investment in school leaders</a:t>
            </a:r>
          </a:p>
          <a:p>
            <a:r>
              <a:rPr lang="en-US" sz="2800" dirty="0"/>
              <a:t>Theory/research on </a:t>
            </a:r>
            <a:r>
              <a:rPr lang="en-US" sz="2800" u="sng" dirty="0"/>
              <a:t>how</a:t>
            </a:r>
            <a:r>
              <a:rPr lang="en-US" sz="2800" dirty="0"/>
              <a:t> principals improve schools</a:t>
            </a:r>
          </a:p>
          <a:p>
            <a:r>
              <a:rPr lang="en-US" sz="2800" dirty="0"/>
              <a:t>Growing evidence on how to prepare such principals</a:t>
            </a:r>
          </a:p>
          <a:p>
            <a:r>
              <a:rPr lang="en-US" sz="2800" dirty="0"/>
              <a:t>Sustained evidence that schools led by next-generation leadership programs are improving faster than system as a whole</a:t>
            </a:r>
          </a:p>
          <a:p>
            <a:r>
              <a:rPr lang="en-US" sz="2800" dirty="0"/>
              <a:t>Al</a:t>
            </a:r>
          </a:p>
          <a:p>
            <a:endParaRPr lang="en-US" sz="2800" dirty="0">
              <a:solidFill>
                <a:srgbClr val="001E62"/>
              </a:solidFill>
              <a:latin typeface="Arial"/>
              <a:cs typeface="Arial"/>
            </a:endParaRP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1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27"/>
            <a:ext cx="8229600" cy="8312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  <a:t>“The School is the Unit of Change”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285"/>
            <a:ext cx="8229600" cy="4349936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“and the principal is the leader of that change”--CPS</a:t>
            </a:r>
          </a:p>
          <a:p>
            <a:r>
              <a:rPr lang="en-US" sz="2600" dirty="0"/>
              <a:t>1996:  New state law for CPS Principal Eligibility leads over time to “CPS Principal Competencies”</a:t>
            </a:r>
          </a:p>
          <a:p>
            <a:r>
              <a:rPr lang="en-US" sz="2600" dirty="0"/>
              <a:t>By 2002, three experimental models for funded residency programs for principal prep (CPAA, NL, UIC)</a:t>
            </a:r>
          </a:p>
          <a:p>
            <a:r>
              <a:rPr lang="en-US" sz="2600" dirty="0"/>
              <a:t>Tension between mayoral control and local school autonomy places premium on quality school leaders</a:t>
            </a:r>
          </a:p>
          <a:p>
            <a:r>
              <a:rPr lang="en-US" sz="2600" dirty="0"/>
              <a:t>Principals have high autonomy, high accountability</a:t>
            </a:r>
          </a:p>
          <a:p>
            <a:r>
              <a:rPr lang="en-US" sz="2600" dirty="0"/>
              <a:t>System of Network Chiefs for principal supervision and development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rgbClr val="001E62"/>
              </a:solidFill>
              <a:latin typeface="Arial"/>
              <a:cs typeface="Arial"/>
            </a:endParaRP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6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1447800"/>
            <a:ext cx="7391400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14950"/>
            <a:ext cx="7875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686800" cy="914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3,000+ American School Districts</a:t>
            </a: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Reardon, Kalogrides and Shores (2016) “The Geography of Racial/Ethnic Test Score Gaps”  Center for Education Policy Analysis at Stanford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logo_final.ep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45250"/>
            <a:ext cx="1981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6367780"/>
            <a:ext cx="3276600" cy="41402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0" marR="0" algn="ctr">
              <a:lnSpc>
                <a:spcPct val="80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403152"/>
                </a:solidFill>
                <a:effectLst/>
                <a:latin typeface="Aharoni"/>
                <a:ea typeface="Times New Roman"/>
                <a:cs typeface="Aharoni"/>
              </a:rPr>
              <a:t>UIC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7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 Box 117"/>
          <p:cNvSpPr txBox="1"/>
          <p:nvPr/>
        </p:nvSpPr>
        <p:spPr>
          <a:xfrm>
            <a:off x="457201" y="5586413"/>
            <a:ext cx="8305798" cy="5857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ea typeface="Calibri"/>
                <a:cs typeface="Times New Roman"/>
              </a:rPr>
              <a:t>SOURCE</a:t>
            </a:r>
            <a:r>
              <a:rPr lang="en-US" sz="900" dirty="0">
                <a:effectLst/>
                <a:ea typeface="Calibri"/>
                <a:cs typeface="Times New Roman"/>
              </a:rPr>
              <a:t>:  Rich, Motoko, Cox, Amanda and Block, Matthew. “Money, Race and Success:  How Your School Compares” in </a:t>
            </a:r>
            <a:r>
              <a:rPr lang="en-US" sz="900" i="1" dirty="0">
                <a:effectLst/>
                <a:ea typeface="Calibri"/>
                <a:cs typeface="Times New Roman"/>
              </a:rPr>
              <a:t>The Upshot, New York Times April 29, 2016 </a:t>
            </a:r>
            <a:r>
              <a:rPr lang="en-US" sz="900" dirty="0">
                <a:effectLst/>
                <a:ea typeface="Calibri"/>
                <a:cs typeface="Times New Roman"/>
              </a:rPr>
              <a:t>at</a:t>
            </a:r>
            <a:r>
              <a:rPr lang="en-US" sz="1100" dirty="0">
                <a:effectLst/>
                <a:ea typeface="Calibri"/>
                <a:cs typeface="Times New Roman"/>
              </a:rPr>
              <a:t> </a:t>
            </a:r>
            <a:r>
              <a:rPr lang="en-US" sz="800" i="1" u="sng" dirty="0">
                <a:solidFill>
                  <a:srgbClr val="0000FF"/>
                </a:solidFill>
                <a:effectLst/>
                <a:ea typeface="Calibri"/>
                <a:cs typeface="Times New Roman"/>
                <a:hlinkClick r:id="rId6"/>
              </a:rPr>
              <a:t>https://www.nytimes.com/interactive/2016/04/29/upshot/money-race-and-success-how-your-school-district-compares.html?action=click&amp;contentCollection=upshot&amp;region=rank&amp;module=package&amp;version=highlights&amp;contentPlacement=1&amp;pgtype=sectionfront&amp;smid=tw-upshotnyt&amp;smtyp=cur&amp;_r=2</a:t>
            </a:r>
            <a:r>
              <a:rPr lang="en-US" sz="800" i="1" dirty="0">
                <a:effectLst/>
                <a:ea typeface="Calibri"/>
                <a:cs typeface="Times New Roman"/>
              </a:rPr>
              <a:t> 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2573"/>
            <a:ext cx="685800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600200"/>
            <a:ext cx="45529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66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7249"/>
            <a:ext cx="75438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_final.e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45250"/>
            <a:ext cx="1981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6367780"/>
            <a:ext cx="3276600" cy="41402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0" marR="0" algn="ctr">
              <a:lnSpc>
                <a:spcPct val="80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403152"/>
                </a:solidFill>
                <a:effectLst/>
                <a:latin typeface="Aharoni"/>
                <a:ea typeface="Times New Roman"/>
                <a:cs typeface="Aharoni"/>
              </a:rPr>
              <a:t>UIC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7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 Box 117"/>
          <p:cNvSpPr txBox="1"/>
          <p:nvPr/>
        </p:nvSpPr>
        <p:spPr>
          <a:xfrm>
            <a:off x="457201" y="5738813"/>
            <a:ext cx="8305798" cy="5857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ea typeface="Calibri"/>
                <a:cs typeface="Times New Roman"/>
              </a:rPr>
              <a:t>SOURCE</a:t>
            </a:r>
            <a:r>
              <a:rPr lang="en-US" sz="900" dirty="0">
                <a:effectLst/>
                <a:ea typeface="Calibri"/>
                <a:cs typeface="Times New Roman"/>
              </a:rPr>
              <a:t>:  Rich, Motoko, Cox, Amanda and Block, Matthew. “Money, Race and Success:  How Your School Compares” in </a:t>
            </a:r>
            <a:r>
              <a:rPr lang="en-US" sz="900" i="1" dirty="0">
                <a:effectLst/>
                <a:ea typeface="Calibri"/>
                <a:cs typeface="Times New Roman"/>
              </a:rPr>
              <a:t>The Upshot, New York Times April 29, 2016 </a:t>
            </a:r>
            <a:r>
              <a:rPr lang="en-US" sz="900" dirty="0">
                <a:effectLst/>
                <a:ea typeface="Calibri"/>
                <a:cs typeface="Times New Roman"/>
              </a:rPr>
              <a:t>at</a:t>
            </a:r>
            <a:r>
              <a:rPr lang="en-US" sz="1100" dirty="0">
                <a:effectLst/>
                <a:ea typeface="Calibri"/>
                <a:cs typeface="Times New Roman"/>
              </a:rPr>
              <a:t> </a:t>
            </a:r>
            <a:r>
              <a:rPr lang="en-US" sz="800" i="1" u="sng" dirty="0">
                <a:solidFill>
                  <a:srgbClr val="0000FF"/>
                </a:solidFill>
                <a:effectLst/>
                <a:ea typeface="Calibri"/>
                <a:cs typeface="Times New Roman"/>
                <a:hlinkClick r:id="rId4"/>
              </a:rPr>
              <a:t>https://www.nytimes.com/interactive/2016/04/29/upshot/money-race-and-success-how-your-school-district-compares.html?action=click&amp;contentCollection=upshot&amp;region=rank&amp;module=package&amp;version=highlights&amp;contentPlacement=1&amp;pgtype=sectionfront&amp;smid=tw-upshotnyt&amp;smtyp=cur&amp;_r=2</a:t>
            </a:r>
            <a:r>
              <a:rPr lang="en-US" sz="800" i="1" dirty="0">
                <a:effectLst/>
                <a:ea typeface="Calibri"/>
                <a:cs typeface="Times New Roman"/>
              </a:rPr>
              <a:t> 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05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/>
          <p:cNvGrpSpPr>
            <a:grpSpLocks/>
          </p:cNvGrpSpPr>
          <p:nvPr/>
        </p:nvGrpSpPr>
        <p:grpSpPr bwMode="auto">
          <a:xfrm>
            <a:off x="-9525" y="29029"/>
            <a:ext cx="9153525" cy="6553200"/>
            <a:chOff x="-6" y="0"/>
            <a:chExt cx="5766" cy="4128"/>
          </a:xfrm>
        </p:grpSpPr>
        <p:grpSp>
          <p:nvGrpSpPr>
            <p:cNvPr id="4105" name="Group 10"/>
            <p:cNvGrpSpPr>
              <a:grpSpLocks/>
            </p:cNvGrpSpPr>
            <p:nvPr/>
          </p:nvGrpSpPr>
          <p:grpSpPr bwMode="auto">
            <a:xfrm>
              <a:off x="-6" y="0"/>
              <a:ext cx="5766" cy="4128"/>
              <a:chOff x="-6" y="0"/>
              <a:chExt cx="5766" cy="4128"/>
            </a:xfrm>
          </p:grpSpPr>
          <p:pic>
            <p:nvPicPr>
              <p:cNvPr id="4107" name="Picture 4" descr="photobar2a_revis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" y="3918"/>
                <a:ext cx="180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gradFill rotWithShape="1">
                <a:gsLst>
                  <a:gs pos="0">
                    <a:srgbClr val="003263"/>
                  </a:gs>
                  <a:gs pos="100000">
                    <a:srgbClr val="3366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06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5760" cy="3264"/>
            </a:xfrm>
            <a:prstGeom prst="rect">
              <a:avLst/>
            </a:prstGeom>
            <a:gradFill rotWithShape="1">
              <a:gsLst>
                <a:gs pos="0">
                  <a:srgbClr val="D9ECFF">
                    <a:alpha val="78998"/>
                  </a:srgbClr>
                </a:gs>
                <a:gs pos="100000">
                  <a:srgbClr val="F1F8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Helvetica CondensedLight" pitchFamily="34" charset="0"/>
              </a:rPr>
              <a:t>A World-Class Education, A World-Class City</a:t>
            </a: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 rot="10800000"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003263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sz="1400" b="1">
              <a:solidFill>
                <a:schemeClr val="bg1"/>
              </a:solidFill>
              <a:latin typeface="Helvetica CondensedLight" pitchFamily="34" charset="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entury Gothic" pitchFamily="-123" charset="0"/>
              </a:rPr>
              <a:t>Root Cause: Within-school Improvement of Student Learning</a:t>
            </a:r>
            <a:endParaRPr lang="en-US" sz="2800" dirty="0">
              <a:solidFill>
                <a:srgbClr val="000000"/>
              </a:solidFill>
              <a:latin typeface="Century Gothic" pitchFamily="-123" charset="0"/>
            </a:endParaRPr>
          </a:p>
        </p:txBody>
      </p:sp>
      <p:pic>
        <p:nvPicPr>
          <p:cNvPr id="4103" name="Picture 13" descr="logo_final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133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Grp="1" noChangeArrowheads="1"/>
          </p:cNvSpPr>
          <p:nvPr/>
        </p:nvSpPr>
        <p:spPr bwMode="auto">
          <a:xfrm>
            <a:off x="381000" y="1143000"/>
            <a:ext cx="8534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US" sz="2400" dirty="0">
              <a:latin typeface="Century Gothic" pitchFamily="-123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entury Gothic" pitchFamily="-123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entury Gothic" pitchFamily="-123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Century Gothic" pitchFamily="-123" charset="0"/>
              </a:rPr>
              <a:t>Within-school Improvement of Student Learning (explicit theory of impact)</a:t>
            </a:r>
            <a:endParaRPr lang="en-US" sz="2800" dirty="0">
              <a:latin typeface="Century Gothic" pitchFamily="-123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990600" y="1905000"/>
            <a:ext cx="1447800" cy="3733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latin typeface="Century Gothic" pitchFamily="-123" charset="0"/>
              </a:rPr>
              <a:t>Administrative</a:t>
            </a:r>
          </a:p>
          <a:p>
            <a:pPr algn="ctr" eaLnBrk="0" hangingPunct="0"/>
            <a:r>
              <a:rPr lang="en-US" sz="1600" b="1" dirty="0">
                <a:latin typeface="Century Gothic" pitchFamily="-123" charset="0"/>
              </a:rPr>
              <a:t>Leadership</a:t>
            </a:r>
          </a:p>
          <a:p>
            <a:pPr algn="ctr" eaLnBrk="0" hangingPunct="0"/>
            <a:endParaRPr lang="en-US" sz="1600" b="1" dirty="0">
              <a:latin typeface="Century Gothic" pitchFamily="-123" charset="0"/>
            </a:endParaRPr>
          </a:p>
          <a:p>
            <a:pPr algn="ctr" eaLnBrk="0" hangingPunct="0"/>
            <a:endParaRPr lang="en-US" sz="1600" b="1" dirty="0">
              <a:latin typeface="Century Gothic" pitchFamily="-123" charset="0"/>
            </a:endParaRPr>
          </a:p>
          <a:p>
            <a:pPr algn="ctr" eaLnBrk="0" hangingPunct="0"/>
            <a:endParaRPr lang="en-US" sz="1600" b="1" dirty="0">
              <a:latin typeface="Century Gothic" pitchFamily="-123" charset="0"/>
            </a:endParaRPr>
          </a:p>
          <a:p>
            <a:pPr algn="ctr" eaLnBrk="0" hangingPunct="0"/>
            <a:endParaRPr lang="en-US" sz="1600" b="1" dirty="0">
              <a:latin typeface="Century Gothic" pitchFamily="-123" charset="0"/>
            </a:endParaRPr>
          </a:p>
          <a:p>
            <a:pPr algn="ctr" eaLnBrk="0" hangingPunct="0"/>
            <a:r>
              <a:rPr lang="en-US" sz="1600" b="1" dirty="0">
                <a:latin typeface="Century Gothic" pitchFamily="-123" charset="0"/>
              </a:rPr>
              <a:t>Instructional</a:t>
            </a:r>
          </a:p>
          <a:p>
            <a:pPr algn="ctr" eaLnBrk="0" hangingPunct="0"/>
            <a:r>
              <a:rPr lang="en-US" sz="1600" b="1" dirty="0">
                <a:latin typeface="Century Gothic" pitchFamily="-123" charset="0"/>
              </a:rPr>
              <a:t>Leadership</a:t>
            </a:r>
          </a:p>
          <a:p>
            <a:pPr algn="ctr" eaLnBrk="0" hangingPunct="0"/>
            <a:r>
              <a:rPr lang="en-US" sz="1600" b="1" dirty="0">
                <a:latin typeface="Century Gothic" pitchFamily="-123" charset="0"/>
              </a:rPr>
              <a:t>TEAM</a:t>
            </a:r>
          </a:p>
          <a:p>
            <a:pPr algn="ctr" eaLnBrk="0" hangingPunct="0"/>
            <a:r>
              <a:rPr lang="en-US" sz="1600" b="1" dirty="0">
                <a:latin typeface="Century Gothic" pitchFamily="-123" charset="0"/>
              </a:rPr>
              <a:t>(P-3)</a:t>
            </a:r>
          </a:p>
          <a:p>
            <a:pPr algn="ctr" eaLnBrk="0" hangingPunct="0"/>
            <a:endParaRPr lang="en-US" sz="1600" b="1" dirty="0">
              <a:latin typeface="Century Gothic" pitchFamily="-123" charset="0"/>
            </a:endParaRPr>
          </a:p>
          <a:p>
            <a:pPr algn="ctr" eaLnBrk="0" hangingPunct="0"/>
            <a:endParaRPr lang="en-US" sz="1600" b="1" dirty="0">
              <a:latin typeface="Century Gothic" pitchFamily="-123" charset="0"/>
            </a:endParaRPr>
          </a:p>
          <a:p>
            <a:pPr algn="ctr" eaLnBrk="0" hangingPunct="0"/>
            <a:endParaRPr lang="en-US" sz="1600" dirty="0">
              <a:latin typeface="Century Gothic" pitchFamily="-123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743200" y="2667000"/>
            <a:ext cx="1600200" cy="213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>
                <a:latin typeface="Century Gothic" pitchFamily="-123" charset="0"/>
              </a:rPr>
              <a:t> </a:t>
            </a:r>
            <a:r>
              <a:rPr lang="en-US" sz="1600" b="1" dirty="0">
                <a:latin typeface="Century Gothic" pitchFamily="-123" charset="0"/>
              </a:rPr>
              <a:t>Organizational </a:t>
            </a:r>
          </a:p>
          <a:p>
            <a:pPr algn="ctr" eaLnBrk="0" hangingPunct="0"/>
            <a:r>
              <a:rPr lang="en-US" sz="1600" b="1" dirty="0">
                <a:latin typeface="Century Gothic" pitchFamily="-123" charset="0"/>
              </a:rPr>
              <a:t>Capacity</a:t>
            </a:r>
          </a:p>
          <a:p>
            <a:pPr algn="ctr" eaLnBrk="0" hangingPunct="0"/>
            <a:r>
              <a:rPr lang="en-US" sz="1600" b="1" dirty="0">
                <a:latin typeface="Century Gothic" pitchFamily="-123" charset="0"/>
              </a:rPr>
              <a:t>(P-3)</a:t>
            </a:r>
          </a:p>
          <a:p>
            <a:pPr algn="ctr" eaLnBrk="0" hangingPunct="0"/>
            <a:endParaRPr lang="en-US" sz="1600" b="1" dirty="0">
              <a:latin typeface="Century Gothic" pitchFamily="-123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648200" y="2667000"/>
            <a:ext cx="1752600" cy="21336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Century Gothic" pitchFamily="-123" charset="0"/>
              </a:rPr>
              <a:t>Teaching/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Century Gothic" pitchFamily="-123" charset="0"/>
              </a:rPr>
              <a:t>Instruction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Century Gothic" pitchFamily="-123" charset="0"/>
              </a:rPr>
              <a:t>(P-3)</a:t>
            </a:r>
          </a:p>
          <a:p>
            <a:pPr algn="ctr" eaLnBrk="0" hangingPunct="0"/>
            <a:endParaRPr lang="en-US" sz="1600" b="1" dirty="0">
              <a:solidFill>
                <a:schemeClr val="bg1"/>
              </a:solidFill>
              <a:latin typeface="Century Gothic" pitchFamily="-123" charset="0"/>
            </a:endParaRPr>
          </a:p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781800" y="2286000"/>
            <a:ext cx="16764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858000" y="3048000"/>
            <a:ext cx="16002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Century Gothic" pitchFamily="-123" charset="0"/>
              </a:rPr>
              <a:t>Student Engagement and Learning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Century Gothic" pitchFamily="-123" charset="0"/>
              </a:rPr>
              <a:t>(P-3)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2514600" y="2133600"/>
            <a:ext cx="2362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2438400" y="4800600"/>
            <a:ext cx="2438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4384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43434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6400800" y="36576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-9525" y="5619929"/>
            <a:ext cx="9077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/>
              <a:t>     </a:t>
            </a:r>
            <a:r>
              <a:rPr lang="en-US" sz="2000" dirty="0" err="1"/>
              <a:t>Cosner</a:t>
            </a:r>
            <a:r>
              <a:rPr lang="en-US" sz="2000" dirty="0"/>
              <a:t> 2014; CCSR, 2006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15240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18288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V="1">
            <a:off x="5562600" y="4648200"/>
            <a:ext cx="0" cy="685800"/>
          </a:xfrm>
          <a:prstGeom prst="line">
            <a:avLst/>
          </a:prstGeom>
          <a:noFill/>
          <a:ln w="76200" cmpd="tri">
            <a:solidFill>
              <a:srgbClr val="008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5562600" y="5334000"/>
            <a:ext cx="2514600" cy="0"/>
          </a:xfrm>
          <a:prstGeom prst="line">
            <a:avLst/>
          </a:prstGeom>
          <a:noFill/>
          <a:ln w="57150" cmpd="thinThick">
            <a:solidFill>
              <a:srgbClr val="008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13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/>
          <p:cNvGrpSpPr>
            <a:grpSpLocks/>
          </p:cNvGrpSpPr>
          <p:nvPr/>
        </p:nvGrpSpPr>
        <p:grpSpPr bwMode="auto">
          <a:xfrm>
            <a:off x="0" y="0"/>
            <a:ext cx="9153525" cy="6553200"/>
            <a:chOff x="-6" y="0"/>
            <a:chExt cx="5766" cy="4128"/>
          </a:xfrm>
        </p:grpSpPr>
        <p:grpSp>
          <p:nvGrpSpPr>
            <p:cNvPr id="4105" name="Group 10"/>
            <p:cNvGrpSpPr>
              <a:grpSpLocks/>
            </p:cNvGrpSpPr>
            <p:nvPr/>
          </p:nvGrpSpPr>
          <p:grpSpPr bwMode="auto">
            <a:xfrm>
              <a:off x="-6" y="0"/>
              <a:ext cx="5766" cy="4128"/>
              <a:chOff x="-6" y="0"/>
              <a:chExt cx="5766" cy="4128"/>
            </a:xfrm>
          </p:grpSpPr>
          <p:pic>
            <p:nvPicPr>
              <p:cNvPr id="4107" name="Picture 4" descr="photobar2a_revis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" y="3456"/>
                <a:ext cx="5766" cy="67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92"/>
              </a:xfrm>
              <a:prstGeom prst="rect">
                <a:avLst/>
              </a:prstGeom>
              <a:gradFill rotWithShape="1">
                <a:gsLst>
                  <a:gs pos="0">
                    <a:srgbClr val="003263"/>
                  </a:gs>
                  <a:gs pos="100000">
                    <a:srgbClr val="3366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06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5760" cy="3264"/>
            </a:xfrm>
            <a:prstGeom prst="rect">
              <a:avLst/>
            </a:prstGeom>
            <a:gradFill rotWithShape="1">
              <a:gsLst>
                <a:gs pos="0">
                  <a:srgbClr val="D9ECFF">
                    <a:alpha val="78998"/>
                  </a:srgbClr>
                </a:gs>
                <a:gs pos="100000">
                  <a:srgbClr val="F1F8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Helvetica CondensedLight" pitchFamily="34" charset="0"/>
              </a:rPr>
              <a:t>A World-Class Education, A World-Class City</a:t>
            </a: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 rot="10800000"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003263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sz="1400" b="1">
              <a:solidFill>
                <a:schemeClr val="bg1"/>
              </a:solidFill>
              <a:latin typeface="Helvetica CondensedLight" pitchFamily="34" charset="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Helvetica Neue" pitchFamily="-84" charset="0"/>
                <a:ea typeface="ＭＳ Ｐゴシック" panose="020B0600070205080204" pitchFamily="34" charset="-128"/>
              </a:rPr>
              <a:t>What is School Organizational Capacity?</a:t>
            </a:r>
            <a:endParaRPr 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4103" name="Picture 13" descr="logo_final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133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Grp="1" noChangeArrowheads="1"/>
          </p:cNvSpPr>
          <p:nvPr/>
        </p:nvSpPr>
        <p:spPr bwMode="auto">
          <a:xfrm>
            <a:off x="381000" y="11430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 dirty="0" err="1"/>
              <a:t>Bryk</a:t>
            </a:r>
            <a:r>
              <a:rPr lang="en-US" sz="2800" dirty="0"/>
              <a:t>, Sebring, et al (2010) </a:t>
            </a:r>
            <a:r>
              <a:rPr lang="en-US" sz="2800" i="1" dirty="0"/>
              <a:t>Organizing Schools for Improvement </a:t>
            </a:r>
            <a:r>
              <a:rPr lang="en-US" sz="2800" dirty="0"/>
              <a:t>(Essential Supports: </a:t>
            </a:r>
            <a:r>
              <a:rPr lang="en-US" sz="2800" u="sng" dirty="0"/>
              <a:t>Implicit</a:t>
            </a:r>
            <a:r>
              <a:rPr lang="en-US" sz="2800" dirty="0"/>
              <a:t> theory of impact, </a:t>
            </a:r>
            <a:r>
              <a:rPr lang="en-US" sz="2800" u="sng" dirty="0"/>
              <a:t>now</a:t>
            </a:r>
            <a:r>
              <a:rPr lang="en-US" sz="2800" dirty="0"/>
              <a:t> assessed yearly in every Illinois school)</a:t>
            </a:r>
          </a:p>
          <a:p>
            <a:r>
              <a:rPr lang="en-US" sz="2800" b="1" dirty="0"/>
              <a:t>School Leadership</a:t>
            </a:r>
            <a:r>
              <a:rPr lang="en-US" sz="2800" dirty="0"/>
              <a:t> </a:t>
            </a:r>
          </a:p>
          <a:p>
            <a:r>
              <a:rPr lang="en-US" sz="2800" b="1" dirty="0"/>
              <a:t>Professional Capacity</a:t>
            </a:r>
            <a:r>
              <a:rPr lang="en-US" sz="2800" dirty="0"/>
              <a:t> </a:t>
            </a:r>
          </a:p>
          <a:p>
            <a:r>
              <a:rPr lang="en-US" sz="2800" b="1" dirty="0"/>
              <a:t>Parent Community School Ties</a:t>
            </a:r>
            <a:r>
              <a:rPr lang="en-US" sz="2800" dirty="0"/>
              <a:t> </a:t>
            </a:r>
          </a:p>
          <a:p>
            <a:r>
              <a:rPr lang="en-US" sz="2800" b="1" dirty="0"/>
              <a:t>Student Centered Learning Climate</a:t>
            </a:r>
            <a:r>
              <a:rPr lang="en-US" sz="2800" dirty="0"/>
              <a:t> </a:t>
            </a:r>
          </a:p>
          <a:p>
            <a:r>
              <a:rPr lang="en-US" sz="2800" b="1" dirty="0"/>
              <a:t>Instructional Guidance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2388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866" y="4885121"/>
            <a:ext cx="1377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2971801"/>
            <a:ext cx="1600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</a:t>
            </a:r>
          </a:p>
          <a:p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4418" y="2047355"/>
            <a:ext cx="129965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</a:t>
            </a:r>
          </a:p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</a:p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</p:txBody>
      </p:sp>
      <p:sp>
        <p:nvSpPr>
          <p:cNvPr id="6" name="Right Arrow 5"/>
          <p:cNvSpPr/>
          <p:nvPr/>
        </p:nvSpPr>
        <p:spPr>
          <a:xfrm rot="19894837">
            <a:off x="2351783" y="4058014"/>
            <a:ext cx="2880662" cy="364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ight Arrow 7"/>
          <p:cNvSpPr/>
          <p:nvPr/>
        </p:nvSpPr>
        <p:spPr>
          <a:xfrm rot="19894837">
            <a:off x="5985877" y="2741360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57350" y="971551"/>
            <a:ext cx="58293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Conventional View</a:t>
            </a:r>
          </a:p>
        </p:txBody>
      </p:sp>
      <p:sp>
        <p:nvSpPr>
          <p:cNvPr id="14" name="TextBox 13"/>
          <p:cNvSpPr txBox="1"/>
          <p:nvPr/>
        </p:nvSpPr>
        <p:spPr>
          <a:xfrm rot="19910105">
            <a:off x="2158256" y="3927263"/>
            <a:ext cx="2815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Observation, Supervision, PD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910105">
            <a:off x="2787757" y="3750002"/>
            <a:ext cx="1300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Expectations</a:t>
            </a:r>
          </a:p>
        </p:txBody>
      </p:sp>
      <p:pic>
        <p:nvPicPr>
          <p:cNvPr id="15" name="Picture 14" descr="logo_final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91188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00300" y="5633085"/>
            <a:ext cx="2457450" cy="31051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251"/>
              </a:spcBef>
            </a:pPr>
            <a:r>
              <a:rPr lang="en-US" sz="1050" dirty="0">
                <a:solidFill>
                  <a:srgbClr val="403152"/>
                </a:solidFill>
                <a:latin typeface="Aharoni"/>
                <a:ea typeface="Times New Roman"/>
                <a:cs typeface="Aharoni"/>
              </a:rPr>
              <a:t>UIC</a:t>
            </a:r>
            <a:endParaRPr lang="en-US" sz="900" dirty="0">
              <a:latin typeface="Times New Roman"/>
              <a:ea typeface="Times New Roman"/>
            </a:endParaRPr>
          </a:p>
          <a:p>
            <a:pPr algn="ctr">
              <a:lnSpc>
                <a:spcPct val="80000"/>
              </a:lnSpc>
              <a:spcBef>
                <a:spcPts val="127"/>
              </a:spcBef>
            </a:pPr>
            <a:r>
              <a:rPr lang="en-US" sz="5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9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794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041"/>
            <a:ext cx="8229600" cy="98553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  <a:t>Thank You</a:t>
            </a: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644C18-646A-4E4F-98D3-69C1409C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3941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Returning a favor</a:t>
            </a:r>
          </a:p>
          <a:p>
            <a:r>
              <a:rPr lang="en-US" dirty="0"/>
              <a:t>SREB role in Illinois school leader reform</a:t>
            </a:r>
          </a:p>
          <a:p>
            <a:pPr lvl="1"/>
            <a:r>
              <a:rPr lang="en-US" dirty="0"/>
              <a:t>2007 State Policy Inventory</a:t>
            </a:r>
          </a:p>
          <a:p>
            <a:pPr lvl="1"/>
            <a:r>
              <a:rPr lang="en-US" dirty="0"/>
              <a:t>SREB residency assessment criteria written into State law</a:t>
            </a:r>
          </a:p>
          <a:p>
            <a:pPr lvl="1"/>
            <a:r>
              <a:rPr lang="en-US" dirty="0"/>
              <a:t>Illinois recognized for today’s school leader policies (also TN, KY)</a:t>
            </a:r>
          </a:p>
          <a:p>
            <a:pPr lvl="1"/>
            <a:r>
              <a:rPr lang="en-US" dirty="0"/>
              <a:t>(Too soon to see statewide data student impact)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6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866" y="4885121"/>
            <a:ext cx="1377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8098" y="3600451"/>
            <a:ext cx="186858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</a:p>
        </p:txBody>
      </p:sp>
      <p:sp>
        <p:nvSpPr>
          <p:cNvPr id="6" name="Right Arrow 5"/>
          <p:cNvSpPr/>
          <p:nvPr/>
        </p:nvSpPr>
        <p:spPr>
          <a:xfrm rot="19894837">
            <a:off x="2481467" y="4570160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ight Arrow 6"/>
          <p:cNvSpPr/>
          <p:nvPr/>
        </p:nvSpPr>
        <p:spPr>
          <a:xfrm rot="19894837">
            <a:off x="4374953" y="3547174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Curved Down Arrow 9"/>
          <p:cNvSpPr/>
          <p:nvPr/>
        </p:nvSpPr>
        <p:spPr>
          <a:xfrm rot="19738104">
            <a:off x="1489251" y="3009704"/>
            <a:ext cx="3723965" cy="5486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57350" y="971551"/>
            <a:ext cx="58293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UIC View</a:t>
            </a:r>
          </a:p>
        </p:txBody>
      </p:sp>
      <p:sp>
        <p:nvSpPr>
          <p:cNvPr id="13" name="TextBox 12"/>
          <p:cNvSpPr txBox="1"/>
          <p:nvPr/>
        </p:nvSpPr>
        <p:spPr>
          <a:xfrm rot="19910105">
            <a:off x="2110738" y="3118907"/>
            <a:ext cx="2815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Observation, Supervision, PD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9910105">
            <a:off x="2762040" y="2954972"/>
            <a:ext cx="1300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Expectations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2971801"/>
            <a:ext cx="1600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</a:t>
            </a:r>
          </a:p>
          <a:p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4418" y="2047355"/>
            <a:ext cx="129965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</a:t>
            </a:r>
          </a:p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</a:p>
          <a:p>
            <a:pPr algn="ctr"/>
            <a:r>
              <a:rPr lang="en-US" sz="2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</p:txBody>
      </p:sp>
      <p:sp>
        <p:nvSpPr>
          <p:cNvPr id="17" name="Right Arrow 16"/>
          <p:cNvSpPr/>
          <p:nvPr/>
        </p:nvSpPr>
        <p:spPr>
          <a:xfrm rot="19894837">
            <a:off x="5985877" y="2741360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8" name="Picture 17" descr="logo_final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91188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00300" y="5633085"/>
            <a:ext cx="2457450" cy="31051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251"/>
              </a:spcBef>
            </a:pPr>
            <a:r>
              <a:rPr lang="en-US" sz="1050" dirty="0">
                <a:solidFill>
                  <a:srgbClr val="403152"/>
                </a:solidFill>
                <a:latin typeface="Aharoni"/>
                <a:ea typeface="Times New Roman"/>
                <a:cs typeface="Aharoni"/>
              </a:rPr>
              <a:t>UIC</a:t>
            </a:r>
            <a:endParaRPr lang="en-US" sz="900" dirty="0">
              <a:latin typeface="Times New Roman"/>
              <a:ea typeface="Times New Roman"/>
            </a:endParaRPr>
          </a:p>
          <a:p>
            <a:pPr algn="ctr">
              <a:lnSpc>
                <a:spcPct val="80000"/>
              </a:lnSpc>
              <a:spcBef>
                <a:spcPts val="127"/>
              </a:spcBef>
            </a:pPr>
            <a:r>
              <a:rPr lang="en-US" sz="5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9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18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final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91188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00300" y="5633085"/>
            <a:ext cx="2457450" cy="31051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251"/>
              </a:spcBef>
            </a:pPr>
            <a:r>
              <a:rPr lang="en-US" sz="1050" dirty="0">
                <a:solidFill>
                  <a:srgbClr val="403152"/>
                </a:solidFill>
                <a:latin typeface="Aharoni"/>
                <a:ea typeface="Times New Roman"/>
                <a:cs typeface="Aharoni"/>
              </a:rPr>
              <a:t>UIC</a:t>
            </a:r>
            <a:endParaRPr lang="en-US" sz="900" dirty="0">
              <a:latin typeface="Times New Roman"/>
              <a:ea typeface="Times New Roman"/>
            </a:endParaRPr>
          </a:p>
          <a:p>
            <a:pPr algn="ctr">
              <a:lnSpc>
                <a:spcPct val="80000"/>
              </a:lnSpc>
              <a:spcBef>
                <a:spcPts val="127"/>
              </a:spcBef>
            </a:pPr>
            <a:r>
              <a:rPr lang="en-US" sz="5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900" dirty="0">
              <a:latin typeface="Times New Roman"/>
              <a:ea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986" y="1150429"/>
            <a:ext cx="4793742" cy="43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041"/>
            <a:ext cx="8229600" cy="985534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D50032"/>
                </a:solidFill>
                <a:latin typeface="Arial"/>
                <a:cs typeface="Arial"/>
              </a:rPr>
              <a:t>Statement of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284"/>
            <a:ext cx="8229600" cy="43346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1E62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No higher education program was routinely producing principals who led schools to student performance outcomes that were not predicted by SES indicators.  </a:t>
            </a:r>
            <a:r>
              <a:rPr lang="en-US" sz="2000" u="sng" dirty="0">
                <a:solidFill>
                  <a:srgbClr val="001E62"/>
                </a:solidFill>
                <a:latin typeface="Arial"/>
                <a:cs typeface="Arial"/>
              </a:rPr>
              <a:t>Sub-problems include</a:t>
            </a:r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: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It had been documented that an outstanding school leader could lead a school to “outlier” results, but principal preparation programs were not learning systemically from those outliers 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No program was known to be using ambitious measures of program effectiveness that would inform continuous improvement, including such measures as % of graduates becoming principals, percent exceeding average retention rates, impact on student learning measures, including test scores and graduation rates.</a:t>
            </a: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6290"/>
            <a:ext cx="9144000" cy="1551709"/>
          </a:xfrm>
          <a:prstGeom prst="rect">
            <a:avLst/>
          </a:prstGeom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4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041"/>
            <a:ext cx="8229600" cy="98553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  <a:t>What Does It Take to Develop Such Principals?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575"/>
            <a:ext cx="8229600" cy="394164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UIC in 2002:  What would it take for a higher education institution </a:t>
            </a:r>
            <a:r>
              <a:rPr lang="en-US" sz="2000" u="sng" dirty="0">
                <a:solidFill>
                  <a:srgbClr val="001E62"/>
                </a:solidFill>
                <a:latin typeface="Arial"/>
                <a:cs typeface="Arial"/>
              </a:rPr>
              <a:t>routinely</a:t>
            </a:r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 to prepare principals who lead urban schools to significantly improved student learning outcomes?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Chicago Public Schools (CPS) pays each full-year residency salary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Traditional master’s certification program replaced by </a:t>
            </a:r>
            <a:r>
              <a:rPr lang="en-US" sz="2000" dirty="0" err="1">
                <a:solidFill>
                  <a:srgbClr val="001E62"/>
                </a:solidFill>
                <a:latin typeface="Arial"/>
                <a:cs typeface="Arial"/>
              </a:rPr>
              <a:t>Ed.D</a:t>
            </a:r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.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Students </a:t>
            </a:r>
            <a:r>
              <a:rPr lang="en-US" sz="2000" u="sng" dirty="0">
                <a:solidFill>
                  <a:srgbClr val="001E62"/>
                </a:solidFill>
                <a:latin typeface="Arial"/>
                <a:cs typeface="Arial"/>
              </a:rPr>
              <a:t>selectively</a:t>
            </a:r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 admitted into annual cohorts of 12-20 students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Illinois P-12 leadership endorsement after first 18 months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Full-time leadership coaches, practitioner faculty at UIC, provide coaching throughout the residency and 3 years post-licensure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Culminates in data-based case study of developing org capacity</a:t>
            </a:r>
          </a:p>
          <a:p>
            <a:endParaRPr lang="en-US" sz="2000" dirty="0">
              <a:solidFill>
                <a:srgbClr val="001E62"/>
              </a:solidFill>
              <a:latin typeface="Arial"/>
              <a:cs typeface="Arial"/>
            </a:endParaRP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0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041"/>
            <a:ext cx="8229600" cy="98553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  <a:t>Evidence after 14 cohorts of UIC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599"/>
            <a:ext cx="8229600" cy="4170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94% of UIC residents assume Principal or Assistant Principal positions in urban schools upon completion of residency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Of 190 residency completers, 122 have become urban principals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78% of UIC residents from first 12 cohorts have become principals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UIC and New Leaders together have produced over 300 principals for Chicago public schools since 2003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In a district with steadily rising school performance metrics, UIC and New Leaders consistently outperform district metrics: attendance, test </a:t>
            </a:r>
            <a:r>
              <a:rPr lang="en-US" sz="2000" dirty="0" err="1">
                <a:solidFill>
                  <a:srgbClr val="001E62"/>
                </a:solidFill>
                <a:latin typeface="Arial"/>
                <a:cs typeface="Arial"/>
              </a:rPr>
              <a:t>scores,HS</a:t>
            </a:r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 graduation rates, and principal retention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UIC and New Leaders principals now fill key leadership roles in CPS, including head of Chiefs (NL) and district CEO (UIC)</a:t>
            </a:r>
          </a:p>
          <a:p>
            <a:endParaRPr lang="en-US" sz="2000" dirty="0">
              <a:solidFill>
                <a:srgbClr val="001E62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1E62"/>
              </a:solidFill>
              <a:latin typeface="Arial"/>
              <a:cs typeface="Arial"/>
            </a:endParaRP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1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953"/>
            <a:ext cx="8229600" cy="89452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Helvetica Neue" pitchFamily="-84" charset="0"/>
                <a:ea typeface="ＭＳ Ｐゴシック" panose="020B0600070205080204" pitchFamily="34" charset="-128"/>
              </a:rPr>
              <a:t>Characteristics of Next-Generation Principal Prep/Development Programs</a:t>
            </a:r>
            <a:endParaRPr lang="en-US" sz="2800" b="1" dirty="0">
              <a:solidFill>
                <a:srgbClr val="D5003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474"/>
            <a:ext cx="8229600" cy="4312004"/>
          </a:xfrm>
        </p:spPr>
        <p:txBody>
          <a:bodyPr>
            <a:normAutofit/>
          </a:bodyPr>
          <a:lstStyle/>
          <a:p>
            <a:r>
              <a:rPr lang="en-US" sz="2400" dirty="0"/>
              <a:t>Results-oriented focus on principal impact on schools</a:t>
            </a:r>
          </a:p>
          <a:p>
            <a:pPr lvl="0"/>
            <a:r>
              <a:rPr lang="en-US" sz="2400" dirty="0"/>
              <a:t>Partnerships with districts that invest resources </a:t>
            </a:r>
          </a:p>
          <a:p>
            <a:pPr lvl="0"/>
            <a:r>
              <a:rPr lang="en-US" sz="2400" dirty="0"/>
              <a:t>Highly selective admissions to structured cohorts</a:t>
            </a:r>
          </a:p>
          <a:p>
            <a:pPr lvl="0"/>
            <a:r>
              <a:rPr lang="en-US" sz="2400" dirty="0"/>
              <a:t>Full time, intensively coached, site-based learning (residencies, internships) </a:t>
            </a:r>
          </a:p>
          <a:p>
            <a:pPr lvl="0"/>
            <a:r>
              <a:rPr lang="en-US" sz="2400" dirty="0"/>
              <a:t>Integration of academic and practical learning </a:t>
            </a:r>
          </a:p>
          <a:p>
            <a:pPr lvl="0"/>
            <a:r>
              <a:rPr lang="en-US" sz="2400" dirty="0"/>
              <a:t>Structured post-licensure support to accelerate early-career development and success</a:t>
            </a:r>
          </a:p>
          <a:p>
            <a:r>
              <a:rPr lang="en-US" sz="2400" dirty="0"/>
              <a:t>DISTRICT AND STATE POLICY SUPPORTS </a:t>
            </a:r>
            <a:endParaRPr lang="en-US" sz="2400" dirty="0">
              <a:solidFill>
                <a:srgbClr val="001E62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1E62"/>
              </a:solidFill>
              <a:latin typeface="Arial"/>
              <a:cs typeface="Arial"/>
            </a:endParaRP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5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953"/>
            <a:ext cx="8229600" cy="89452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 Neue" pitchFamily="-84" charset="0"/>
                <a:ea typeface="ＭＳ Ｐゴシック" panose="020B0600070205080204" pitchFamily="34" charset="-128"/>
              </a:rPr>
              <a:t>Cost-Effectiveness</a:t>
            </a:r>
            <a:endParaRPr lang="en-US" sz="2800" b="1" dirty="0">
              <a:solidFill>
                <a:srgbClr val="D5003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474"/>
            <a:ext cx="8229600" cy="43120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1E62"/>
                </a:solidFill>
                <a:latin typeface="Arial"/>
                <a:cs typeface="Arial"/>
              </a:rPr>
              <a:t>There is no more cost-effective lever that we know of for improving students performance across all achievement levels</a:t>
            </a:r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—(unless it is universal Pre-K, which itself depends on high quality leadership)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CPS currently spends .3% of its budget on school leader pipeline programs (depending on what counts as principal-specific)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Currently, IHEs fund principal principal preparation below the level of teacher preparation on a per-graduate basis: this must change</a:t>
            </a:r>
          </a:p>
          <a:p>
            <a:r>
              <a:rPr lang="en-US" sz="2000" dirty="0">
                <a:solidFill>
                  <a:srgbClr val="001E62"/>
                </a:solidFill>
                <a:latin typeface="Arial"/>
                <a:cs typeface="Arial"/>
              </a:rPr>
              <a:t>For Illinois, for every principal preparation program (N=27) to offer full year residencies would be a “rounding error” on the state education budget (Illinois School Leader Task Force)</a:t>
            </a: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2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473"/>
            <a:ext cx="8229600" cy="112500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 Neue" pitchFamily="-84" charset="0"/>
                <a:ea typeface="ＭＳ Ｐゴシック" panose="020B0600070205080204" pitchFamily="34" charset="-128"/>
              </a:rPr>
              <a:t>The challenge of improvement at </a:t>
            </a:r>
            <a:r>
              <a:rPr lang="en-US" sz="2800" b="1" u="sng" dirty="0">
                <a:latin typeface="Helvetica Neue" pitchFamily="-84" charset="0"/>
                <a:ea typeface="ＭＳ Ｐゴシック" panose="020B0600070205080204" pitchFamily="34" charset="-128"/>
              </a:rPr>
              <a:t>scale</a:t>
            </a:r>
            <a:endParaRPr lang="en-US" sz="2800" b="1" dirty="0">
              <a:solidFill>
                <a:srgbClr val="D5003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271"/>
            <a:ext cx="8229600" cy="4540925"/>
          </a:xfrm>
        </p:spPr>
        <p:txBody>
          <a:bodyPr>
            <a:normAutofit/>
          </a:bodyPr>
          <a:lstStyle/>
          <a:p>
            <a:r>
              <a:rPr lang="en-US" sz="2800" dirty="0"/>
              <a:t>The scale of the principal preparation challenge is within our resources to address (approximately 10,000 principals annually, 400 in IL, 200 in TN?)</a:t>
            </a:r>
          </a:p>
          <a:p>
            <a:r>
              <a:rPr lang="en-US" sz="2800" dirty="0"/>
              <a:t>We are not yet </a:t>
            </a:r>
            <a:r>
              <a:rPr lang="en-US" sz="2800" u="sng" dirty="0"/>
              <a:t>organizing</a:t>
            </a:r>
            <a:r>
              <a:rPr lang="en-US" sz="2800" dirty="0"/>
              <a:t> ourselves to address the problem of scale—across IHEs, districts, or states</a:t>
            </a:r>
          </a:p>
          <a:p>
            <a:r>
              <a:rPr lang="en-US" sz="2800" dirty="0"/>
              <a:t>The organizational challenge is systemic, requiring IHEs, districts, and the state to function together; and </a:t>
            </a:r>
            <a:r>
              <a:rPr lang="en-US" sz="2800" u="sng" dirty="0"/>
              <a:t>this almost certainly requires IHE and state leadership</a:t>
            </a: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99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rmAutofit/>
          </a:bodyPr>
          <a:lstStyle/>
          <a:p>
            <a:r>
              <a:rPr lang="en-US" sz="3100" b="1" dirty="0"/>
              <a:t>Six Resources for Leadership Learning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Bryk</a:t>
            </a:r>
            <a:r>
              <a:rPr lang="en-US" sz="2400" b="1" dirty="0"/>
              <a:t>, A. S., Sebring, P. B., </a:t>
            </a:r>
            <a:r>
              <a:rPr lang="en-US" sz="2400" b="1" dirty="0" err="1"/>
              <a:t>Allensworth</a:t>
            </a:r>
            <a:r>
              <a:rPr lang="en-US" sz="2400" dirty="0"/>
              <a:t>, E., </a:t>
            </a:r>
            <a:r>
              <a:rPr lang="en-US" sz="2400" dirty="0" err="1"/>
              <a:t>Luppescu</a:t>
            </a:r>
            <a:r>
              <a:rPr lang="en-US" sz="2400" dirty="0"/>
              <a:t>, S., &amp; Easton, J. Q. (2010). </a:t>
            </a:r>
            <a:r>
              <a:rPr lang="en-US" sz="2400" i="1" dirty="0"/>
              <a:t>Organizing Schools for Improvement: Lessons from Chicago. </a:t>
            </a:r>
            <a:endParaRPr lang="en-US" sz="2400" dirty="0"/>
          </a:p>
          <a:p>
            <a:r>
              <a:rPr lang="en-US" sz="2400" b="1" dirty="0" err="1"/>
              <a:t>Bryk</a:t>
            </a:r>
            <a:r>
              <a:rPr lang="en-US" sz="2400" b="1" dirty="0"/>
              <a:t>, A., Gomez, L</a:t>
            </a:r>
            <a:r>
              <a:rPr lang="en-US" sz="2400" dirty="0"/>
              <a:t>. et al. (2015). </a:t>
            </a:r>
            <a:r>
              <a:rPr lang="en-US" sz="2400" i="1" dirty="0"/>
              <a:t>Learning to improve: How America’s schools can get better at getting better</a:t>
            </a:r>
            <a:r>
              <a:rPr lang="en-US" sz="2400" dirty="0"/>
              <a:t>. </a:t>
            </a:r>
            <a:r>
              <a:rPr lang="en-US" sz="2400" b="1" dirty="0"/>
              <a:t>Donaldson, G</a:t>
            </a:r>
            <a:r>
              <a:rPr lang="en-US" sz="2400" dirty="0"/>
              <a:t>. (2008) </a:t>
            </a:r>
            <a:r>
              <a:rPr lang="en-US" sz="2400" i="1" dirty="0"/>
              <a:t>How Leaders Learn: Cultivating Capacities for School Improvement</a:t>
            </a:r>
          </a:p>
          <a:p>
            <a:r>
              <a:rPr lang="en-US" sz="2400" b="1" dirty="0" err="1"/>
              <a:t>Ericcson</a:t>
            </a:r>
            <a:r>
              <a:rPr lang="en-US" sz="2400" b="1" dirty="0"/>
              <a:t>, A. </a:t>
            </a:r>
            <a:r>
              <a:rPr lang="en-US" sz="2400" dirty="0"/>
              <a:t>(2016) </a:t>
            </a:r>
            <a:r>
              <a:rPr lang="en-US" sz="2400" i="1" dirty="0"/>
              <a:t>Peak: Secrets from the New Science of Expertise</a:t>
            </a:r>
          </a:p>
          <a:p>
            <a:r>
              <a:rPr lang="en-US" sz="2400" b="1" dirty="0"/>
              <a:t>Forman, </a:t>
            </a:r>
            <a:r>
              <a:rPr lang="en-US" sz="2400" b="1" dirty="0" err="1"/>
              <a:t>Stosich</a:t>
            </a:r>
            <a:r>
              <a:rPr lang="en-US" sz="2400" b="1" dirty="0"/>
              <a:t>, </a:t>
            </a:r>
            <a:r>
              <a:rPr lang="en-US" sz="2400" b="1" dirty="0" err="1"/>
              <a:t>Bocala</a:t>
            </a:r>
            <a:r>
              <a:rPr lang="en-US" sz="2400" b="1" dirty="0"/>
              <a:t> </a:t>
            </a:r>
            <a:r>
              <a:rPr lang="en-US" sz="2400" dirty="0"/>
              <a:t>(2017) </a:t>
            </a:r>
            <a:r>
              <a:rPr lang="en-US" sz="2400" i="1" dirty="0"/>
              <a:t>The Internal Coherence Framework. </a:t>
            </a:r>
          </a:p>
          <a:p>
            <a:r>
              <a:rPr lang="en-US" sz="2400" b="1" dirty="0" err="1"/>
              <a:t>Wiliam</a:t>
            </a:r>
            <a:r>
              <a:rPr lang="en-US" sz="2400" b="1" dirty="0"/>
              <a:t>, D. </a:t>
            </a:r>
            <a:r>
              <a:rPr lang="en-US" sz="2400" dirty="0"/>
              <a:t>(2016)  </a:t>
            </a:r>
            <a:r>
              <a:rPr lang="en-US" sz="2400" i="1" dirty="0"/>
              <a:t>Leading for Teacher Learning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ADDD-1EBE-476F-ABB6-5F9D5217A32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1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4105"/>
            <a:ext cx="8229600" cy="293570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  <a:t>Steve Tozer</a:t>
            </a:r>
            <a:b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  <a:t>UIC Center for Urban Education Leadership</a:t>
            </a:r>
            <a:b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</a:br>
            <a:b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</a:br>
            <a:r>
              <a:rPr lang="en-US" sz="3600" b="1" dirty="0" err="1">
                <a:solidFill>
                  <a:srgbClr val="D50032"/>
                </a:solidFill>
                <a:latin typeface="Arial"/>
                <a:cs typeface="Arial"/>
              </a:rPr>
              <a:t>urbanedleadership.org</a:t>
            </a:r>
            <a:b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</a:br>
            <a:b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rgbClr val="D50032"/>
                </a:solidFill>
                <a:latin typeface="Arial"/>
                <a:cs typeface="Arial"/>
                <a:hlinkClick r:id="rId2"/>
              </a:rPr>
              <a:t>stozer@uic.edu</a:t>
            </a:r>
            <a:b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</a:br>
            <a:b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</a:br>
            <a:b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</a:br>
            <a:endParaRPr lang="en-US" sz="2800" b="1" dirty="0">
              <a:solidFill>
                <a:srgbClr val="D50032"/>
              </a:solidFill>
              <a:latin typeface="Arial"/>
              <a:cs typeface="Arial"/>
            </a:endParaRPr>
          </a:p>
        </p:txBody>
      </p:sp>
      <p:pic>
        <p:nvPicPr>
          <p:cNvPr id="6" name="Picture 5" descr="Powerpoint 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5250"/>
            <a:ext cx="9144000" cy="1682750"/>
          </a:xfrm>
          <a:prstGeom prst="rect">
            <a:avLst/>
          </a:prstGeom>
        </p:spPr>
      </p:pic>
      <p:pic>
        <p:nvPicPr>
          <p:cNvPr id="5" name="Picture 4" descr="Humanitarian 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5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041"/>
            <a:ext cx="8229600" cy="98553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vetica Neue" pitchFamily="-84" charset="0"/>
                <a:ea typeface="ＭＳ Ｐゴシック" panose="020B0600070205080204" pitchFamily="34" charset="-128"/>
              </a:rPr>
              <a:t>Chicago Public Schools</a:t>
            </a:r>
            <a:endParaRPr lang="en-US" sz="3600" b="1" dirty="0">
              <a:solidFill>
                <a:srgbClr val="D5003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575"/>
            <a:ext cx="8229600" cy="3941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1E6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001E6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/>
              <a:t>“. . . the worst school system in America.”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--U.S. Secretary of Education William Bennett, 1987</a:t>
            </a:r>
          </a:p>
          <a:p>
            <a:pPr marL="0" indent="0">
              <a:buNone/>
            </a:pPr>
            <a:endParaRPr lang="en-US" sz="2000" dirty="0">
              <a:solidFill>
                <a:srgbClr val="001E62"/>
              </a:solidFill>
              <a:latin typeface="Arial"/>
              <a:cs typeface="Arial"/>
            </a:endParaRP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A945-0CA0-42D9-B492-4D882113A5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4008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59A945-0CA0-42D9-B492-4D882113A5E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0913"/>
            <a:ext cx="34290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4" y="950913"/>
            <a:ext cx="2449286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4" y="950913"/>
            <a:ext cx="2449286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1420586" y="304800"/>
            <a:ext cx="726621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2001 ILXCPS v. CPS: Reading &amp; Math</a:t>
            </a:r>
          </a:p>
          <a:p>
            <a:pPr algn="ctr" eaLnBrk="1" hangingPunct="1"/>
            <a:r>
              <a:rPr lang="en-US" sz="1200" b="1" dirty="0"/>
              <a:t>Grade 3                                                  Grade 5                                                 Grade 8</a:t>
            </a:r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-304800" y="-30464"/>
            <a:ext cx="960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5266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A945-0CA0-42D9-B492-4D882113A5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59A945-0CA0-42D9-B492-4D882113A5E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950913"/>
            <a:ext cx="3182937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50913"/>
            <a:ext cx="22860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50913"/>
            <a:ext cx="22860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1905000" y="3048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2012: ILX CPS Vs. CPS--Reading &amp; Math</a:t>
            </a:r>
          </a:p>
          <a:p>
            <a:pPr algn="ctr" eaLnBrk="1" hangingPunct="1"/>
            <a:r>
              <a:rPr lang="en-US" sz="1200" b="1" dirty="0"/>
              <a:t>Grade 3                                                  Grade 5                                                 Grade 8</a:t>
            </a:r>
          </a:p>
        </p:txBody>
      </p:sp>
    </p:spTree>
    <p:extLst>
      <p:ext uri="{BB962C8B-B14F-4D97-AF65-F5344CB8AC3E}">
        <p14:creationId xmlns:p14="http://schemas.microsoft.com/office/powerpoint/2010/main" val="180301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3114486" y="6274712"/>
            <a:ext cx="2961067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Center for Urban Education Leadership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Illinois—Chicago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0" y="76200"/>
            <a:ext cx="9145116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Since 2007 Chicago Has Accounted for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Almost All Statewide NAEP Gains</a:t>
            </a: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50" y="1427437"/>
            <a:ext cx="3886200" cy="4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2350" y="1427437"/>
            <a:ext cx="3962399" cy="469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570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322B-CDD6-4EA5-9E93-50EFB7B525EA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2" y="143241"/>
            <a:ext cx="8525878" cy="5343159"/>
          </a:xfrm>
          <a:prstGeom prst="rect">
            <a:avLst/>
          </a:prstGeom>
        </p:spPr>
      </p:pic>
      <p:pic>
        <p:nvPicPr>
          <p:cNvPr id="4" name="Picture 3" descr="logo_final.e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91188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00300" y="5633085"/>
            <a:ext cx="2457450" cy="31051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251"/>
              </a:spcBef>
            </a:pPr>
            <a:r>
              <a:rPr lang="en-US" sz="1050" dirty="0">
                <a:solidFill>
                  <a:srgbClr val="403152"/>
                </a:solidFill>
                <a:latin typeface="Aharoni"/>
                <a:ea typeface="Times New Roman"/>
                <a:cs typeface="Aharoni"/>
              </a:rPr>
              <a:t>UIC</a:t>
            </a:r>
            <a:endParaRPr lang="en-US" sz="900" dirty="0">
              <a:latin typeface="Times New Roman"/>
              <a:ea typeface="Times New Roman"/>
            </a:endParaRPr>
          </a:p>
          <a:p>
            <a:pPr algn="ctr">
              <a:lnSpc>
                <a:spcPct val="80000"/>
              </a:lnSpc>
              <a:spcBef>
                <a:spcPts val="127"/>
              </a:spcBef>
            </a:pPr>
            <a:r>
              <a:rPr lang="en-US" sz="5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9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55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041"/>
            <a:ext cx="8229600" cy="98553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50032"/>
                </a:solidFill>
                <a:latin typeface="Arial"/>
                <a:cs typeface="Arial"/>
              </a:rPr>
              <a:t>Recent Media Attention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575"/>
            <a:ext cx="8229600" cy="3941646"/>
          </a:xfrm>
        </p:spPr>
        <p:txBody>
          <a:bodyPr>
            <a:normAutofit/>
          </a:bodyPr>
          <a:lstStyle/>
          <a:p>
            <a:r>
              <a:rPr lang="en-US" sz="3000" u="sng" dirty="0">
                <a:hlinkClick r:id="rId2"/>
              </a:rPr>
              <a:t>New York Times, Ed Trust, Wallace Foundation</a:t>
            </a:r>
          </a:p>
          <a:p>
            <a:r>
              <a:rPr lang="en-US" sz="3000" u="sng" dirty="0">
                <a:hlinkClick r:id="rId2"/>
              </a:rPr>
              <a:t>https://www.pbs.org/newshour/show/new-chicago-schools-chief-faces-challenges-despite-major-strides</a:t>
            </a:r>
            <a:endParaRPr lang="en-US" sz="3000" dirty="0"/>
          </a:p>
          <a:p>
            <a:r>
              <a:rPr lang="en-US" sz="3000" u="sng" dirty="0">
                <a:hlinkClick r:id="rId3"/>
              </a:rPr>
              <a:t>https://www.americanprogress.org/events/2018/03/28/448582/lessons-chicago-leveraging-leadership-community-partnerships/</a:t>
            </a:r>
            <a:endParaRPr lang="en-US" sz="3000" dirty="0"/>
          </a:p>
          <a:p>
            <a:endParaRPr lang="en-US" sz="3000" dirty="0">
              <a:solidFill>
                <a:srgbClr val="001E62"/>
              </a:solidFill>
              <a:latin typeface="Arial"/>
              <a:cs typeface="Arial"/>
            </a:endParaRPr>
          </a:p>
        </p:txBody>
      </p:sp>
      <p:pic>
        <p:nvPicPr>
          <p:cNvPr id="7" name="Picture 6" descr="Powerpoint 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418"/>
            <a:ext cx="9144000" cy="1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 descr="Humanitarian Horizon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" y="115483"/>
            <a:ext cx="2539816" cy="756558"/>
          </a:xfrm>
          <a:prstGeom prst="rect">
            <a:avLst/>
          </a:prstGeom>
        </p:spPr>
      </p:pic>
      <p:pic>
        <p:nvPicPr>
          <p:cNvPr id="8" name="Picture 7" descr="CUEL PNG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4" y="92609"/>
            <a:ext cx="2322810" cy="7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406320"/>
            <a:ext cx="32004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582" y="2313495"/>
            <a:ext cx="3121820" cy="314000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98088"/>
            <a:ext cx="3143250" cy="305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2440460"/>
            <a:ext cx="3564732" cy="29821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3026" y="2180893"/>
            <a:ext cx="31218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ELIGIBLE</a:t>
            </a:r>
          </a:p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Free/Reduced Lunch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City of Chicago                           Rest of Illinois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0582" y="2171651"/>
            <a:ext cx="31218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ELIGIBLE</a:t>
            </a:r>
          </a:p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Free/Reduced Lunch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City of Chicago                            Rest of Illinois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664" y="1942592"/>
            <a:ext cx="7160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 of Non-ELL Fourth Graders Scoring At or Above State of Illinois ISAT/PARCC Medians for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READING/ELA</a:t>
            </a: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2006 to 2017</a:t>
            </a:r>
          </a:p>
        </p:txBody>
      </p:sp>
      <p:pic>
        <p:nvPicPr>
          <p:cNvPr id="13" name="Picture 12" descr="logo_final.ep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91188"/>
            <a:ext cx="1485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00300" y="5633085"/>
            <a:ext cx="2457450" cy="31051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251"/>
              </a:spcBef>
            </a:pPr>
            <a:r>
              <a:rPr lang="en-US" sz="1050" dirty="0">
                <a:solidFill>
                  <a:srgbClr val="403152"/>
                </a:solidFill>
                <a:latin typeface="Aharoni"/>
                <a:ea typeface="Times New Roman"/>
                <a:cs typeface="Aharoni"/>
              </a:rPr>
              <a:t>UIC</a:t>
            </a:r>
            <a:endParaRPr lang="en-US" sz="900" dirty="0">
              <a:latin typeface="Times New Roman"/>
              <a:ea typeface="Times New Roman"/>
            </a:endParaRPr>
          </a:p>
          <a:p>
            <a:pPr algn="ctr">
              <a:lnSpc>
                <a:spcPct val="80000"/>
              </a:lnSpc>
              <a:spcBef>
                <a:spcPts val="127"/>
              </a:spcBef>
            </a:pPr>
            <a:r>
              <a:rPr lang="en-US" sz="5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Helvetica Neue"/>
                <a:ea typeface="Times New Roman"/>
                <a:cs typeface="Times New Roman"/>
              </a:rPr>
              <a:t>Making Good on the Promise of Public Education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25" y="5091805"/>
            <a:ext cx="1543050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Black</a:t>
            </a:r>
          </a:p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Latino</a:t>
            </a:r>
          </a:p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White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50232" y="5150115"/>
            <a:ext cx="435769" cy="0"/>
          </a:xfrm>
          <a:prstGeom prst="line">
            <a:avLst/>
          </a:prstGeom>
          <a:ln w="50800">
            <a:solidFill>
              <a:srgbClr val="1F0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50232" y="5264415"/>
            <a:ext cx="435769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50232" y="5378715"/>
            <a:ext cx="435769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50781" y="5076357"/>
            <a:ext cx="1543050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Black</a:t>
            </a:r>
          </a:p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Latino</a:t>
            </a:r>
          </a:p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White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757989" y="5134667"/>
            <a:ext cx="435769" cy="0"/>
          </a:xfrm>
          <a:prstGeom prst="line">
            <a:avLst/>
          </a:prstGeom>
          <a:ln w="50800">
            <a:solidFill>
              <a:srgbClr val="1F0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57989" y="5248967"/>
            <a:ext cx="435769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57989" y="5363267"/>
            <a:ext cx="435769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64869" y="5089483"/>
            <a:ext cx="1543050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Black</a:t>
            </a:r>
          </a:p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Latino</a:t>
            </a:r>
          </a:p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White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172076" y="5147793"/>
            <a:ext cx="435769" cy="0"/>
          </a:xfrm>
          <a:prstGeom prst="line">
            <a:avLst/>
          </a:prstGeom>
          <a:ln w="50800">
            <a:solidFill>
              <a:srgbClr val="1F0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72076" y="5262093"/>
            <a:ext cx="435769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72076" y="5376393"/>
            <a:ext cx="435769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00363" y="5107254"/>
            <a:ext cx="1543050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Black</a:t>
            </a:r>
          </a:p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Latino</a:t>
            </a:r>
          </a:p>
          <a:p>
            <a:r>
              <a:rPr lang="en-US" sz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White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407570" y="5165564"/>
            <a:ext cx="435769" cy="0"/>
          </a:xfrm>
          <a:prstGeom prst="line">
            <a:avLst/>
          </a:prstGeom>
          <a:ln w="50800">
            <a:solidFill>
              <a:srgbClr val="1F0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07570" y="5279864"/>
            <a:ext cx="435769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07570" y="5394164"/>
            <a:ext cx="435769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650581" y="5255479"/>
            <a:ext cx="0" cy="34624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215063" y="5241192"/>
            <a:ext cx="0" cy="34624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457700" y="5260948"/>
            <a:ext cx="0" cy="34624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93219" y="5255479"/>
            <a:ext cx="0" cy="34624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343025" y="5045988"/>
            <a:ext cx="0" cy="34624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05429" y="3642737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50595" y="304306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25732" y="3151369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5125" y="2823254"/>
            <a:ext cx="219989" cy="240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TextBox 44"/>
          <p:cNvSpPr txBox="1"/>
          <p:nvPr/>
        </p:nvSpPr>
        <p:spPr>
          <a:xfrm>
            <a:off x="2565449" y="323305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46588" y="3650814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26496" y="2830398"/>
            <a:ext cx="396269" cy="240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9" name="TextBox 48"/>
          <p:cNvSpPr txBox="1"/>
          <p:nvPr/>
        </p:nvSpPr>
        <p:spPr>
          <a:xfrm>
            <a:off x="4141276" y="365081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99163" y="2313494"/>
            <a:ext cx="405943" cy="3221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Rectangle 52"/>
          <p:cNvSpPr/>
          <p:nvPr/>
        </p:nvSpPr>
        <p:spPr>
          <a:xfrm>
            <a:off x="6219578" y="2780392"/>
            <a:ext cx="251190" cy="240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TextBox 54"/>
          <p:cNvSpPr txBox="1"/>
          <p:nvPr/>
        </p:nvSpPr>
        <p:spPr>
          <a:xfrm>
            <a:off x="6295325" y="315914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84667" y="897246"/>
            <a:ext cx="9059333" cy="6072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000" b="1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sz="3000" dirty="0"/>
              <a:t>4th Grade </a:t>
            </a:r>
            <a:r>
              <a:rPr lang="en-US" sz="3000" u="sng" dirty="0"/>
              <a:t>Reading</a:t>
            </a:r>
            <a:r>
              <a:rPr lang="en-US" sz="3000" dirty="0"/>
              <a:t> Grew in All Chicago Sub-Groups, </a:t>
            </a:r>
          </a:p>
          <a:p>
            <a:r>
              <a:rPr lang="en-US" sz="3000" dirty="0"/>
              <a:t>But Flat or Declining in the Rest of Illinois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61462" y="276999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5669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1745</Words>
  <Application>Microsoft Macintosh PowerPoint</Application>
  <PresentationFormat>On-screen Show (4:3)</PresentationFormat>
  <Paragraphs>240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Aharoni</vt:lpstr>
      <vt:lpstr>Arial</vt:lpstr>
      <vt:lpstr>Calibri</vt:lpstr>
      <vt:lpstr>Century Gothic</vt:lpstr>
      <vt:lpstr>Helvetica CondensedLight</vt:lpstr>
      <vt:lpstr>Helvetica Neue</vt:lpstr>
      <vt:lpstr>Times New Roman</vt:lpstr>
      <vt:lpstr>Office Theme</vt:lpstr>
      <vt:lpstr> Preparing Principals to Lead P-12 Improvement  </vt:lpstr>
      <vt:lpstr>Thank You</vt:lpstr>
      <vt:lpstr>Chicago Public Schools</vt:lpstr>
      <vt:lpstr>PowerPoint Presentation</vt:lpstr>
      <vt:lpstr>PowerPoint Presentation</vt:lpstr>
      <vt:lpstr>PowerPoint Presentation</vt:lpstr>
      <vt:lpstr>PowerPoint Presentation</vt:lpstr>
      <vt:lpstr>Recent Media Attention </vt:lpstr>
      <vt:lpstr>PowerPoint Presentation</vt:lpstr>
      <vt:lpstr>PowerPoint Presentation</vt:lpstr>
      <vt:lpstr>PowerPoint Presentation</vt:lpstr>
      <vt:lpstr>PowerPoint Presentation</vt:lpstr>
      <vt:lpstr>What Happened in Chicago?</vt:lpstr>
      <vt:lpstr>“The School is the Unit of Change”</vt:lpstr>
      <vt:lpstr>PowerPoint Presentation</vt:lpstr>
      <vt:lpstr>PowerPoint Presentation</vt:lpstr>
      <vt:lpstr>Root Cause: Within-school Improvement of Student Learning</vt:lpstr>
      <vt:lpstr>What is School Organizational Capacity?</vt:lpstr>
      <vt:lpstr>PowerPoint Presentation</vt:lpstr>
      <vt:lpstr>PowerPoint Presentation</vt:lpstr>
      <vt:lpstr>PowerPoint Presentation</vt:lpstr>
      <vt:lpstr>Statement of the Problem</vt:lpstr>
      <vt:lpstr>What Does It Take to Develop Such Principals?</vt:lpstr>
      <vt:lpstr>Evidence after 14 cohorts of UIC Program</vt:lpstr>
      <vt:lpstr>Characteristics of Next-Generation Principal Prep/Development Programs</vt:lpstr>
      <vt:lpstr>Cost-Effectiveness</vt:lpstr>
      <vt:lpstr>The challenge of improvement at scale</vt:lpstr>
      <vt:lpstr>Six Resources for Leadership Learning </vt:lpstr>
      <vt:lpstr>Steve Tozer UIC Center for Urban Education Leadership  urbanedleadership.org  stozer@uic.edu  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Rob</dc:creator>
  <cp:lastModifiedBy>Fernie</cp:lastModifiedBy>
  <cp:revision>37</cp:revision>
  <dcterms:created xsi:type="dcterms:W3CDTF">2015-03-18T21:00:48Z</dcterms:created>
  <dcterms:modified xsi:type="dcterms:W3CDTF">2018-04-27T13:02:42Z</dcterms:modified>
</cp:coreProperties>
</file>