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Century Gothic" panose="020B0502020202020204" pitchFamily="34" charset="0"/>
      <p:regular r:id="rId18"/>
      <p:bold r:id="rId19"/>
      <p:italic r:id="rId20"/>
      <p:boldItalic r:id="rId21"/>
    </p:embeddedFont>
    <p:embeddedFont>
      <p:font typeface="Helvetica Neue" panose="020B0604020202020204" charset="0"/>
      <p:regular r:id="rId22"/>
      <p:bold r:id="rId23"/>
      <p:italic r:id="rId24"/>
      <p:boldItalic r:id="rId25"/>
    </p:embeddedFont>
    <p:embeddedFont>
      <p:font typeface="Sniglet" panose="020B0604020202020204" charset="0"/>
      <p:regular r:id="rId26"/>
    </p:embeddedFont>
    <p:embeddedFont>
      <p:font typeface="Walter Turncoat" panose="020B060402020202020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112CD7-CCD4-4A0A-87FD-30B06385FC39}">
  <a:tblStyle styleId="{77112CD7-CCD4-4A0A-87FD-30B06385FC3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0"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e440f8bbf_4_2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Google Shape;81;g3e440f8bbf_4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Domains represented in the activities that Counselors are involved in with our students at the elementary middle and high school level.  You will see some information tonight that reflects back to these domains.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e440f8bbf_0_11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Google Shape;168;g3e440f8bbf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solidFill>
                  <a:schemeClr val="dk1"/>
                </a:solidFill>
              </a:rPr>
              <a:t>Talk about the best way to approach a school counselor. </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What would we consider a high quality partnership</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Draw Connections to vision/mission of school district. </a:t>
            </a:r>
            <a:endParaRPr>
              <a:solidFill>
                <a:schemeClr val="dk1"/>
              </a:solidFill>
            </a:endParaRPr>
          </a:p>
          <a:p>
            <a:pPr marL="457200" lvl="0" indent="-298450" rtl="0">
              <a:spcBef>
                <a:spcPts val="0"/>
              </a:spcBef>
              <a:spcAft>
                <a:spcPts val="0"/>
              </a:spcAft>
              <a:buClr>
                <a:schemeClr val="dk1"/>
              </a:buClr>
              <a:buSzPts val="1100"/>
              <a:buChar char="-"/>
            </a:pPr>
            <a:r>
              <a:rPr lang="en">
                <a:solidFill>
                  <a:schemeClr val="dk1"/>
                </a:solidFill>
              </a:rPr>
              <a:t>Reach out to School District/WSCA/WACAC</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Help counselors see how their organization can support work they are already doing - know the demographics of the school</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Support school counseling! Understand our role and help us see how you will support our work. Not do a better job of it or replace our work</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Become a champion for school counseling. If you can compliment my work rather than replace my work or show how your organization can do a better job - I’m not listening.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e440f8bbf_0_12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Google Shape;177;g3e440f8bbf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e440f8bbf_1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Google Shape;185;g3e440f8bb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Organizations exist</a:t>
            </a:r>
            <a:endParaRPr/>
          </a:p>
          <a:p>
            <a:pPr marL="0" lvl="0" indent="0" rtl="0">
              <a:spcBef>
                <a:spcPts val="0"/>
              </a:spcBef>
              <a:spcAft>
                <a:spcPts val="0"/>
              </a:spcAft>
              <a:buNone/>
            </a:pPr>
            <a:r>
              <a:rPr lang="en"/>
              <a:t>What do you want SCs to know</a:t>
            </a:r>
            <a:endParaRPr/>
          </a:p>
          <a:p>
            <a:pPr marL="0" lvl="0" indent="0" rtl="0">
              <a:spcBef>
                <a:spcPts val="0"/>
              </a:spcBef>
              <a:spcAft>
                <a:spcPts val="0"/>
              </a:spcAft>
              <a:buNone/>
            </a:pPr>
            <a:r>
              <a:rPr lang="en"/>
              <a:t>Career Education starts in Kindergarten</a:t>
            </a:r>
            <a:endParaRPr/>
          </a:p>
          <a:p>
            <a:pPr marL="0" lvl="0" indent="0" rtl="0">
              <a:spcBef>
                <a:spcPts val="0"/>
              </a:spcBef>
              <a:spcAft>
                <a:spcPts val="0"/>
              </a:spcAft>
              <a:buNone/>
            </a:pPr>
            <a:r>
              <a:rPr lang="en"/>
              <a:t>Getting the information out</a:t>
            </a:r>
            <a:endParaRPr/>
          </a:p>
          <a:p>
            <a:pPr marL="0" lvl="0" indent="0" rtl="0">
              <a:spcBef>
                <a:spcPts val="0"/>
              </a:spcBef>
              <a:spcAft>
                <a:spcPts val="0"/>
              </a:spcAft>
              <a:buNone/>
            </a:pPr>
            <a:r>
              <a:rPr lang="en"/>
              <a:t>Partnerships and PL Platforms are interrelated</a:t>
            </a:r>
            <a:endParaRPr/>
          </a:p>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e440f8bbf_0_13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Google Shape;193;g3e440f8bbf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dbaa41c28_0_3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Google Shape;199;g3dbaa41c2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dbaa41c28_0_1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Google Shape;92;g3dbaa41c2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Domains represented in the activities that Counselors are involved in with our students at the elementary middle and high school level.  You will see some information tonight that reflects back to these domains.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dbaa41c28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Google Shape;106;g3dbaa41c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Domains represented in the activities that Counselors are involved in with our students at the elementary middle and high school level.  You will see some information tonight that reflects back to these domains.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e440f8bbf_0_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Google Shape;115;g3e440f8bb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Domains represented in the activities that Counselors are involved in with our students at the elementary middle and high school level.  You will see some information tonight that reflects back to these domains.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e440f8bbf_4_3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Google Shape;125;g3e440f8bbf_4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e440f8bbf_0_11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Google Shape;132;g3e440f8bbf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e440f8bbf_0_6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Google Shape;139;g3e440f8bbf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e440f8bbf_0_1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Google Shape;150;g3e440f8bb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e440f8bbf_0_8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Google Shape;160;g3e440f8bbf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685800" y="1991813"/>
            <a:ext cx="7772400" cy="1159800"/>
          </a:xfrm>
          <a:prstGeom prst="rect">
            <a:avLst/>
          </a:prstGeom>
        </p:spPr>
        <p:txBody>
          <a:bodyPr spcFirstLastPara="1" wrap="square" lIns="91425" tIns="91425" rIns="91425" bIns="91425" anchor="ctr" anchorCtr="0"/>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5"/>
        <p:cNvGrpSpPr/>
        <p:nvPr/>
      </p:nvGrpSpPr>
      <p:grpSpPr>
        <a:xfrm>
          <a:off x="0" y="0"/>
          <a:ext cx="0" cy="0"/>
          <a:chOff x="0" y="0"/>
          <a:chExt cx="0" cy="0"/>
        </a:xfrm>
      </p:grpSpPr>
      <p:sp>
        <p:nvSpPr>
          <p:cNvPr id="56" name="Google Shape;56;p15"/>
          <p:cNvSpPr txBox="1">
            <a:spLocks noGrp="1"/>
          </p:cNvSpPr>
          <p:nvPr>
            <p:ph type="ctrTitle"/>
          </p:nvPr>
        </p:nvSpPr>
        <p:spPr>
          <a:xfrm>
            <a:off x="685800" y="1964342"/>
            <a:ext cx="7772400" cy="1159800"/>
          </a:xfrm>
          <a:prstGeom prst="rect">
            <a:avLst/>
          </a:prstGeom>
        </p:spPr>
        <p:txBody>
          <a:bodyPr spcFirstLastPara="1" wrap="square" lIns="91425" tIns="91425" rIns="91425" bIns="91425" anchor="b"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57" name="Google Shape;57;p15"/>
          <p:cNvSpPr txBox="1">
            <a:spLocks noGrp="1"/>
          </p:cNvSpPr>
          <p:nvPr>
            <p:ph type="subTitle" idx="1"/>
          </p:nvPr>
        </p:nvSpPr>
        <p:spPr>
          <a:xfrm>
            <a:off x="685800" y="3144853"/>
            <a:ext cx="7772400" cy="784800"/>
          </a:xfrm>
          <a:prstGeom prst="rect">
            <a:avLst/>
          </a:prstGeom>
        </p:spPr>
        <p:txBody>
          <a:bodyPr spcFirstLastPara="1" wrap="square" lIns="91425" tIns="91425" rIns="91425" bIns="91425" anchor="t" anchorCtr="0"/>
          <a:lstStyle>
            <a:lvl1pPr lvl="0" algn="ctr" rtl="0">
              <a:spcBef>
                <a:spcPts val="0"/>
              </a:spcBef>
              <a:spcAft>
                <a:spcPts val="0"/>
              </a:spcAft>
              <a:buSzPts val="2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8"/>
        <p:cNvGrpSpPr/>
        <p:nvPr/>
      </p:nvGrpSpPr>
      <p:grpSpPr>
        <a:xfrm>
          <a:off x="0" y="0"/>
          <a:ext cx="0" cy="0"/>
          <a:chOff x="0" y="0"/>
          <a:chExt cx="0" cy="0"/>
        </a:xfrm>
      </p:grpSpPr>
      <p:sp>
        <p:nvSpPr>
          <p:cNvPr id="59" name="Google Shape;59;p16"/>
          <p:cNvSpPr txBox="1">
            <a:spLocks noGrp="1"/>
          </p:cNvSpPr>
          <p:nvPr>
            <p:ph type="body" idx="1"/>
          </p:nvPr>
        </p:nvSpPr>
        <p:spPr>
          <a:xfrm>
            <a:off x="1700925" y="1399800"/>
            <a:ext cx="5742300" cy="819900"/>
          </a:xfrm>
          <a:prstGeom prst="rect">
            <a:avLst/>
          </a:prstGeom>
        </p:spPr>
        <p:txBody>
          <a:bodyPr spcFirstLastPara="1" wrap="square" lIns="91425" tIns="91425" rIns="91425" bIns="91425" anchor="t" anchorCtr="0"/>
          <a:lstStyle>
            <a:lvl1pPr marL="457200" lvl="0" indent="-419100" algn="ctr" rtl="0">
              <a:spcBef>
                <a:spcPts val="600"/>
              </a:spcBef>
              <a:spcAft>
                <a:spcPts val="0"/>
              </a:spcAft>
              <a:buSzPts val="3000"/>
              <a:buChar char="✘"/>
              <a:defRPr sz="3000"/>
            </a:lvl1pPr>
            <a:lvl2pPr marL="914400" lvl="1" indent="-419100" algn="ctr" rtl="0">
              <a:spcBef>
                <a:spcPts val="0"/>
              </a:spcBef>
              <a:spcAft>
                <a:spcPts val="0"/>
              </a:spcAft>
              <a:buSzPts val="3000"/>
              <a:buChar char="○"/>
              <a:defRPr sz="3000"/>
            </a:lvl2pPr>
            <a:lvl3pPr marL="1371600" lvl="2" indent="-419100" algn="ctr" rtl="0">
              <a:spcBef>
                <a:spcPts val="0"/>
              </a:spcBef>
              <a:spcAft>
                <a:spcPts val="0"/>
              </a:spcAft>
              <a:buSzPts val="3000"/>
              <a:buChar char="■"/>
              <a:defRPr sz="3000"/>
            </a:lvl3pPr>
            <a:lvl4pPr marL="1828800" lvl="3" indent="-419100" algn="ctr" rtl="0">
              <a:spcBef>
                <a:spcPts val="0"/>
              </a:spcBef>
              <a:spcAft>
                <a:spcPts val="0"/>
              </a:spcAft>
              <a:buSzPts val="3000"/>
              <a:buChar char="●"/>
              <a:defRPr sz="3000"/>
            </a:lvl4pPr>
            <a:lvl5pPr marL="2286000" lvl="4" indent="-419100" algn="ctr" rtl="0">
              <a:spcBef>
                <a:spcPts val="0"/>
              </a:spcBef>
              <a:spcAft>
                <a:spcPts val="0"/>
              </a:spcAft>
              <a:buSzPts val="3000"/>
              <a:buChar char="○"/>
              <a:defRPr sz="3000"/>
            </a:lvl5pPr>
            <a:lvl6pPr marL="2743200" lvl="5" indent="-419100" algn="ctr" rtl="0">
              <a:spcBef>
                <a:spcPts val="0"/>
              </a:spcBef>
              <a:spcAft>
                <a:spcPts val="0"/>
              </a:spcAft>
              <a:buSzPts val="3000"/>
              <a:buChar char="■"/>
              <a:defRPr sz="3000"/>
            </a:lvl6pPr>
            <a:lvl7pPr marL="3200400" lvl="6" indent="-419100" algn="ctr" rtl="0">
              <a:spcBef>
                <a:spcPts val="0"/>
              </a:spcBef>
              <a:spcAft>
                <a:spcPts val="0"/>
              </a:spcAft>
              <a:buSzPts val="3000"/>
              <a:buChar char="●"/>
              <a:defRPr sz="3000"/>
            </a:lvl7pPr>
            <a:lvl8pPr marL="3657600" lvl="7" indent="-419100" algn="ctr" rtl="0">
              <a:spcBef>
                <a:spcPts val="0"/>
              </a:spcBef>
              <a:spcAft>
                <a:spcPts val="0"/>
              </a:spcAft>
              <a:buSzPts val="3000"/>
              <a:buChar char="○"/>
              <a:defRPr sz="3000"/>
            </a:lvl8pPr>
            <a:lvl9pPr marL="4114800" lvl="8" indent="-419100" algn="ctr" rtl="0">
              <a:spcBef>
                <a:spcPts val="0"/>
              </a:spcBef>
              <a:spcAft>
                <a:spcPts val="0"/>
              </a:spcAft>
              <a:buSzPts val="3000"/>
              <a:buChar char="■"/>
              <a:defRPr sz="3000"/>
            </a:lvl9pPr>
          </a:lstStyle>
          <a:p>
            <a:endParaRPr/>
          </a:p>
        </p:txBody>
      </p:sp>
      <p:sp>
        <p:nvSpPr>
          <p:cNvPr id="60" name="Google Shape;60;p16"/>
          <p:cNvSpPr txBox="1"/>
          <p:nvPr/>
        </p:nvSpPr>
        <p:spPr>
          <a:xfrm>
            <a:off x="3593400" y="857569"/>
            <a:ext cx="1957200" cy="65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a:solidFill>
                  <a:srgbClr val="FFFFFF"/>
                </a:solidFill>
                <a:latin typeface="Walter Turncoat"/>
                <a:ea typeface="Walter Turncoat"/>
                <a:cs typeface="Walter Turncoat"/>
                <a:sym typeface="Walter Turncoat"/>
              </a:rPr>
              <a:t>“</a:t>
            </a:r>
            <a:endParaRPr sz="9600">
              <a:solidFill>
                <a:srgbClr val="FFFFFF"/>
              </a:solidFill>
              <a:latin typeface="Walter Turncoat"/>
              <a:ea typeface="Walter Turncoat"/>
              <a:cs typeface="Walter Turncoat"/>
              <a:sym typeface="Walter Turncoat"/>
            </a:endParaRPr>
          </a:p>
        </p:txBody>
      </p:sp>
      <p:sp>
        <p:nvSpPr>
          <p:cNvPr id="61" name="Google Shape;61;p16"/>
          <p:cNvSpPr/>
          <p:nvPr/>
        </p:nvSpPr>
        <p:spPr>
          <a:xfrm>
            <a:off x="4128150" y="550650"/>
            <a:ext cx="887711" cy="849160"/>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64" name="Google Shape;64;p17"/>
          <p:cNvSpPr txBox="1">
            <a:spLocks noGrp="1"/>
          </p:cNvSpPr>
          <p:nvPr>
            <p:ph type="body" idx="1"/>
          </p:nvPr>
        </p:nvSpPr>
        <p:spPr>
          <a:xfrm>
            <a:off x="457200" y="1563400"/>
            <a:ext cx="8229600" cy="25032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67" name="Google Shape;67;p18"/>
          <p:cNvSpPr txBox="1">
            <a:spLocks noGrp="1"/>
          </p:cNvSpPr>
          <p:nvPr>
            <p:ph type="body" idx="1"/>
          </p:nvPr>
        </p:nvSpPr>
        <p:spPr>
          <a:xfrm>
            <a:off x="457200" y="1507925"/>
            <a:ext cx="3994500" cy="34179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8" name="Google Shape;68;p18"/>
          <p:cNvSpPr txBox="1">
            <a:spLocks noGrp="1"/>
          </p:cNvSpPr>
          <p:nvPr>
            <p:ph type="body" idx="2"/>
          </p:nvPr>
        </p:nvSpPr>
        <p:spPr>
          <a:xfrm>
            <a:off x="4692275" y="1507925"/>
            <a:ext cx="3994500" cy="34179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69"/>
        <p:cNvGrpSpPr/>
        <p:nvPr/>
      </p:nvGrpSpPr>
      <p:grpSpPr>
        <a:xfrm>
          <a:off x="0" y="0"/>
          <a:ext cx="0" cy="0"/>
          <a:chOff x="0" y="0"/>
          <a:chExt cx="0" cy="0"/>
        </a:xfrm>
      </p:grpSpPr>
      <p:sp>
        <p:nvSpPr>
          <p:cNvPr id="70" name="Google Shape;70;p19"/>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71" name="Google Shape;71;p19"/>
          <p:cNvSpPr txBox="1">
            <a:spLocks noGrp="1"/>
          </p:cNvSpPr>
          <p:nvPr>
            <p:ph type="body" idx="1"/>
          </p:nvPr>
        </p:nvSpPr>
        <p:spPr>
          <a:xfrm>
            <a:off x="457200" y="1507925"/>
            <a:ext cx="2631900" cy="3417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2" name="Google Shape;72;p19"/>
          <p:cNvSpPr txBox="1">
            <a:spLocks noGrp="1"/>
          </p:cNvSpPr>
          <p:nvPr>
            <p:ph type="body" idx="2"/>
          </p:nvPr>
        </p:nvSpPr>
        <p:spPr>
          <a:xfrm>
            <a:off x="3223964" y="1507925"/>
            <a:ext cx="2631900" cy="3417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3" name="Google Shape;73;p19"/>
          <p:cNvSpPr txBox="1">
            <a:spLocks noGrp="1"/>
          </p:cNvSpPr>
          <p:nvPr>
            <p:ph type="body" idx="3"/>
          </p:nvPr>
        </p:nvSpPr>
        <p:spPr>
          <a:xfrm>
            <a:off x="5990727" y="1507925"/>
            <a:ext cx="2631900" cy="3417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6"/>
        <p:cNvGrpSpPr/>
        <p:nvPr/>
      </p:nvGrpSpPr>
      <p:grpSpPr>
        <a:xfrm>
          <a:off x="0" y="0"/>
          <a:ext cx="0" cy="0"/>
          <a:chOff x="0" y="0"/>
          <a:chExt cx="0" cy="0"/>
        </a:xfrm>
      </p:grpSpPr>
      <p:sp>
        <p:nvSpPr>
          <p:cNvPr id="77" name="Google Shape;77;p21"/>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rtl="0">
              <a:spcBef>
                <a:spcPts val="360"/>
              </a:spcBef>
              <a:spcAft>
                <a:spcPts val="0"/>
              </a:spcAft>
              <a:buSzPts val="1800"/>
              <a:buNone/>
              <a:defRPr sz="1800"/>
            </a:lvl1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no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025" y="967975"/>
            <a:ext cx="9156000" cy="857400"/>
          </a:xfrm>
          <a:prstGeom prst="rect">
            <a:avLst/>
          </a:prstGeom>
          <a:noFill/>
          <a:ln>
            <a:noFill/>
          </a:ln>
        </p:spPr>
        <p:txBody>
          <a:bodyPr spcFirstLastPara="1" wrap="square" lIns="91425" tIns="91425" rIns="91425" bIns="91425" anchor="t" anchorCtr="0"/>
          <a:lstStyle>
            <a:lvl1pPr lvl="0" algn="ctr" rtl="0">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1pPr>
            <a:lvl2pPr lvl="1" algn="ctr" rtl="0">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2pPr>
            <a:lvl3pPr lvl="2" algn="ctr" rtl="0">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3pPr>
            <a:lvl4pPr lvl="3" algn="ctr" rtl="0">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4pPr>
            <a:lvl5pPr lvl="4" algn="ctr" rtl="0">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5pPr>
            <a:lvl6pPr lvl="5" algn="ctr" rtl="0">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6pPr>
            <a:lvl7pPr lvl="6" algn="ctr" rtl="0">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7pPr>
            <a:lvl8pPr lvl="7" algn="ctr" rtl="0">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8pPr>
            <a:lvl9pPr lvl="8" algn="ctr" rtl="0">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9pPr>
          </a:lstStyle>
          <a:p>
            <a:endParaRPr/>
          </a:p>
        </p:txBody>
      </p:sp>
      <p:sp>
        <p:nvSpPr>
          <p:cNvPr id="52" name="Google Shape;52;p13"/>
          <p:cNvSpPr txBox="1">
            <a:spLocks noGrp="1"/>
          </p:cNvSpPr>
          <p:nvPr>
            <p:ph type="body" idx="1"/>
          </p:nvPr>
        </p:nvSpPr>
        <p:spPr>
          <a:xfrm>
            <a:off x="457200" y="1563400"/>
            <a:ext cx="8229600" cy="2503200"/>
          </a:xfrm>
          <a:prstGeom prst="rect">
            <a:avLst/>
          </a:prstGeom>
          <a:noFill/>
          <a:ln>
            <a:noFill/>
          </a:ln>
        </p:spPr>
        <p:txBody>
          <a:bodyPr spcFirstLastPara="1" wrap="square" lIns="91425" tIns="91425" rIns="91425" bIns="91425" anchor="t" anchorCtr="0"/>
          <a:lstStyle>
            <a:lvl1pPr marL="457200" lvl="0" indent="-355600" rtl="0">
              <a:spcBef>
                <a:spcPts val="600"/>
              </a:spcBef>
              <a:spcAft>
                <a:spcPts val="0"/>
              </a:spcAft>
              <a:buClr>
                <a:srgbClr val="FFFFFF"/>
              </a:buClr>
              <a:buSzPts val="2000"/>
              <a:buFont typeface="Sniglet"/>
              <a:buChar char="✘"/>
              <a:defRPr sz="2000">
                <a:solidFill>
                  <a:srgbClr val="FFFFFF"/>
                </a:solidFill>
                <a:latin typeface="Sniglet"/>
                <a:ea typeface="Sniglet"/>
                <a:cs typeface="Sniglet"/>
                <a:sym typeface="Sniglet"/>
              </a:defRPr>
            </a:lvl1pPr>
            <a:lvl2pPr marL="914400" lvl="1" indent="-355600" rtl="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2pPr>
            <a:lvl3pPr marL="1371600" lvl="2" indent="-355600" rtl="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3pPr>
            <a:lvl4pPr marL="1828800" lvl="3" indent="-355600" rtl="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4pPr>
            <a:lvl5pPr marL="2286000" lvl="4" indent="-355600" rtl="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5pPr>
            <a:lvl6pPr marL="2743200" lvl="5" indent="-355600" rtl="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6pPr>
            <a:lvl7pPr marL="3200400" lvl="6" indent="-355600" rtl="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7pPr>
            <a:lvl8pPr marL="3657600" lvl="7" indent="-355600" rtl="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8pPr>
            <a:lvl9pPr marL="4114800" lvl="8" indent="-355600" rtl="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mailto:alice@hustle.com" TargetMode="External"/><Relationship Id="rId7" Type="http://schemas.openxmlformats.org/officeDocument/2006/relationships/hyperlink" Target="mailto:dthompson@csdecatur.ne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mailto:dmann@doe.k12.ga.us" TargetMode="External"/><Relationship Id="rId5" Type="http://schemas.openxmlformats.org/officeDocument/2006/relationships/hyperlink" Target="mailto:mjwillard@madison.k12.wi.us" TargetMode="External"/><Relationship Id="rId10" Type="http://schemas.openxmlformats.org/officeDocument/2006/relationships/image" Target="../media/image16.png"/><Relationship Id="rId4" Type="http://schemas.openxmlformats.org/officeDocument/2006/relationships/hyperlink" Target="https://twitter.com/mindywillard17" TargetMode="External"/><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3"/>
          <p:cNvSpPr/>
          <p:nvPr/>
        </p:nvSpPr>
        <p:spPr>
          <a:xfrm>
            <a:off x="4145575" y="281262"/>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Sniglet"/>
              <a:ea typeface="Sniglet"/>
              <a:cs typeface="Sniglet"/>
              <a:sym typeface="Sniglet"/>
            </a:endParaRPr>
          </a:p>
        </p:txBody>
      </p:sp>
      <p:sp>
        <p:nvSpPr>
          <p:cNvPr id="84" name="Google Shape;84;p23"/>
          <p:cNvSpPr/>
          <p:nvPr/>
        </p:nvSpPr>
        <p:spPr>
          <a:xfrm>
            <a:off x="4351934" y="510216"/>
            <a:ext cx="375993" cy="347276"/>
          </a:xfrm>
          <a:custGeom>
            <a:avLst/>
            <a:gdLst/>
            <a:ahLst/>
            <a:cxnLst/>
            <a:rect l="0" t="0" r="0" b="0"/>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Sniglet"/>
              <a:ea typeface="Sniglet"/>
              <a:cs typeface="Sniglet"/>
              <a:sym typeface="Sniglet"/>
            </a:endParaRPr>
          </a:p>
        </p:txBody>
      </p:sp>
      <p:pic>
        <p:nvPicPr>
          <p:cNvPr id="87" name="Google Shape;87;p23"/>
          <p:cNvPicPr preferRelativeResize="0"/>
          <p:nvPr/>
        </p:nvPicPr>
        <p:blipFill>
          <a:blip r:embed="rId3">
            <a:alphaModFix/>
          </a:blip>
          <a:stretch>
            <a:fillRect/>
          </a:stretch>
        </p:blipFill>
        <p:spPr>
          <a:xfrm>
            <a:off x="3750388" y="4288113"/>
            <a:ext cx="4949523" cy="574125"/>
          </a:xfrm>
          <a:prstGeom prst="rect">
            <a:avLst/>
          </a:prstGeom>
          <a:noFill/>
          <a:ln>
            <a:noFill/>
          </a:ln>
        </p:spPr>
      </p:pic>
      <p:sp>
        <p:nvSpPr>
          <p:cNvPr id="88" name="Google Shape;88;p23"/>
          <p:cNvSpPr txBox="1"/>
          <p:nvPr/>
        </p:nvSpPr>
        <p:spPr>
          <a:xfrm>
            <a:off x="381525" y="281250"/>
            <a:ext cx="8549100" cy="30000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SzPts val="1100"/>
              <a:buFont typeface="Arial"/>
              <a:buNone/>
            </a:pPr>
            <a:r>
              <a:rPr lang="en" sz="2700" b="1">
                <a:solidFill>
                  <a:schemeClr val="dk1"/>
                </a:solidFill>
                <a:latin typeface="Helvetica Neue"/>
                <a:ea typeface="Helvetica Neue"/>
                <a:cs typeface="Helvetica Neue"/>
                <a:sym typeface="Helvetica Neue"/>
              </a:rPr>
              <a:t>How College Access Programs Can Partner with Schools: What Professional School Counselors Want You to Know</a:t>
            </a:r>
            <a:endParaRPr sz="2700" b="1">
              <a:solidFill>
                <a:schemeClr val="dk1"/>
              </a:solidFill>
              <a:latin typeface="Helvetica Neue"/>
              <a:ea typeface="Helvetica Neue"/>
              <a:cs typeface="Helvetica Neue"/>
              <a:sym typeface="Helvetica Neue"/>
            </a:endParaRPr>
          </a:p>
          <a:p>
            <a:pPr marL="0" lvl="0" indent="0" rtl="0">
              <a:spcBef>
                <a:spcPts val="0"/>
              </a:spcBef>
              <a:spcAft>
                <a:spcPts val="0"/>
              </a:spcAft>
              <a:buNone/>
            </a:pPr>
            <a:endParaRPr sz="2700" b="1">
              <a:solidFill>
                <a:srgbClr val="008BB0"/>
              </a:solidFill>
              <a:latin typeface="Helvetica Neue"/>
              <a:ea typeface="Helvetica Neue"/>
              <a:cs typeface="Helvetica Neue"/>
              <a:sym typeface="Helvetica Neue"/>
            </a:endParaRPr>
          </a:p>
        </p:txBody>
      </p:sp>
      <p:sp>
        <p:nvSpPr>
          <p:cNvPr id="89" name="Google Shape;89;p23"/>
          <p:cNvSpPr/>
          <p:nvPr/>
        </p:nvSpPr>
        <p:spPr>
          <a:xfrm>
            <a:off x="0" y="0"/>
            <a:ext cx="310800" cy="51435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xfrm>
            <a:off x="339125" y="145675"/>
            <a:ext cx="9144000" cy="759300"/>
          </a:xfrm>
          <a:prstGeom prst="rect">
            <a:avLst/>
          </a:prstGeom>
          <a:solidFill>
            <a:srgbClr val="000000"/>
          </a:solidFill>
        </p:spPr>
        <p:txBody>
          <a:bodyPr spcFirstLastPara="1" wrap="square" lIns="91425" tIns="91425" rIns="91425" bIns="91425" anchor="t" anchorCtr="0">
            <a:noAutofit/>
          </a:bodyPr>
          <a:lstStyle/>
          <a:p>
            <a:pPr marL="0" lvl="0" indent="0">
              <a:spcBef>
                <a:spcPts val="0"/>
              </a:spcBef>
              <a:spcAft>
                <a:spcPts val="0"/>
              </a:spcAft>
              <a:buNone/>
            </a:pPr>
            <a:r>
              <a:rPr lang="en" b="1">
                <a:solidFill>
                  <a:srgbClr val="FFFFFF"/>
                </a:solidFill>
              </a:rPr>
              <a:t> Where to start</a:t>
            </a:r>
            <a:endParaRPr b="1">
              <a:solidFill>
                <a:srgbClr val="FFFFFF"/>
              </a:solidFill>
            </a:endParaRPr>
          </a:p>
        </p:txBody>
      </p:sp>
      <p:sp>
        <p:nvSpPr>
          <p:cNvPr id="171" name="Google Shape;171;p32"/>
          <p:cNvSpPr txBox="1">
            <a:spLocks noGrp="1"/>
          </p:cNvSpPr>
          <p:nvPr>
            <p:ph type="body" idx="1"/>
          </p:nvPr>
        </p:nvSpPr>
        <p:spPr>
          <a:xfrm>
            <a:off x="282450" y="1046800"/>
            <a:ext cx="8579100" cy="38970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a:solidFill>
                  <a:srgbClr val="000000"/>
                </a:solidFill>
              </a:rPr>
              <a:t>Research the district</a:t>
            </a:r>
            <a:endParaRPr>
              <a:solidFill>
                <a:srgbClr val="000000"/>
              </a:solidFill>
            </a:endParaRPr>
          </a:p>
          <a:p>
            <a:pPr marL="914400" lvl="1" indent="-317500" rtl="0">
              <a:spcBef>
                <a:spcPts val="0"/>
              </a:spcBef>
              <a:spcAft>
                <a:spcPts val="0"/>
              </a:spcAft>
              <a:buClr>
                <a:srgbClr val="000000"/>
              </a:buClr>
              <a:buSzPts val="1400"/>
              <a:buChar char="○"/>
            </a:pPr>
            <a:r>
              <a:rPr lang="en">
                <a:solidFill>
                  <a:srgbClr val="000000"/>
                </a:solidFill>
              </a:rPr>
              <a:t>Review district data (Dept of Ed)</a:t>
            </a:r>
            <a:endParaRPr>
              <a:solidFill>
                <a:srgbClr val="000000"/>
              </a:solidFill>
            </a:endParaRPr>
          </a:p>
          <a:p>
            <a:pPr marL="914400" lvl="1" indent="-317500" rtl="0">
              <a:spcBef>
                <a:spcPts val="0"/>
              </a:spcBef>
              <a:spcAft>
                <a:spcPts val="0"/>
              </a:spcAft>
              <a:buClr>
                <a:srgbClr val="000000"/>
              </a:buClr>
              <a:buSzPts val="1400"/>
              <a:buChar char="○"/>
            </a:pPr>
            <a:r>
              <a:rPr lang="en">
                <a:solidFill>
                  <a:srgbClr val="000000"/>
                </a:solidFill>
              </a:rPr>
              <a:t>Strategic Plan</a:t>
            </a:r>
            <a:endParaRPr>
              <a:solidFill>
                <a:srgbClr val="000000"/>
              </a:solidFill>
            </a:endParaRPr>
          </a:p>
          <a:p>
            <a:pPr marL="914400" lvl="1" indent="-317500" rtl="0">
              <a:spcBef>
                <a:spcPts val="0"/>
              </a:spcBef>
              <a:spcAft>
                <a:spcPts val="0"/>
              </a:spcAft>
              <a:buClr>
                <a:srgbClr val="000000"/>
              </a:buClr>
              <a:buSzPts val="1400"/>
              <a:buChar char="○"/>
            </a:pPr>
            <a:r>
              <a:rPr lang="en">
                <a:solidFill>
                  <a:srgbClr val="000000"/>
                </a:solidFill>
              </a:rPr>
              <a:t>School Improvement goals</a:t>
            </a:r>
            <a:endParaRPr>
              <a:solidFill>
                <a:srgbClr val="000000"/>
              </a:solidFill>
            </a:endParaRPr>
          </a:p>
          <a:p>
            <a:pPr marL="457200" lvl="0" indent="-342900" rtl="0">
              <a:spcBef>
                <a:spcPts val="0"/>
              </a:spcBef>
              <a:spcAft>
                <a:spcPts val="0"/>
              </a:spcAft>
              <a:buClr>
                <a:srgbClr val="000000"/>
              </a:buClr>
              <a:buSzPts val="1800"/>
              <a:buChar char="●"/>
            </a:pPr>
            <a:r>
              <a:rPr lang="en">
                <a:solidFill>
                  <a:srgbClr val="000000"/>
                </a:solidFill>
              </a:rPr>
              <a:t>Raise awareness of your program’s vision and mission, programming and opportunities for collaboration</a:t>
            </a:r>
            <a:endParaRPr>
              <a:solidFill>
                <a:srgbClr val="000000"/>
              </a:solidFill>
            </a:endParaRPr>
          </a:p>
          <a:p>
            <a:pPr marL="914400" lvl="1" indent="-317500" rtl="0">
              <a:spcBef>
                <a:spcPts val="0"/>
              </a:spcBef>
              <a:spcAft>
                <a:spcPts val="0"/>
              </a:spcAft>
              <a:buClr>
                <a:srgbClr val="000000"/>
              </a:buClr>
              <a:buSzPts val="1400"/>
              <a:buChar char="○"/>
            </a:pPr>
            <a:r>
              <a:rPr lang="en">
                <a:solidFill>
                  <a:srgbClr val="000000"/>
                </a:solidFill>
              </a:rPr>
              <a:t>Present at school counseling conferences</a:t>
            </a:r>
            <a:endParaRPr>
              <a:solidFill>
                <a:srgbClr val="000000"/>
              </a:solidFill>
            </a:endParaRPr>
          </a:p>
          <a:p>
            <a:pPr marL="914400" lvl="1" indent="-317500" rtl="0">
              <a:spcBef>
                <a:spcPts val="0"/>
              </a:spcBef>
              <a:spcAft>
                <a:spcPts val="0"/>
              </a:spcAft>
              <a:buClr>
                <a:srgbClr val="000000"/>
              </a:buClr>
              <a:buSzPts val="1400"/>
              <a:buChar char="○"/>
            </a:pPr>
            <a:r>
              <a:rPr lang="en">
                <a:solidFill>
                  <a:srgbClr val="000000"/>
                </a:solidFill>
              </a:rPr>
              <a:t>Submit articles in school counseling publications</a:t>
            </a:r>
            <a:endParaRPr>
              <a:solidFill>
                <a:srgbClr val="000000"/>
              </a:solidFill>
            </a:endParaRPr>
          </a:p>
          <a:p>
            <a:pPr marL="457200" lvl="0" indent="-342900" rtl="0">
              <a:spcBef>
                <a:spcPts val="0"/>
              </a:spcBef>
              <a:spcAft>
                <a:spcPts val="0"/>
              </a:spcAft>
              <a:buClr>
                <a:srgbClr val="000000"/>
              </a:buClr>
              <a:buSzPts val="1800"/>
              <a:buChar char="●"/>
            </a:pPr>
            <a:r>
              <a:rPr lang="en">
                <a:solidFill>
                  <a:schemeClr val="dk1"/>
                </a:solidFill>
              </a:rPr>
              <a:t>Reach out district level counseling supervisors and/or state leaders to start dialogue. </a:t>
            </a:r>
            <a:endParaRPr>
              <a:solidFill>
                <a:schemeClr val="dk1"/>
              </a:solidFill>
            </a:endParaRPr>
          </a:p>
          <a:p>
            <a:pPr marL="914400" lvl="1" indent="-317500" rtl="0">
              <a:spcBef>
                <a:spcPts val="0"/>
              </a:spcBef>
              <a:spcAft>
                <a:spcPts val="0"/>
              </a:spcAft>
              <a:buClr>
                <a:schemeClr val="dk1"/>
              </a:buClr>
              <a:buSzPts val="1400"/>
              <a:buChar char="○"/>
            </a:pPr>
            <a:r>
              <a:rPr lang="en">
                <a:solidFill>
                  <a:schemeClr val="dk1"/>
                </a:solidFill>
              </a:rPr>
              <a:t>State School Counseling Association</a:t>
            </a:r>
            <a:endParaRPr>
              <a:solidFill>
                <a:schemeClr val="dk1"/>
              </a:solidFill>
            </a:endParaRPr>
          </a:p>
          <a:p>
            <a:pPr marL="914400" lvl="1" indent="-317500" rtl="0">
              <a:spcBef>
                <a:spcPts val="0"/>
              </a:spcBef>
              <a:spcAft>
                <a:spcPts val="0"/>
              </a:spcAft>
              <a:buClr>
                <a:schemeClr val="dk1"/>
              </a:buClr>
              <a:buSzPts val="1400"/>
              <a:buChar char="○"/>
            </a:pPr>
            <a:r>
              <a:rPr lang="en">
                <a:solidFill>
                  <a:schemeClr val="dk1"/>
                </a:solidFill>
              </a:rPr>
              <a:t>Be a member of your state’s College Access Network</a:t>
            </a:r>
            <a:endParaRPr>
              <a:solidFill>
                <a:schemeClr val="dk1"/>
              </a:solidFill>
            </a:endParaRPr>
          </a:p>
          <a:p>
            <a:pPr marL="457200" lvl="0" indent="-342900" rtl="0">
              <a:spcBef>
                <a:spcPts val="0"/>
              </a:spcBef>
              <a:spcAft>
                <a:spcPts val="0"/>
              </a:spcAft>
              <a:buClr>
                <a:srgbClr val="000000"/>
              </a:buClr>
              <a:buSzPts val="1800"/>
              <a:buChar char="●"/>
            </a:pPr>
            <a:r>
              <a:rPr lang="en">
                <a:solidFill>
                  <a:srgbClr val="000000"/>
                </a:solidFill>
              </a:rPr>
              <a:t>Don’t forget elementary and middle school students!</a:t>
            </a:r>
            <a:endParaRPr>
              <a:solidFill>
                <a:srgbClr val="000000"/>
              </a:solidFill>
            </a:endParaRPr>
          </a:p>
          <a:p>
            <a:pPr marL="0" lvl="0" indent="0">
              <a:spcBef>
                <a:spcPts val="1600"/>
              </a:spcBef>
              <a:spcAft>
                <a:spcPts val="1600"/>
              </a:spcAft>
              <a:buNone/>
            </a:pPr>
            <a:endParaRPr/>
          </a:p>
        </p:txBody>
      </p:sp>
      <p:sp>
        <p:nvSpPr>
          <p:cNvPr id="172" name="Google Shape;172;p32"/>
          <p:cNvSpPr txBox="1"/>
          <p:nvPr/>
        </p:nvSpPr>
        <p:spPr>
          <a:xfrm>
            <a:off x="5232225" y="638125"/>
            <a:ext cx="3029700" cy="759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3" name="Google Shape;173;p32"/>
          <p:cNvSpPr/>
          <p:nvPr/>
        </p:nvSpPr>
        <p:spPr>
          <a:xfrm rot="554773">
            <a:off x="4879638" y="-154060"/>
            <a:ext cx="3874295" cy="2569491"/>
          </a:xfrm>
          <a:prstGeom prst="irregularSeal2">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sz="2000" b="1">
                <a:latin typeface="Century Gothic"/>
                <a:ea typeface="Century Gothic"/>
                <a:cs typeface="Century Gothic"/>
                <a:sym typeface="Century Gothic"/>
              </a:rPr>
              <a:t>Become a Champion for School Counseling</a:t>
            </a:r>
            <a:endParaRPr sz="2000" b="1">
              <a:latin typeface="Century Gothic"/>
              <a:ea typeface="Century Gothic"/>
              <a:cs typeface="Century Gothic"/>
              <a:sym typeface="Century Gothic"/>
            </a:endParaRPr>
          </a:p>
        </p:txBody>
      </p:sp>
      <p:sp>
        <p:nvSpPr>
          <p:cNvPr id="174" name="Google Shape;174;p32"/>
          <p:cNvSpPr/>
          <p:nvPr/>
        </p:nvSpPr>
        <p:spPr>
          <a:xfrm>
            <a:off x="0" y="0"/>
            <a:ext cx="310800" cy="51435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3"/>
          <p:cNvSpPr txBox="1">
            <a:spLocks noGrp="1"/>
          </p:cNvSpPr>
          <p:nvPr>
            <p:ph type="title"/>
          </p:nvPr>
        </p:nvSpPr>
        <p:spPr>
          <a:xfrm>
            <a:off x="310800" y="117425"/>
            <a:ext cx="9018600" cy="771300"/>
          </a:xfrm>
          <a:prstGeom prst="rect">
            <a:avLst/>
          </a:prstGeom>
          <a:solidFill>
            <a:srgbClr val="000000"/>
          </a:solidFill>
        </p:spPr>
        <p:txBody>
          <a:bodyPr spcFirstLastPara="1" wrap="square" lIns="91425" tIns="91425" rIns="91425" bIns="91425" anchor="t" anchorCtr="0">
            <a:noAutofit/>
          </a:bodyPr>
          <a:lstStyle/>
          <a:p>
            <a:pPr marL="0" lvl="0" indent="0">
              <a:spcBef>
                <a:spcPts val="0"/>
              </a:spcBef>
              <a:spcAft>
                <a:spcPts val="0"/>
              </a:spcAft>
              <a:buNone/>
            </a:pPr>
            <a:r>
              <a:rPr lang="en" b="1">
                <a:solidFill>
                  <a:srgbClr val="FFFFFF"/>
                </a:solidFill>
              </a:rPr>
              <a:t>Opportunities for Collaboration</a:t>
            </a:r>
            <a:endParaRPr b="1">
              <a:solidFill>
                <a:srgbClr val="FFFFFF"/>
              </a:solidFill>
            </a:endParaRPr>
          </a:p>
        </p:txBody>
      </p:sp>
      <p:sp>
        <p:nvSpPr>
          <p:cNvPr id="180" name="Google Shape;180;p33"/>
          <p:cNvSpPr txBox="1">
            <a:spLocks noGrp="1"/>
          </p:cNvSpPr>
          <p:nvPr>
            <p:ph type="body" idx="1"/>
          </p:nvPr>
        </p:nvSpPr>
        <p:spPr>
          <a:xfrm>
            <a:off x="409700" y="984025"/>
            <a:ext cx="4356900" cy="3816600"/>
          </a:xfrm>
          <a:prstGeom prst="rect">
            <a:avLst/>
          </a:prstGeom>
        </p:spPr>
        <p:txBody>
          <a:bodyPr spcFirstLastPara="1" wrap="square" lIns="91425" tIns="91425" rIns="91425" bIns="91425" anchor="t" anchorCtr="0">
            <a:noAutofit/>
          </a:bodyPr>
          <a:lstStyle/>
          <a:p>
            <a:pPr marL="457200" lvl="0" indent="-342900" rtl="0">
              <a:lnSpc>
                <a:spcPct val="100000"/>
              </a:lnSpc>
              <a:spcBef>
                <a:spcPts val="0"/>
              </a:spcBef>
              <a:spcAft>
                <a:spcPts val="0"/>
              </a:spcAft>
              <a:buClr>
                <a:srgbClr val="000000"/>
              </a:buClr>
              <a:buSzPts val="1800"/>
              <a:buChar char="●"/>
            </a:pPr>
            <a:r>
              <a:rPr lang="en">
                <a:solidFill>
                  <a:srgbClr val="000000"/>
                </a:solidFill>
              </a:rPr>
              <a:t>College and Career Fairs</a:t>
            </a:r>
            <a:endParaRPr>
              <a:solidFill>
                <a:srgbClr val="000000"/>
              </a:solidFill>
            </a:endParaRPr>
          </a:p>
          <a:p>
            <a:pPr marL="457200" lvl="0" indent="-342900" rtl="0">
              <a:lnSpc>
                <a:spcPct val="100000"/>
              </a:lnSpc>
              <a:spcBef>
                <a:spcPts val="0"/>
              </a:spcBef>
              <a:spcAft>
                <a:spcPts val="0"/>
              </a:spcAft>
              <a:buClr>
                <a:srgbClr val="000000"/>
              </a:buClr>
              <a:buSzPts val="1800"/>
              <a:buChar char="●"/>
            </a:pPr>
            <a:r>
              <a:rPr lang="en">
                <a:solidFill>
                  <a:srgbClr val="000000"/>
                </a:solidFill>
              </a:rPr>
              <a:t>College Goal Events</a:t>
            </a:r>
            <a:endParaRPr>
              <a:solidFill>
                <a:srgbClr val="000000"/>
              </a:solidFill>
            </a:endParaRPr>
          </a:p>
          <a:p>
            <a:pPr marL="457200" lvl="0" indent="-342900" rtl="0">
              <a:lnSpc>
                <a:spcPct val="100000"/>
              </a:lnSpc>
              <a:spcBef>
                <a:spcPts val="0"/>
              </a:spcBef>
              <a:spcAft>
                <a:spcPts val="0"/>
              </a:spcAft>
              <a:buClr>
                <a:srgbClr val="000000"/>
              </a:buClr>
              <a:buSzPts val="1800"/>
              <a:buChar char="●"/>
            </a:pPr>
            <a:r>
              <a:rPr lang="en">
                <a:solidFill>
                  <a:srgbClr val="000000"/>
                </a:solidFill>
              </a:rPr>
              <a:t>Financial Aid Workshops </a:t>
            </a:r>
            <a:endParaRPr>
              <a:solidFill>
                <a:srgbClr val="000000"/>
              </a:solidFill>
            </a:endParaRPr>
          </a:p>
          <a:p>
            <a:pPr marL="914400" lvl="1" indent="-317500" rtl="0">
              <a:lnSpc>
                <a:spcPct val="100000"/>
              </a:lnSpc>
              <a:spcBef>
                <a:spcPts val="0"/>
              </a:spcBef>
              <a:spcAft>
                <a:spcPts val="0"/>
              </a:spcAft>
              <a:buClr>
                <a:srgbClr val="000000"/>
              </a:buClr>
              <a:buSzPts val="1400"/>
              <a:buChar char="○"/>
            </a:pPr>
            <a:r>
              <a:rPr lang="en">
                <a:solidFill>
                  <a:srgbClr val="000000"/>
                </a:solidFill>
              </a:rPr>
              <a:t>Individual Support</a:t>
            </a:r>
            <a:endParaRPr>
              <a:solidFill>
                <a:srgbClr val="000000"/>
              </a:solidFill>
            </a:endParaRPr>
          </a:p>
          <a:p>
            <a:pPr marL="457200" lvl="0" indent="-342900" rtl="0">
              <a:lnSpc>
                <a:spcPct val="100000"/>
              </a:lnSpc>
              <a:spcBef>
                <a:spcPts val="0"/>
              </a:spcBef>
              <a:spcAft>
                <a:spcPts val="0"/>
              </a:spcAft>
              <a:buClr>
                <a:srgbClr val="000000"/>
              </a:buClr>
              <a:buSzPts val="1800"/>
              <a:buChar char="●"/>
            </a:pPr>
            <a:r>
              <a:rPr lang="en">
                <a:solidFill>
                  <a:srgbClr val="000000"/>
                </a:solidFill>
              </a:rPr>
              <a:t>College Application Week/Bootcamps</a:t>
            </a:r>
            <a:endParaRPr>
              <a:solidFill>
                <a:srgbClr val="000000"/>
              </a:solidFill>
            </a:endParaRPr>
          </a:p>
          <a:p>
            <a:pPr marL="457200" lvl="0" indent="-342900" rtl="0">
              <a:lnSpc>
                <a:spcPct val="100000"/>
              </a:lnSpc>
              <a:spcBef>
                <a:spcPts val="0"/>
              </a:spcBef>
              <a:spcAft>
                <a:spcPts val="0"/>
              </a:spcAft>
              <a:buClr>
                <a:srgbClr val="000000"/>
              </a:buClr>
              <a:buSzPts val="1800"/>
              <a:buChar char="●"/>
            </a:pPr>
            <a:r>
              <a:rPr lang="en">
                <a:solidFill>
                  <a:srgbClr val="000000"/>
                </a:solidFill>
              </a:rPr>
              <a:t>AVID Programming</a:t>
            </a:r>
            <a:endParaRPr>
              <a:solidFill>
                <a:srgbClr val="000000"/>
              </a:solidFill>
            </a:endParaRPr>
          </a:p>
          <a:p>
            <a:pPr marL="457200" lvl="0" indent="-342900" rtl="0">
              <a:lnSpc>
                <a:spcPct val="100000"/>
              </a:lnSpc>
              <a:spcBef>
                <a:spcPts val="0"/>
              </a:spcBef>
              <a:spcAft>
                <a:spcPts val="0"/>
              </a:spcAft>
              <a:buClr>
                <a:srgbClr val="000000"/>
              </a:buClr>
              <a:buSzPts val="1800"/>
              <a:buChar char="●"/>
            </a:pPr>
            <a:r>
              <a:rPr lang="en">
                <a:solidFill>
                  <a:srgbClr val="000000"/>
                </a:solidFill>
              </a:rPr>
              <a:t>Senior Seminars</a:t>
            </a:r>
            <a:endParaRPr>
              <a:solidFill>
                <a:srgbClr val="000000"/>
              </a:solidFill>
            </a:endParaRPr>
          </a:p>
          <a:p>
            <a:pPr marL="457200" lvl="0" indent="-342900" rtl="0">
              <a:lnSpc>
                <a:spcPct val="100000"/>
              </a:lnSpc>
              <a:spcBef>
                <a:spcPts val="0"/>
              </a:spcBef>
              <a:spcAft>
                <a:spcPts val="0"/>
              </a:spcAft>
              <a:buClr>
                <a:srgbClr val="000000"/>
              </a:buClr>
              <a:buSzPts val="1800"/>
              <a:buChar char="●"/>
            </a:pPr>
            <a:r>
              <a:rPr lang="en">
                <a:solidFill>
                  <a:srgbClr val="000000"/>
                </a:solidFill>
              </a:rPr>
              <a:t>Job Shadowing Events</a:t>
            </a:r>
            <a:endParaRPr>
              <a:solidFill>
                <a:srgbClr val="000000"/>
              </a:solidFill>
            </a:endParaRPr>
          </a:p>
          <a:p>
            <a:pPr marL="457200" lvl="0" indent="-342900" rtl="0">
              <a:lnSpc>
                <a:spcPct val="100000"/>
              </a:lnSpc>
              <a:spcBef>
                <a:spcPts val="0"/>
              </a:spcBef>
              <a:spcAft>
                <a:spcPts val="0"/>
              </a:spcAft>
              <a:buClr>
                <a:srgbClr val="000000"/>
              </a:buClr>
              <a:buSzPts val="1800"/>
              <a:buChar char="●"/>
            </a:pPr>
            <a:r>
              <a:rPr lang="en">
                <a:solidFill>
                  <a:srgbClr val="000000"/>
                </a:solidFill>
              </a:rPr>
              <a:t>Professional development for counselors/staff</a:t>
            </a:r>
            <a:endParaRPr>
              <a:solidFill>
                <a:srgbClr val="000000"/>
              </a:solidFill>
            </a:endParaRPr>
          </a:p>
          <a:p>
            <a:pPr marL="457200" lvl="0" indent="-342900" rtl="0">
              <a:lnSpc>
                <a:spcPct val="100000"/>
              </a:lnSpc>
              <a:spcBef>
                <a:spcPts val="0"/>
              </a:spcBef>
              <a:spcAft>
                <a:spcPts val="0"/>
              </a:spcAft>
              <a:buClr>
                <a:srgbClr val="000000"/>
              </a:buClr>
              <a:buSzPts val="1800"/>
              <a:buChar char="●"/>
            </a:pPr>
            <a:r>
              <a:rPr lang="en">
                <a:solidFill>
                  <a:srgbClr val="000000"/>
                </a:solidFill>
              </a:rPr>
              <a:t>PD for your staff from counselors</a:t>
            </a:r>
            <a:endParaRPr>
              <a:solidFill>
                <a:srgbClr val="000000"/>
              </a:solidFill>
            </a:endParaRPr>
          </a:p>
          <a:p>
            <a:pPr marL="457200" lvl="0" indent="-342900" rtl="0">
              <a:lnSpc>
                <a:spcPct val="100000"/>
              </a:lnSpc>
              <a:spcBef>
                <a:spcPts val="0"/>
              </a:spcBef>
              <a:spcAft>
                <a:spcPts val="0"/>
              </a:spcAft>
              <a:buClr>
                <a:srgbClr val="000000"/>
              </a:buClr>
              <a:buSzPts val="1800"/>
              <a:buChar char="●"/>
            </a:pPr>
            <a:r>
              <a:rPr lang="en">
                <a:solidFill>
                  <a:srgbClr val="000000"/>
                </a:solidFill>
              </a:rPr>
              <a:t>Donate supplies/college swag</a:t>
            </a:r>
            <a:endParaRPr>
              <a:solidFill>
                <a:srgbClr val="000000"/>
              </a:solidFill>
            </a:endParaRPr>
          </a:p>
          <a:p>
            <a:pPr marL="457200" lvl="0" indent="0" rtl="0">
              <a:lnSpc>
                <a:spcPct val="100000"/>
              </a:lnSpc>
              <a:spcBef>
                <a:spcPts val="1600"/>
              </a:spcBef>
              <a:spcAft>
                <a:spcPts val="1600"/>
              </a:spcAft>
              <a:buNone/>
            </a:pPr>
            <a:endParaRPr>
              <a:solidFill>
                <a:srgbClr val="000000"/>
              </a:solidFill>
            </a:endParaRPr>
          </a:p>
        </p:txBody>
      </p:sp>
      <p:sp>
        <p:nvSpPr>
          <p:cNvPr id="181" name="Google Shape;181;p33"/>
          <p:cNvSpPr txBox="1">
            <a:spLocks noGrp="1"/>
          </p:cNvSpPr>
          <p:nvPr>
            <p:ph type="body" idx="1"/>
          </p:nvPr>
        </p:nvSpPr>
        <p:spPr>
          <a:xfrm>
            <a:off x="4374550" y="1056600"/>
            <a:ext cx="4356900" cy="3816600"/>
          </a:xfrm>
          <a:prstGeom prst="rect">
            <a:avLst/>
          </a:prstGeom>
        </p:spPr>
        <p:txBody>
          <a:bodyPr spcFirstLastPara="1" wrap="square" lIns="91425" tIns="91425" rIns="91425" bIns="91425" anchor="t" anchorCtr="0">
            <a:noAutofit/>
          </a:bodyPr>
          <a:lstStyle/>
          <a:p>
            <a:pPr marL="457200" lvl="0" indent="-342900" rtl="0">
              <a:lnSpc>
                <a:spcPct val="100000"/>
              </a:lnSpc>
              <a:spcBef>
                <a:spcPts val="0"/>
              </a:spcBef>
              <a:spcAft>
                <a:spcPts val="0"/>
              </a:spcAft>
              <a:buClr>
                <a:schemeClr val="dk1"/>
              </a:buClr>
              <a:buSzPts val="1800"/>
              <a:buChar char="●"/>
            </a:pPr>
            <a:r>
              <a:rPr lang="en">
                <a:solidFill>
                  <a:schemeClr val="dk1"/>
                </a:solidFill>
              </a:rPr>
              <a:t>Mentoring</a:t>
            </a:r>
            <a:endParaRPr>
              <a:solidFill>
                <a:schemeClr val="dk1"/>
              </a:solidFill>
            </a:endParaRPr>
          </a:p>
          <a:p>
            <a:pPr marL="457200" lvl="0" indent="-342900" rtl="0">
              <a:lnSpc>
                <a:spcPct val="100000"/>
              </a:lnSpc>
              <a:spcBef>
                <a:spcPts val="0"/>
              </a:spcBef>
              <a:spcAft>
                <a:spcPts val="0"/>
              </a:spcAft>
              <a:buClr>
                <a:schemeClr val="dk1"/>
              </a:buClr>
              <a:buSzPts val="1800"/>
              <a:buChar char="●"/>
            </a:pPr>
            <a:r>
              <a:rPr lang="en">
                <a:solidFill>
                  <a:schemeClr val="dk1"/>
                </a:solidFill>
              </a:rPr>
              <a:t>Family info nights</a:t>
            </a:r>
            <a:endParaRPr>
              <a:solidFill>
                <a:schemeClr val="dk1"/>
              </a:solidFill>
            </a:endParaRPr>
          </a:p>
          <a:p>
            <a:pPr marL="457200" lvl="0" indent="-342900" rtl="0">
              <a:lnSpc>
                <a:spcPct val="100000"/>
              </a:lnSpc>
              <a:spcBef>
                <a:spcPts val="0"/>
              </a:spcBef>
              <a:spcAft>
                <a:spcPts val="0"/>
              </a:spcAft>
              <a:buClr>
                <a:schemeClr val="dk1"/>
              </a:buClr>
              <a:buSzPts val="1800"/>
              <a:buChar char="●"/>
            </a:pPr>
            <a:r>
              <a:rPr lang="en">
                <a:solidFill>
                  <a:schemeClr val="dk1"/>
                </a:solidFill>
              </a:rPr>
              <a:t>Collaborate with neighborhood organizations/churches</a:t>
            </a:r>
            <a:endParaRPr>
              <a:solidFill>
                <a:schemeClr val="dk1"/>
              </a:solidFill>
            </a:endParaRPr>
          </a:p>
          <a:p>
            <a:pPr marL="457200" lvl="0" indent="-342900" rtl="0">
              <a:lnSpc>
                <a:spcPct val="100000"/>
              </a:lnSpc>
              <a:spcBef>
                <a:spcPts val="0"/>
              </a:spcBef>
              <a:spcAft>
                <a:spcPts val="0"/>
              </a:spcAft>
              <a:buClr>
                <a:schemeClr val="dk1"/>
              </a:buClr>
              <a:buSzPts val="1800"/>
              <a:buChar char="●"/>
            </a:pPr>
            <a:r>
              <a:rPr lang="en">
                <a:solidFill>
                  <a:schemeClr val="dk1"/>
                </a:solidFill>
              </a:rPr>
              <a:t>Provide funding for Prof. Dev.</a:t>
            </a:r>
            <a:endParaRPr>
              <a:solidFill>
                <a:schemeClr val="dk1"/>
              </a:solidFill>
            </a:endParaRPr>
          </a:p>
          <a:p>
            <a:pPr marL="457200" lvl="0" indent="-342900" rtl="0">
              <a:lnSpc>
                <a:spcPct val="100000"/>
              </a:lnSpc>
              <a:spcBef>
                <a:spcPts val="0"/>
              </a:spcBef>
              <a:spcAft>
                <a:spcPts val="0"/>
              </a:spcAft>
              <a:buClr>
                <a:schemeClr val="dk1"/>
              </a:buClr>
              <a:buSzPts val="1800"/>
              <a:buChar char="●"/>
            </a:pPr>
            <a:r>
              <a:rPr lang="en">
                <a:solidFill>
                  <a:schemeClr val="dk1"/>
                </a:solidFill>
              </a:rPr>
              <a:t>Provide funding for/organize college visits for students or counselors</a:t>
            </a:r>
            <a:endParaRPr>
              <a:solidFill>
                <a:schemeClr val="dk1"/>
              </a:solidFill>
            </a:endParaRPr>
          </a:p>
          <a:p>
            <a:pPr marL="457200" lvl="0" indent="-342900" rtl="0">
              <a:lnSpc>
                <a:spcPct val="100000"/>
              </a:lnSpc>
              <a:spcBef>
                <a:spcPts val="0"/>
              </a:spcBef>
              <a:spcAft>
                <a:spcPts val="0"/>
              </a:spcAft>
              <a:buClr>
                <a:schemeClr val="dk1"/>
              </a:buClr>
              <a:buSzPts val="1800"/>
              <a:buChar char="●"/>
            </a:pPr>
            <a:r>
              <a:rPr lang="en">
                <a:solidFill>
                  <a:schemeClr val="dk1"/>
                </a:solidFill>
              </a:rPr>
              <a:t>Classroom presentations on specific topics</a:t>
            </a:r>
            <a:endParaRPr>
              <a:solidFill>
                <a:schemeClr val="dk1"/>
              </a:solidFill>
            </a:endParaRPr>
          </a:p>
          <a:p>
            <a:pPr marL="457200" lvl="0" indent="-342900" rtl="0">
              <a:lnSpc>
                <a:spcPct val="100000"/>
              </a:lnSpc>
              <a:spcBef>
                <a:spcPts val="0"/>
              </a:spcBef>
              <a:spcAft>
                <a:spcPts val="0"/>
              </a:spcAft>
              <a:buClr>
                <a:schemeClr val="dk1"/>
              </a:buClr>
              <a:buSzPts val="1800"/>
              <a:buChar char="●"/>
            </a:pPr>
            <a:r>
              <a:rPr lang="en">
                <a:solidFill>
                  <a:schemeClr val="dk1"/>
                </a:solidFill>
              </a:rPr>
              <a:t>Offer your facilities </a:t>
            </a:r>
            <a:endParaRPr>
              <a:solidFill>
                <a:schemeClr val="dk1"/>
              </a:solidFill>
            </a:endParaRPr>
          </a:p>
          <a:p>
            <a:pPr marL="457200" lvl="0" indent="-342900" rtl="0">
              <a:lnSpc>
                <a:spcPct val="100000"/>
              </a:lnSpc>
              <a:spcBef>
                <a:spcPts val="0"/>
              </a:spcBef>
              <a:spcAft>
                <a:spcPts val="0"/>
              </a:spcAft>
              <a:buClr>
                <a:schemeClr val="dk1"/>
              </a:buClr>
              <a:buSzPts val="1800"/>
              <a:buChar char="●"/>
            </a:pPr>
            <a:r>
              <a:rPr lang="en">
                <a:solidFill>
                  <a:schemeClr val="dk1"/>
                </a:solidFill>
              </a:rPr>
              <a:t>Reach Higher College Signing Day </a:t>
            </a:r>
            <a:endParaRPr>
              <a:solidFill>
                <a:schemeClr val="dk1"/>
              </a:solidFill>
            </a:endParaRPr>
          </a:p>
          <a:p>
            <a:pPr marL="457200" lvl="0" indent="-342900" rtl="0">
              <a:lnSpc>
                <a:spcPct val="100000"/>
              </a:lnSpc>
              <a:spcBef>
                <a:spcPts val="0"/>
              </a:spcBef>
              <a:spcAft>
                <a:spcPts val="0"/>
              </a:spcAft>
              <a:buClr>
                <a:schemeClr val="dk1"/>
              </a:buClr>
              <a:buSzPts val="1800"/>
              <a:buChar char="●"/>
            </a:pPr>
            <a:r>
              <a:rPr lang="en">
                <a:solidFill>
                  <a:schemeClr val="dk1"/>
                </a:solidFill>
              </a:rPr>
              <a:t>Host a Beating the Odds Summit</a:t>
            </a:r>
            <a:endParaRPr>
              <a:solidFill>
                <a:schemeClr val="dk1"/>
              </a:solidFill>
            </a:endParaRPr>
          </a:p>
          <a:p>
            <a:pPr marL="457200" lvl="0" indent="0" rtl="0">
              <a:lnSpc>
                <a:spcPct val="100000"/>
              </a:lnSpc>
              <a:spcBef>
                <a:spcPts val="1600"/>
              </a:spcBef>
              <a:spcAft>
                <a:spcPts val="0"/>
              </a:spcAft>
              <a:buClr>
                <a:schemeClr val="dk1"/>
              </a:buClr>
              <a:buSzPts val="1100"/>
              <a:buFont typeface="Arial"/>
              <a:buNone/>
            </a:pPr>
            <a:endParaRPr>
              <a:solidFill>
                <a:schemeClr val="dk1"/>
              </a:solidFill>
            </a:endParaRPr>
          </a:p>
          <a:p>
            <a:pPr marL="457200" lvl="0" indent="0" rtl="0">
              <a:lnSpc>
                <a:spcPct val="100000"/>
              </a:lnSpc>
              <a:spcBef>
                <a:spcPts val="1600"/>
              </a:spcBef>
              <a:spcAft>
                <a:spcPts val="1600"/>
              </a:spcAft>
              <a:buNone/>
            </a:pPr>
            <a:endParaRPr>
              <a:solidFill>
                <a:srgbClr val="000000"/>
              </a:solidFill>
            </a:endParaRPr>
          </a:p>
        </p:txBody>
      </p:sp>
      <p:sp>
        <p:nvSpPr>
          <p:cNvPr id="182" name="Google Shape;182;p33"/>
          <p:cNvSpPr/>
          <p:nvPr/>
        </p:nvSpPr>
        <p:spPr>
          <a:xfrm>
            <a:off x="0" y="0"/>
            <a:ext cx="310800" cy="51435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4"/>
          <p:cNvSpPr txBox="1">
            <a:spLocks noGrp="1"/>
          </p:cNvSpPr>
          <p:nvPr>
            <p:ph type="title"/>
          </p:nvPr>
        </p:nvSpPr>
        <p:spPr>
          <a:xfrm>
            <a:off x="311700" y="178550"/>
            <a:ext cx="8649600" cy="688800"/>
          </a:xfrm>
          <a:prstGeom prst="rect">
            <a:avLst/>
          </a:prstGeom>
          <a:solidFill>
            <a:srgbClr val="000000"/>
          </a:solidFill>
        </p:spPr>
        <p:txBody>
          <a:bodyPr spcFirstLastPara="1" wrap="square" lIns="91425" tIns="91425" rIns="91425" bIns="91425" anchor="t" anchorCtr="0">
            <a:noAutofit/>
          </a:bodyPr>
          <a:lstStyle/>
          <a:p>
            <a:pPr marL="0" lvl="0" indent="0">
              <a:spcBef>
                <a:spcPts val="0"/>
              </a:spcBef>
              <a:spcAft>
                <a:spcPts val="0"/>
              </a:spcAft>
              <a:buNone/>
            </a:pPr>
            <a:r>
              <a:rPr lang="en" b="1">
                <a:solidFill>
                  <a:srgbClr val="FFFFFF"/>
                </a:solidFill>
              </a:rPr>
              <a:t>Opportunities for Professional Learning</a:t>
            </a:r>
            <a:endParaRPr b="1">
              <a:solidFill>
                <a:srgbClr val="FFFFFF"/>
              </a:solidFill>
            </a:endParaRPr>
          </a:p>
        </p:txBody>
      </p:sp>
      <p:sp>
        <p:nvSpPr>
          <p:cNvPr id="188" name="Google Shape;188;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dk1"/>
              </a:buClr>
              <a:buSzPts val="1800"/>
              <a:buChar char="●"/>
            </a:pPr>
            <a:r>
              <a:rPr lang="en">
                <a:solidFill>
                  <a:schemeClr val="dk1"/>
                </a:solidFill>
              </a:rPr>
              <a:t>Awareness</a:t>
            </a:r>
            <a:endParaRPr>
              <a:solidFill>
                <a:schemeClr val="dk1"/>
              </a:solidFill>
            </a:endParaRPr>
          </a:p>
          <a:p>
            <a:pPr marL="457200" lvl="0" indent="-342900" rtl="0">
              <a:spcBef>
                <a:spcPts val="0"/>
              </a:spcBef>
              <a:spcAft>
                <a:spcPts val="0"/>
              </a:spcAft>
              <a:buClr>
                <a:schemeClr val="dk1"/>
              </a:buClr>
              <a:buSzPts val="1800"/>
              <a:buChar char="●"/>
            </a:pPr>
            <a:r>
              <a:rPr lang="en">
                <a:solidFill>
                  <a:schemeClr val="dk1"/>
                </a:solidFill>
              </a:rPr>
              <a:t>Comprehensive Approach (K--12) </a:t>
            </a:r>
            <a:endParaRPr>
              <a:solidFill>
                <a:schemeClr val="dk1"/>
              </a:solidFill>
            </a:endParaRPr>
          </a:p>
          <a:p>
            <a:pPr marL="457200" lvl="0" indent="-342900" rtl="0">
              <a:spcBef>
                <a:spcPts val="0"/>
              </a:spcBef>
              <a:spcAft>
                <a:spcPts val="0"/>
              </a:spcAft>
              <a:buClr>
                <a:schemeClr val="dk1"/>
              </a:buClr>
              <a:buSzPts val="1800"/>
              <a:buChar char="●"/>
            </a:pPr>
            <a:r>
              <a:rPr lang="en">
                <a:solidFill>
                  <a:schemeClr val="dk1"/>
                </a:solidFill>
              </a:rPr>
              <a:t>Communication</a:t>
            </a:r>
            <a:endParaRPr>
              <a:solidFill>
                <a:schemeClr val="dk1"/>
              </a:solidFill>
            </a:endParaRPr>
          </a:p>
          <a:p>
            <a:pPr marL="457200" lvl="0" indent="-342900" rtl="0">
              <a:spcBef>
                <a:spcPts val="0"/>
              </a:spcBef>
              <a:spcAft>
                <a:spcPts val="0"/>
              </a:spcAft>
              <a:buClr>
                <a:schemeClr val="dk1"/>
              </a:buClr>
              <a:buSzPts val="1800"/>
              <a:buChar char="●"/>
            </a:pPr>
            <a:r>
              <a:rPr lang="en">
                <a:solidFill>
                  <a:schemeClr val="dk1"/>
                </a:solidFill>
              </a:rPr>
              <a:t>Partnerships</a:t>
            </a:r>
            <a:endParaRPr>
              <a:solidFill>
                <a:schemeClr val="dk1"/>
              </a:solidFill>
            </a:endParaRPr>
          </a:p>
          <a:p>
            <a:pPr marL="914400" lvl="1" indent="-317500" rtl="0">
              <a:spcBef>
                <a:spcPts val="0"/>
              </a:spcBef>
              <a:spcAft>
                <a:spcPts val="0"/>
              </a:spcAft>
              <a:buClr>
                <a:schemeClr val="dk1"/>
              </a:buClr>
              <a:buSzPts val="1400"/>
              <a:buChar char="○"/>
            </a:pPr>
            <a:r>
              <a:rPr lang="en">
                <a:solidFill>
                  <a:schemeClr val="dk1"/>
                </a:solidFill>
              </a:rPr>
              <a:t>State counseling organization</a:t>
            </a:r>
            <a:endParaRPr>
              <a:solidFill>
                <a:schemeClr val="dk1"/>
              </a:solidFill>
            </a:endParaRPr>
          </a:p>
          <a:p>
            <a:pPr marL="914400" lvl="1" indent="-317500" rtl="0">
              <a:spcBef>
                <a:spcPts val="0"/>
              </a:spcBef>
              <a:spcAft>
                <a:spcPts val="0"/>
              </a:spcAft>
              <a:buClr>
                <a:schemeClr val="dk1"/>
              </a:buClr>
              <a:buSzPts val="1400"/>
              <a:buChar char="○"/>
            </a:pPr>
            <a:r>
              <a:rPr lang="en">
                <a:solidFill>
                  <a:schemeClr val="dk1"/>
                </a:solidFill>
              </a:rPr>
              <a:t>Local counseling organizations</a:t>
            </a:r>
            <a:endParaRPr>
              <a:solidFill>
                <a:schemeClr val="dk1"/>
              </a:solidFill>
            </a:endParaRPr>
          </a:p>
          <a:p>
            <a:pPr marL="914400" lvl="1" indent="-317500" rtl="0">
              <a:spcBef>
                <a:spcPts val="0"/>
              </a:spcBef>
              <a:spcAft>
                <a:spcPts val="0"/>
              </a:spcAft>
              <a:buClr>
                <a:schemeClr val="dk1"/>
              </a:buClr>
              <a:buSzPts val="1400"/>
              <a:buChar char="○"/>
            </a:pPr>
            <a:r>
              <a:rPr lang="en">
                <a:solidFill>
                  <a:schemeClr val="dk1"/>
                </a:solidFill>
              </a:rPr>
              <a:t>Districts</a:t>
            </a:r>
            <a:endParaRPr>
              <a:solidFill>
                <a:schemeClr val="dk1"/>
              </a:solidFill>
            </a:endParaRPr>
          </a:p>
          <a:p>
            <a:pPr marL="914400" lvl="1" indent="-317500" rtl="0">
              <a:spcBef>
                <a:spcPts val="0"/>
              </a:spcBef>
              <a:spcAft>
                <a:spcPts val="0"/>
              </a:spcAft>
              <a:buClr>
                <a:schemeClr val="dk1"/>
              </a:buClr>
              <a:buSzPts val="1400"/>
              <a:buChar char="○"/>
            </a:pPr>
            <a:r>
              <a:rPr lang="en">
                <a:solidFill>
                  <a:schemeClr val="dk1"/>
                </a:solidFill>
              </a:rPr>
              <a:t>State Department of Education</a:t>
            </a:r>
            <a:endParaRPr>
              <a:solidFill>
                <a:schemeClr val="dk1"/>
              </a:solidFill>
            </a:endParaRPr>
          </a:p>
          <a:p>
            <a:pPr marL="457200" lvl="0" indent="-342900" rtl="0">
              <a:spcBef>
                <a:spcPts val="0"/>
              </a:spcBef>
              <a:spcAft>
                <a:spcPts val="0"/>
              </a:spcAft>
              <a:buClr>
                <a:schemeClr val="dk1"/>
              </a:buClr>
              <a:buSzPts val="1800"/>
              <a:buChar char="●"/>
            </a:pPr>
            <a:r>
              <a:rPr lang="en">
                <a:solidFill>
                  <a:schemeClr val="dk1"/>
                </a:solidFill>
              </a:rPr>
              <a:t>Professional Learning Platforms</a:t>
            </a:r>
            <a:endParaRPr>
              <a:solidFill>
                <a:schemeClr val="dk1"/>
              </a:solidFill>
            </a:endParaRPr>
          </a:p>
          <a:p>
            <a:pPr marL="914400" lvl="1" indent="-317500" rtl="0">
              <a:spcBef>
                <a:spcPts val="0"/>
              </a:spcBef>
              <a:spcAft>
                <a:spcPts val="0"/>
              </a:spcAft>
              <a:buClr>
                <a:schemeClr val="dk1"/>
              </a:buClr>
              <a:buSzPts val="1400"/>
              <a:buChar char="○"/>
            </a:pPr>
            <a:r>
              <a:rPr lang="en">
                <a:solidFill>
                  <a:schemeClr val="dk1"/>
                </a:solidFill>
              </a:rPr>
              <a:t>Webinars</a:t>
            </a:r>
            <a:endParaRPr>
              <a:solidFill>
                <a:schemeClr val="dk1"/>
              </a:solidFill>
            </a:endParaRPr>
          </a:p>
          <a:p>
            <a:pPr marL="914400" lvl="1" indent="-317500" rtl="0">
              <a:spcBef>
                <a:spcPts val="0"/>
              </a:spcBef>
              <a:spcAft>
                <a:spcPts val="0"/>
              </a:spcAft>
              <a:buClr>
                <a:schemeClr val="dk1"/>
              </a:buClr>
              <a:buSzPts val="1400"/>
              <a:buChar char="○"/>
            </a:pPr>
            <a:r>
              <a:rPr lang="en">
                <a:solidFill>
                  <a:schemeClr val="dk1"/>
                </a:solidFill>
              </a:rPr>
              <a:t>Where Counselors Hang...</a:t>
            </a:r>
            <a:endParaRPr>
              <a:solidFill>
                <a:schemeClr val="dk1"/>
              </a:solidFill>
            </a:endParaRPr>
          </a:p>
          <a:p>
            <a:pPr marL="457200" lvl="0" indent="-342900" rtl="0">
              <a:spcBef>
                <a:spcPts val="0"/>
              </a:spcBef>
              <a:spcAft>
                <a:spcPts val="0"/>
              </a:spcAft>
              <a:buClr>
                <a:schemeClr val="dk1"/>
              </a:buClr>
              <a:buSzPts val="1800"/>
              <a:buChar char="●"/>
            </a:pPr>
            <a:r>
              <a:rPr lang="en">
                <a:solidFill>
                  <a:schemeClr val="dk1"/>
                </a:solidFill>
              </a:rPr>
              <a:t>Post-Secondary Data</a:t>
            </a:r>
            <a:endParaRPr>
              <a:solidFill>
                <a:schemeClr val="dk1"/>
              </a:solidFill>
            </a:endParaRPr>
          </a:p>
          <a:p>
            <a:pPr marL="0" lvl="0" indent="0">
              <a:spcBef>
                <a:spcPts val="1600"/>
              </a:spcBef>
              <a:spcAft>
                <a:spcPts val="1600"/>
              </a:spcAft>
              <a:buNone/>
            </a:pPr>
            <a:endParaRPr/>
          </a:p>
        </p:txBody>
      </p:sp>
      <p:pic>
        <p:nvPicPr>
          <p:cNvPr id="189" name="Google Shape;189;p34"/>
          <p:cNvPicPr preferRelativeResize="0"/>
          <p:nvPr/>
        </p:nvPicPr>
        <p:blipFill>
          <a:blip r:embed="rId3">
            <a:alphaModFix/>
          </a:blip>
          <a:stretch>
            <a:fillRect/>
          </a:stretch>
        </p:blipFill>
        <p:spPr>
          <a:xfrm>
            <a:off x="5030775" y="1593500"/>
            <a:ext cx="3801526" cy="2534351"/>
          </a:xfrm>
          <a:prstGeom prst="rect">
            <a:avLst/>
          </a:prstGeom>
          <a:noFill/>
          <a:ln>
            <a:noFill/>
          </a:ln>
        </p:spPr>
      </p:pic>
      <p:sp>
        <p:nvSpPr>
          <p:cNvPr id="190" name="Google Shape;190;p34"/>
          <p:cNvSpPr/>
          <p:nvPr/>
        </p:nvSpPr>
        <p:spPr>
          <a:xfrm>
            <a:off x="0" y="0"/>
            <a:ext cx="310800" cy="51435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5"/>
          <p:cNvSpPr/>
          <p:nvPr/>
        </p:nvSpPr>
        <p:spPr>
          <a:xfrm>
            <a:off x="0" y="0"/>
            <a:ext cx="310800" cy="51435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96" name="Google Shape;196;p35"/>
          <p:cNvPicPr preferRelativeResize="0"/>
          <p:nvPr/>
        </p:nvPicPr>
        <p:blipFill>
          <a:blip r:embed="rId3">
            <a:alphaModFix/>
          </a:blip>
          <a:stretch>
            <a:fillRect/>
          </a:stretch>
        </p:blipFill>
        <p:spPr>
          <a:xfrm>
            <a:off x="463200" y="152400"/>
            <a:ext cx="8528400" cy="462070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6"/>
          <p:cNvSpPr txBox="1">
            <a:spLocks noGrp="1"/>
          </p:cNvSpPr>
          <p:nvPr>
            <p:ph type="title"/>
          </p:nvPr>
        </p:nvSpPr>
        <p:spPr>
          <a:xfrm>
            <a:off x="338300" y="164400"/>
            <a:ext cx="8649600" cy="688800"/>
          </a:xfrm>
          <a:prstGeom prst="rect">
            <a:avLst/>
          </a:prstGeom>
          <a:solidFill>
            <a:srgbClr val="000000"/>
          </a:solidFill>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FFFFFF"/>
                </a:solidFill>
              </a:rPr>
              <a:t>Contact Us</a:t>
            </a:r>
            <a:endParaRPr b="1">
              <a:solidFill>
                <a:srgbClr val="FFFFFF"/>
              </a:solidFill>
            </a:endParaRPr>
          </a:p>
        </p:txBody>
      </p:sp>
      <p:sp>
        <p:nvSpPr>
          <p:cNvPr id="202" name="Google Shape;202;p36"/>
          <p:cNvSpPr txBox="1">
            <a:spLocks noGrp="1"/>
          </p:cNvSpPr>
          <p:nvPr>
            <p:ph type="body" idx="1"/>
          </p:nvPr>
        </p:nvSpPr>
        <p:spPr>
          <a:xfrm>
            <a:off x="649950" y="1304438"/>
            <a:ext cx="3844200" cy="2218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2000" b="1">
                <a:solidFill>
                  <a:srgbClr val="000000"/>
                </a:solidFill>
              </a:rPr>
              <a:t>Alice Anne Bailey </a:t>
            </a:r>
            <a:endParaRPr sz="2000" b="1">
              <a:solidFill>
                <a:srgbClr val="000000"/>
              </a:solidFill>
            </a:endParaRPr>
          </a:p>
          <a:p>
            <a:pPr marL="0" lvl="0" indent="0" rtl="0">
              <a:lnSpc>
                <a:spcPct val="100000"/>
              </a:lnSpc>
              <a:spcBef>
                <a:spcPts val="0"/>
              </a:spcBef>
              <a:spcAft>
                <a:spcPts val="0"/>
              </a:spcAft>
              <a:buNone/>
            </a:pPr>
            <a:r>
              <a:rPr lang="en" sz="2000" b="1">
                <a:solidFill>
                  <a:srgbClr val="000000"/>
                </a:solidFill>
              </a:rPr>
              <a:t>@draabailey</a:t>
            </a:r>
            <a:endParaRPr sz="2000" b="1">
              <a:solidFill>
                <a:srgbClr val="000000"/>
              </a:solidFill>
            </a:endParaRPr>
          </a:p>
          <a:p>
            <a:pPr marL="0" lvl="0" indent="0" rtl="0">
              <a:lnSpc>
                <a:spcPct val="100000"/>
              </a:lnSpc>
              <a:spcBef>
                <a:spcPts val="0"/>
              </a:spcBef>
              <a:spcAft>
                <a:spcPts val="0"/>
              </a:spcAft>
              <a:buNone/>
            </a:pPr>
            <a:r>
              <a:rPr lang="en" sz="2000" b="1" u="sng">
                <a:solidFill>
                  <a:schemeClr val="hlink"/>
                </a:solidFill>
                <a:hlinkClick r:id="rId3"/>
              </a:rPr>
              <a:t>alice@hustle.com</a:t>
            </a:r>
            <a:r>
              <a:rPr lang="en" sz="2000" b="1">
                <a:solidFill>
                  <a:srgbClr val="000000"/>
                </a:solidFill>
              </a:rPr>
              <a:t>   </a:t>
            </a:r>
            <a:endParaRPr sz="2000" b="1">
              <a:solidFill>
                <a:srgbClr val="000000"/>
              </a:solidFill>
            </a:endParaRPr>
          </a:p>
          <a:p>
            <a:pPr marL="0" lvl="0" indent="0" rtl="0">
              <a:lnSpc>
                <a:spcPct val="100000"/>
              </a:lnSpc>
              <a:spcBef>
                <a:spcPts val="0"/>
              </a:spcBef>
              <a:spcAft>
                <a:spcPts val="0"/>
              </a:spcAft>
              <a:buNone/>
            </a:pPr>
            <a:endParaRPr sz="2000">
              <a:solidFill>
                <a:srgbClr val="000000"/>
              </a:solidFill>
            </a:endParaRPr>
          </a:p>
          <a:p>
            <a:pPr marL="0" lvl="0" indent="0" rtl="0">
              <a:lnSpc>
                <a:spcPct val="100000"/>
              </a:lnSpc>
              <a:spcBef>
                <a:spcPts val="0"/>
              </a:spcBef>
              <a:spcAft>
                <a:spcPts val="0"/>
              </a:spcAft>
              <a:buNone/>
            </a:pPr>
            <a:r>
              <a:rPr lang="en" sz="2000" b="1">
                <a:solidFill>
                  <a:schemeClr val="dk1"/>
                </a:solidFill>
              </a:rPr>
              <a:t>Mindy Willard</a:t>
            </a:r>
            <a:endParaRPr sz="2000" b="1">
              <a:solidFill>
                <a:schemeClr val="dk1"/>
              </a:solidFill>
            </a:endParaRPr>
          </a:p>
          <a:p>
            <a:pPr marL="0" lvl="0" indent="0" rtl="0">
              <a:lnSpc>
                <a:spcPct val="100000"/>
              </a:lnSpc>
              <a:spcBef>
                <a:spcPts val="0"/>
              </a:spcBef>
              <a:spcAft>
                <a:spcPts val="0"/>
              </a:spcAft>
              <a:buNone/>
            </a:pPr>
            <a:r>
              <a:rPr lang="en" sz="2000" b="1">
                <a:solidFill>
                  <a:schemeClr val="dk1"/>
                </a:solidFill>
                <a:highlight>
                  <a:srgbClr val="FFFFFF"/>
                </a:highlight>
                <a:uFill>
                  <a:noFill/>
                </a:uFill>
                <a:hlinkClick r:id="rId4"/>
              </a:rPr>
              <a:t>@mindywillard17</a:t>
            </a:r>
            <a:endParaRPr sz="2000">
              <a:solidFill>
                <a:srgbClr val="000000"/>
              </a:solidFill>
            </a:endParaRPr>
          </a:p>
          <a:p>
            <a:pPr marL="0" lvl="0" indent="0" rtl="0">
              <a:lnSpc>
                <a:spcPct val="100000"/>
              </a:lnSpc>
              <a:spcBef>
                <a:spcPts val="0"/>
              </a:spcBef>
              <a:spcAft>
                <a:spcPts val="0"/>
              </a:spcAft>
              <a:buNone/>
            </a:pPr>
            <a:r>
              <a:rPr lang="en" sz="2000" b="1" u="sng">
                <a:solidFill>
                  <a:schemeClr val="hlink"/>
                </a:solidFill>
                <a:hlinkClick r:id="rId5"/>
              </a:rPr>
              <a:t>mjwillard@madison.k12.wi.us</a:t>
            </a:r>
            <a:r>
              <a:rPr lang="en" sz="2000" b="1">
                <a:solidFill>
                  <a:srgbClr val="000000"/>
                </a:solidFill>
              </a:rPr>
              <a:t> </a:t>
            </a:r>
            <a:endParaRPr sz="2000" b="1">
              <a:solidFill>
                <a:srgbClr val="000000"/>
              </a:solidFill>
            </a:endParaRPr>
          </a:p>
          <a:p>
            <a:pPr marL="0" lvl="0" indent="0" rtl="0">
              <a:lnSpc>
                <a:spcPct val="100000"/>
              </a:lnSpc>
              <a:spcBef>
                <a:spcPts val="0"/>
              </a:spcBef>
              <a:spcAft>
                <a:spcPts val="0"/>
              </a:spcAft>
              <a:buNone/>
            </a:pPr>
            <a:endParaRPr b="1">
              <a:solidFill>
                <a:srgbClr val="000000"/>
              </a:solidFill>
            </a:endParaRPr>
          </a:p>
        </p:txBody>
      </p:sp>
      <p:sp>
        <p:nvSpPr>
          <p:cNvPr id="203" name="Google Shape;203;p36"/>
          <p:cNvSpPr txBox="1">
            <a:spLocks noGrp="1"/>
          </p:cNvSpPr>
          <p:nvPr>
            <p:ph type="body" idx="1"/>
          </p:nvPr>
        </p:nvSpPr>
        <p:spPr>
          <a:xfrm>
            <a:off x="5094825" y="1382150"/>
            <a:ext cx="3472500" cy="2063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2000" b="1">
                <a:solidFill>
                  <a:srgbClr val="000000"/>
                </a:solidFill>
              </a:rPr>
              <a:t>Dawn Mann</a:t>
            </a:r>
            <a:endParaRPr sz="2000" b="1">
              <a:solidFill>
                <a:srgbClr val="000000"/>
              </a:solidFill>
            </a:endParaRPr>
          </a:p>
          <a:p>
            <a:pPr marL="0" lvl="0" indent="0" rtl="0">
              <a:lnSpc>
                <a:spcPct val="100000"/>
              </a:lnSpc>
              <a:spcBef>
                <a:spcPts val="0"/>
              </a:spcBef>
              <a:spcAft>
                <a:spcPts val="0"/>
              </a:spcAft>
              <a:buNone/>
            </a:pPr>
            <a:r>
              <a:rPr lang="en" sz="2000" b="1">
                <a:solidFill>
                  <a:srgbClr val="000000"/>
                </a:solidFill>
              </a:rPr>
              <a:t>@msdmannda ‏</a:t>
            </a:r>
            <a:endParaRPr sz="2000" b="1">
              <a:solidFill>
                <a:srgbClr val="000000"/>
              </a:solidFill>
            </a:endParaRPr>
          </a:p>
          <a:p>
            <a:pPr marL="0" lvl="0" indent="0" rtl="0">
              <a:lnSpc>
                <a:spcPct val="100000"/>
              </a:lnSpc>
              <a:spcBef>
                <a:spcPts val="0"/>
              </a:spcBef>
              <a:spcAft>
                <a:spcPts val="0"/>
              </a:spcAft>
              <a:buNone/>
            </a:pPr>
            <a:r>
              <a:rPr lang="en" sz="2000" b="1" u="sng">
                <a:solidFill>
                  <a:schemeClr val="hlink"/>
                </a:solidFill>
                <a:hlinkClick r:id="rId6"/>
              </a:rPr>
              <a:t>dmann@doe.k12.ga.us</a:t>
            </a:r>
            <a:endParaRPr sz="2000" b="1">
              <a:solidFill>
                <a:srgbClr val="000000"/>
              </a:solidFill>
            </a:endParaRPr>
          </a:p>
          <a:p>
            <a:pPr marL="0" lvl="0" indent="0" rtl="0">
              <a:lnSpc>
                <a:spcPct val="100000"/>
              </a:lnSpc>
              <a:spcBef>
                <a:spcPts val="0"/>
              </a:spcBef>
              <a:spcAft>
                <a:spcPts val="0"/>
              </a:spcAft>
              <a:buNone/>
            </a:pPr>
            <a:endParaRPr sz="2000" b="1">
              <a:solidFill>
                <a:srgbClr val="000000"/>
              </a:solidFill>
            </a:endParaRPr>
          </a:p>
          <a:p>
            <a:pPr marL="0" lvl="0" indent="0" rtl="0">
              <a:lnSpc>
                <a:spcPct val="100000"/>
              </a:lnSpc>
              <a:spcBef>
                <a:spcPts val="0"/>
              </a:spcBef>
              <a:spcAft>
                <a:spcPts val="0"/>
              </a:spcAft>
              <a:buNone/>
            </a:pPr>
            <a:r>
              <a:rPr lang="en" sz="2000" b="1">
                <a:solidFill>
                  <a:srgbClr val="000000"/>
                </a:solidFill>
              </a:rPr>
              <a:t>Dianne Thompson</a:t>
            </a:r>
            <a:endParaRPr sz="2000" b="1">
              <a:solidFill>
                <a:srgbClr val="000000"/>
              </a:solidFill>
            </a:endParaRPr>
          </a:p>
          <a:p>
            <a:pPr marL="0" lvl="0" indent="0" rtl="0">
              <a:lnSpc>
                <a:spcPct val="100000"/>
              </a:lnSpc>
              <a:spcBef>
                <a:spcPts val="0"/>
              </a:spcBef>
              <a:spcAft>
                <a:spcPts val="0"/>
              </a:spcAft>
              <a:buNone/>
            </a:pPr>
            <a:r>
              <a:rPr lang="en" sz="2000" b="1" u="sng">
                <a:solidFill>
                  <a:schemeClr val="hlink"/>
                </a:solidFill>
                <a:hlinkClick r:id="rId7"/>
              </a:rPr>
              <a:t>dthompson@csdecatur.net</a:t>
            </a:r>
            <a:r>
              <a:rPr lang="en" sz="2000" b="1">
                <a:solidFill>
                  <a:srgbClr val="000000"/>
                </a:solidFill>
              </a:rPr>
              <a:t> </a:t>
            </a:r>
            <a:endParaRPr sz="2000" b="1">
              <a:solidFill>
                <a:srgbClr val="000000"/>
              </a:solidFill>
            </a:endParaRPr>
          </a:p>
        </p:txBody>
      </p:sp>
      <p:pic>
        <p:nvPicPr>
          <p:cNvPr id="204" name="Google Shape;204;p36"/>
          <p:cNvPicPr preferRelativeResize="0"/>
          <p:nvPr/>
        </p:nvPicPr>
        <p:blipFill>
          <a:blip r:embed="rId8">
            <a:alphaModFix/>
          </a:blip>
          <a:stretch>
            <a:fillRect/>
          </a:stretch>
        </p:blipFill>
        <p:spPr>
          <a:xfrm>
            <a:off x="1256800" y="3748375"/>
            <a:ext cx="1944225" cy="1011000"/>
          </a:xfrm>
          <a:prstGeom prst="rect">
            <a:avLst/>
          </a:prstGeom>
          <a:noFill/>
          <a:ln>
            <a:noFill/>
          </a:ln>
        </p:spPr>
      </p:pic>
      <p:pic>
        <p:nvPicPr>
          <p:cNvPr id="205" name="Google Shape;205;p36"/>
          <p:cNvPicPr preferRelativeResize="0"/>
          <p:nvPr/>
        </p:nvPicPr>
        <p:blipFill>
          <a:blip r:embed="rId9">
            <a:alphaModFix/>
          </a:blip>
          <a:stretch>
            <a:fillRect/>
          </a:stretch>
        </p:blipFill>
        <p:spPr>
          <a:xfrm>
            <a:off x="5559323" y="3807688"/>
            <a:ext cx="2289100" cy="892375"/>
          </a:xfrm>
          <a:prstGeom prst="rect">
            <a:avLst/>
          </a:prstGeom>
          <a:noFill/>
          <a:ln>
            <a:noFill/>
          </a:ln>
        </p:spPr>
      </p:pic>
      <p:pic>
        <p:nvPicPr>
          <p:cNvPr id="206" name="Google Shape;206;p36"/>
          <p:cNvPicPr preferRelativeResize="0"/>
          <p:nvPr/>
        </p:nvPicPr>
        <p:blipFill>
          <a:blip r:embed="rId10">
            <a:alphaModFix/>
          </a:blip>
          <a:stretch>
            <a:fillRect/>
          </a:stretch>
        </p:blipFill>
        <p:spPr>
          <a:xfrm>
            <a:off x="2918428" y="1382147"/>
            <a:ext cx="743622" cy="892350"/>
          </a:xfrm>
          <a:prstGeom prst="rect">
            <a:avLst/>
          </a:prstGeom>
          <a:noFill/>
          <a:ln>
            <a:noFill/>
          </a:ln>
        </p:spPr>
      </p:pic>
      <p:sp>
        <p:nvSpPr>
          <p:cNvPr id="207" name="Google Shape;207;p36"/>
          <p:cNvSpPr/>
          <p:nvPr/>
        </p:nvSpPr>
        <p:spPr>
          <a:xfrm>
            <a:off x="0" y="0"/>
            <a:ext cx="310800" cy="51435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4"/>
          <p:cNvSpPr/>
          <p:nvPr/>
        </p:nvSpPr>
        <p:spPr>
          <a:xfrm>
            <a:off x="4145575" y="281262"/>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Sniglet"/>
              <a:ea typeface="Sniglet"/>
              <a:cs typeface="Sniglet"/>
              <a:sym typeface="Sniglet"/>
            </a:endParaRPr>
          </a:p>
        </p:txBody>
      </p:sp>
      <p:sp>
        <p:nvSpPr>
          <p:cNvPr id="95" name="Google Shape;95;p24"/>
          <p:cNvSpPr/>
          <p:nvPr/>
        </p:nvSpPr>
        <p:spPr>
          <a:xfrm>
            <a:off x="4351934" y="510216"/>
            <a:ext cx="375993" cy="347276"/>
          </a:xfrm>
          <a:custGeom>
            <a:avLst/>
            <a:gdLst/>
            <a:ahLst/>
            <a:cxnLst/>
            <a:rect l="0" t="0" r="0" b="0"/>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Sniglet"/>
              <a:ea typeface="Sniglet"/>
              <a:cs typeface="Sniglet"/>
              <a:sym typeface="Sniglet"/>
            </a:endParaRPr>
          </a:p>
        </p:txBody>
      </p:sp>
      <p:pic>
        <p:nvPicPr>
          <p:cNvPr id="96" name="Google Shape;96;p24"/>
          <p:cNvPicPr preferRelativeResize="0"/>
          <p:nvPr/>
        </p:nvPicPr>
        <p:blipFill>
          <a:blip r:embed="rId3">
            <a:alphaModFix/>
          </a:blip>
          <a:stretch>
            <a:fillRect/>
          </a:stretch>
        </p:blipFill>
        <p:spPr>
          <a:xfrm>
            <a:off x="596125" y="1657355"/>
            <a:ext cx="1828800" cy="1828800"/>
          </a:xfrm>
          <a:prstGeom prst="rect">
            <a:avLst/>
          </a:prstGeom>
          <a:noFill/>
          <a:ln>
            <a:noFill/>
          </a:ln>
        </p:spPr>
      </p:pic>
      <p:pic>
        <p:nvPicPr>
          <p:cNvPr id="97" name="Google Shape;97;p24"/>
          <p:cNvPicPr preferRelativeResize="0"/>
          <p:nvPr/>
        </p:nvPicPr>
        <p:blipFill>
          <a:blip r:embed="rId4">
            <a:alphaModFix/>
          </a:blip>
          <a:stretch>
            <a:fillRect/>
          </a:stretch>
        </p:blipFill>
        <p:spPr>
          <a:xfrm>
            <a:off x="6284000" y="1438600"/>
            <a:ext cx="1699725" cy="2266300"/>
          </a:xfrm>
          <a:prstGeom prst="rect">
            <a:avLst/>
          </a:prstGeom>
          <a:noFill/>
          <a:ln>
            <a:noFill/>
          </a:ln>
        </p:spPr>
      </p:pic>
      <p:pic>
        <p:nvPicPr>
          <p:cNvPr id="98" name="Google Shape;98;p24"/>
          <p:cNvPicPr preferRelativeResize="0"/>
          <p:nvPr/>
        </p:nvPicPr>
        <p:blipFill>
          <a:blip r:embed="rId5">
            <a:alphaModFix/>
          </a:blip>
          <a:stretch>
            <a:fillRect/>
          </a:stretch>
        </p:blipFill>
        <p:spPr>
          <a:xfrm>
            <a:off x="3419502" y="1438600"/>
            <a:ext cx="1968848" cy="2266300"/>
          </a:xfrm>
          <a:prstGeom prst="rect">
            <a:avLst/>
          </a:prstGeom>
          <a:noFill/>
          <a:ln>
            <a:noFill/>
          </a:ln>
        </p:spPr>
      </p:pic>
      <p:sp>
        <p:nvSpPr>
          <p:cNvPr id="99" name="Google Shape;99;p24"/>
          <p:cNvSpPr txBox="1">
            <a:spLocks noGrp="1"/>
          </p:cNvSpPr>
          <p:nvPr>
            <p:ph type="title"/>
          </p:nvPr>
        </p:nvSpPr>
        <p:spPr>
          <a:xfrm>
            <a:off x="596125" y="281250"/>
            <a:ext cx="3152100" cy="6024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b="1">
                <a:solidFill>
                  <a:srgbClr val="000000"/>
                </a:solidFill>
                <a:latin typeface="Helvetica Neue"/>
                <a:ea typeface="Helvetica Neue"/>
                <a:cs typeface="Helvetica Neue"/>
                <a:sym typeface="Helvetica Neue"/>
              </a:rPr>
              <a:t>Today’s Panel</a:t>
            </a:r>
            <a:endParaRPr sz="3000" b="1">
              <a:solidFill>
                <a:srgbClr val="000000"/>
              </a:solidFill>
              <a:latin typeface="Helvetica Neue"/>
              <a:ea typeface="Helvetica Neue"/>
              <a:cs typeface="Helvetica Neue"/>
              <a:sym typeface="Helvetica Neue"/>
            </a:endParaRPr>
          </a:p>
          <a:p>
            <a:pPr marL="0" lvl="0" indent="0" rtl="0">
              <a:spcBef>
                <a:spcPts val="0"/>
              </a:spcBef>
              <a:spcAft>
                <a:spcPts val="0"/>
              </a:spcAft>
              <a:buNone/>
            </a:pPr>
            <a:endParaRPr>
              <a:solidFill>
                <a:srgbClr val="000000"/>
              </a:solidFill>
              <a:latin typeface="Sniglet"/>
              <a:ea typeface="Sniglet"/>
              <a:cs typeface="Sniglet"/>
              <a:sym typeface="Sniglet"/>
            </a:endParaRPr>
          </a:p>
        </p:txBody>
      </p:sp>
      <p:sp>
        <p:nvSpPr>
          <p:cNvPr id="100" name="Google Shape;100;p24"/>
          <p:cNvSpPr txBox="1">
            <a:spLocks noGrp="1"/>
          </p:cNvSpPr>
          <p:nvPr>
            <p:ph type="body" idx="1"/>
          </p:nvPr>
        </p:nvSpPr>
        <p:spPr>
          <a:xfrm>
            <a:off x="0" y="3912575"/>
            <a:ext cx="3428100" cy="395400"/>
          </a:xfrm>
          <a:prstGeom prst="rect">
            <a:avLst/>
          </a:prstGeom>
        </p:spPr>
        <p:txBody>
          <a:bodyPr spcFirstLastPara="1" wrap="square" lIns="91425" tIns="91425" rIns="91425" bIns="91425" anchor="t" anchorCtr="0">
            <a:noAutofit/>
          </a:bodyPr>
          <a:lstStyle/>
          <a:p>
            <a:pPr marL="457200" lvl="0" indent="0" rtl="0">
              <a:lnSpc>
                <a:spcPct val="115000"/>
              </a:lnSpc>
              <a:spcBef>
                <a:spcPts val="0"/>
              </a:spcBef>
              <a:spcAft>
                <a:spcPts val="0"/>
              </a:spcAft>
              <a:buNone/>
            </a:pPr>
            <a:r>
              <a:rPr lang="en" sz="1800" b="1">
                <a:solidFill>
                  <a:srgbClr val="000000"/>
                </a:solidFill>
                <a:latin typeface="Helvetica Neue"/>
                <a:ea typeface="Helvetica Neue"/>
                <a:cs typeface="Helvetica Neue"/>
                <a:sym typeface="Helvetica Neue"/>
              </a:rPr>
              <a:t>Dianne Thompson</a:t>
            </a:r>
            <a:endParaRPr sz="1800" b="1">
              <a:solidFill>
                <a:srgbClr val="000000"/>
              </a:solidFill>
              <a:latin typeface="Helvetica Neue"/>
              <a:ea typeface="Helvetica Neue"/>
              <a:cs typeface="Helvetica Neue"/>
              <a:sym typeface="Helvetica Neue"/>
            </a:endParaRPr>
          </a:p>
        </p:txBody>
      </p:sp>
      <p:sp>
        <p:nvSpPr>
          <p:cNvPr id="101" name="Google Shape;101;p24"/>
          <p:cNvSpPr txBox="1">
            <a:spLocks noGrp="1"/>
          </p:cNvSpPr>
          <p:nvPr>
            <p:ph type="body" idx="1"/>
          </p:nvPr>
        </p:nvSpPr>
        <p:spPr>
          <a:xfrm>
            <a:off x="3127250" y="3912575"/>
            <a:ext cx="2666400" cy="395400"/>
          </a:xfrm>
          <a:prstGeom prst="rect">
            <a:avLst/>
          </a:prstGeom>
        </p:spPr>
        <p:txBody>
          <a:bodyPr spcFirstLastPara="1" wrap="square" lIns="91425" tIns="91425" rIns="91425" bIns="91425" anchor="t" anchorCtr="0">
            <a:noAutofit/>
          </a:bodyPr>
          <a:lstStyle/>
          <a:p>
            <a:pPr marL="457200" lvl="0" indent="0" rtl="0">
              <a:lnSpc>
                <a:spcPct val="115000"/>
              </a:lnSpc>
              <a:spcBef>
                <a:spcPts val="0"/>
              </a:spcBef>
              <a:spcAft>
                <a:spcPts val="0"/>
              </a:spcAft>
              <a:buNone/>
            </a:pPr>
            <a:r>
              <a:rPr lang="en" sz="1800" b="1">
                <a:solidFill>
                  <a:srgbClr val="000000"/>
                </a:solidFill>
                <a:latin typeface="Helvetica Neue"/>
                <a:ea typeface="Helvetica Neue"/>
                <a:cs typeface="Helvetica Neue"/>
                <a:sym typeface="Helvetica Neue"/>
              </a:rPr>
              <a:t>Mindy Willard</a:t>
            </a:r>
            <a:endParaRPr sz="1800" b="1">
              <a:solidFill>
                <a:srgbClr val="000000"/>
              </a:solidFill>
              <a:latin typeface="Helvetica Neue"/>
              <a:ea typeface="Helvetica Neue"/>
              <a:cs typeface="Helvetica Neue"/>
              <a:sym typeface="Helvetica Neue"/>
            </a:endParaRPr>
          </a:p>
        </p:txBody>
      </p:sp>
      <p:sp>
        <p:nvSpPr>
          <p:cNvPr id="102" name="Google Shape;102;p24"/>
          <p:cNvSpPr txBox="1">
            <a:spLocks noGrp="1"/>
          </p:cNvSpPr>
          <p:nvPr>
            <p:ph type="body" idx="1"/>
          </p:nvPr>
        </p:nvSpPr>
        <p:spPr>
          <a:xfrm>
            <a:off x="5900513" y="3912575"/>
            <a:ext cx="2083200" cy="395400"/>
          </a:xfrm>
          <a:prstGeom prst="rect">
            <a:avLst/>
          </a:prstGeom>
        </p:spPr>
        <p:txBody>
          <a:bodyPr spcFirstLastPara="1" wrap="square" lIns="91425" tIns="91425" rIns="91425" bIns="91425" anchor="t" anchorCtr="0">
            <a:noAutofit/>
          </a:bodyPr>
          <a:lstStyle/>
          <a:p>
            <a:pPr marL="457200" lvl="0" indent="0" rtl="0">
              <a:lnSpc>
                <a:spcPct val="115000"/>
              </a:lnSpc>
              <a:spcBef>
                <a:spcPts val="0"/>
              </a:spcBef>
              <a:spcAft>
                <a:spcPts val="0"/>
              </a:spcAft>
              <a:buNone/>
            </a:pPr>
            <a:r>
              <a:rPr lang="en" sz="1800" b="1">
                <a:solidFill>
                  <a:srgbClr val="000000"/>
                </a:solidFill>
                <a:latin typeface="Helvetica Neue"/>
                <a:ea typeface="Helvetica Neue"/>
                <a:cs typeface="Helvetica Neue"/>
                <a:sym typeface="Helvetica Neue"/>
              </a:rPr>
              <a:t>Dawn Mann</a:t>
            </a:r>
            <a:endParaRPr sz="1800" b="1">
              <a:solidFill>
                <a:srgbClr val="000000"/>
              </a:solidFill>
              <a:latin typeface="Helvetica Neue"/>
              <a:ea typeface="Helvetica Neue"/>
              <a:cs typeface="Helvetica Neue"/>
              <a:sym typeface="Helvetica Neue"/>
            </a:endParaRPr>
          </a:p>
        </p:txBody>
      </p:sp>
      <p:sp>
        <p:nvSpPr>
          <p:cNvPr id="103" name="Google Shape;103;p24"/>
          <p:cNvSpPr/>
          <p:nvPr/>
        </p:nvSpPr>
        <p:spPr>
          <a:xfrm>
            <a:off x="0" y="0"/>
            <a:ext cx="310800" cy="51435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5"/>
          <p:cNvSpPr txBox="1">
            <a:spLocks noGrp="1"/>
          </p:cNvSpPr>
          <p:nvPr>
            <p:ph type="title"/>
          </p:nvPr>
        </p:nvSpPr>
        <p:spPr>
          <a:xfrm>
            <a:off x="389375" y="85575"/>
            <a:ext cx="9156000" cy="8574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b="1">
                <a:solidFill>
                  <a:srgbClr val="000000"/>
                </a:solidFill>
                <a:latin typeface="Helvetica Neue"/>
                <a:ea typeface="Helvetica Neue"/>
                <a:cs typeface="Helvetica Neue"/>
                <a:sym typeface="Helvetica Neue"/>
              </a:rPr>
              <a:t>Overview for Today</a:t>
            </a:r>
            <a:endParaRPr sz="3000" b="1">
              <a:solidFill>
                <a:srgbClr val="000000"/>
              </a:solidFill>
              <a:latin typeface="Helvetica Neue"/>
              <a:ea typeface="Helvetica Neue"/>
              <a:cs typeface="Helvetica Neue"/>
              <a:sym typeface="Helvetica Neue"/>
            </a:endParaRPr>
          </a:p>
          <a:p>
            <a:pPr marL="0" lvl="0" indent="0" rtl="0">
              <a:spcBef>
                <a:spcPts val="0"/>
              </a:spcBef>
              <a:spcAft>
                <a:spcPts val="0"/>
              </a:spcAft>
              <a:buNone/>
            </a:pPr>
            <a:endParaRPr>
              <a:solidFill>
                <a:srgbClr val="000000"/>
              </a:solidFill>
              <a:latin typeface="Sniglet"/>
              <a:ea typeface="Sniglet"/>
              <a:cs typeface="Sniglet"/>
              <a:sym typeface="Sniglet"/>
            </a:endParaRPr>
          </a:p>
        </p:txBody>
      </p:sp>
      <p:sp>
        <p:nvSpPr>
          <p:cNvPr id="109" name="Google Shape;109;p25"/>
          <p:cNvSpPr/>
          <p:nvPr/>
        </p:nvSpPr>
        <p:spPr>
          <a:xfrm>
            <a:off x="4145575" y="281262"/>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Sniglet"/>
              <a:ea typeface="Sniglet"/>
              <a:cs typeface="Sniglet"/>
              <a:sym typeface="Sniglet"/>
            </a:endParaRPr>
          </a:p>
        </p:txBody>
      </p:sp>
      <p:sp>
        <p:nvSpPr>
          <p:cNvPr id="110" name="Google Shape;110;p25"/>
          <p:cNvSpPr/>
          <p:nvPr/>
        </p:nvSpPr>
        <p:spPr>
          <a:xfrm>
            <a:off x="4351934" y="510216"/>
            <a:ext cx="375993" cy="347276"/>
          </a:xfrm>
          <a:custGeom>
            <a:avLst/>
            <a:gdLst/>
            <a:ahLst/>
            <a:cxnLst/>
            <a:rect l="0" t="0" r="0" b="0"/>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Sniglet"/>
              <a:ea typeface="Sniglet"/>
              <a:cs typeface="Sniglet"/>
              <a:sym typeface="Sniglet"/>
            </a:endParaRPr>
          </a:p>
        </p:txBody>
      </p:sp>
      <p:sp>
        <p:nvSpPr>
          <p:cNvPr id="111" name="Google Shape;111;p25"/>
          <p:cNvSpPr txBox="1">
            <a:spLocks noGrp="1"/>
          </p:cNvSpPr>
          <p:nvPr>
            <p:ph type="body" idx="1"/>
          </p:nvPr>
        </p:nvSpPr>
        <p:spPr>
          <a:xfrm>
            <a:off x="698075" y="1086450"/>
            <a:ext cx="8538600" cy="555300"/>
          </a:xfrm>
          <a:prstGeom prst="rect">
            <a:avLst/>
          </a:prstGeom>
        </p:spPr>
        <p:txBody>
          <a:bodyPr spcFirstLastPara="1" wrap="square" lIns="91425" tIns="91425" rIns="91425" bIns="91425" anchor="t" anchorCtr="0">
            <a:noAutofit/>
          </a:bodyPr>
          <a:lstStyle/>
          <a:p>
            <a:pPr marL="457200" lvl="0" indent="-381000" rtl="0">
              <a:lnSpc>
                <a:spcPct val="150000"/>
              </a:lnSpc>
              <a:spcBef>
                <a:spcPts val="600"/>
              </a:spcBef>
              <a:spcAft>
                <a:spcPts val="0"/>
              </a:spcAft>
              <a:buClr>
                <a:srgbClr val="000000"/>
              </a:buClr>
              <a:buSzPts val="2400"/>
              <a:buFont typeface="Helvetica Neue"/>
              <a:buChar char="●"/>
            </a:pPr>
            <a:r>
              <a:rPr lang="en" sz="2400" b="1">
                <a:solidFill>
                  <a:srgbClr val="000000"/>
                </a:solidFill>
                <a:latin typeface="Helvetica Neue"/>
                <a:ea typeface="Helvetica Neue"/>
                <a:cs typeface="Helvetica Neue"/>
                <a:sym typeface="Helvetica Neue"/>
              </a:rPr>
              <a:t>Role of the School Counselor</a:t>
            </a:r>
            <a:endParaRPr sz="2400" b="1">
              <a:solidFill>
                <a:srgbClr val="000000"/>
              </a:solidFill>
              <a:latin typeface="Helvetica Neue"/>
              <a:ea typeface="Helvetica Neue"/>
              <a:cs typeface="Helvetica Neue"/>
              <a:sym typeface="Helvetica Neue"/>
            </a:endParaRPr>
          </a:p>
          <a:p>
            <a:pPr marL="457200" lvl="0" indent="-381000" rtl="0">
              <a:lnSpc>
                <a:spcPct val="150000"/>
              </a:lnSpc>
              <a:spcBef>
                <a:spcPts val="0"/>
              </a:spcBef>
              <a:spcAft>
                <a:spcPts val="0"/>
              </a:spcAft>
              <a:buClr>
                <a:srgbClr val="000000"/>
              </a:buClr>
              <a:buSzPts val="2400"/>
              <a:buFont typeface="Helvetica Neue"/>
              <a:buChar char="●"/>
            </a:pPr>
            <a:r>
              <a:rPr lang="en" sz="2400" b="1">
                <a:solidFill>
                  <a:srgbClr val="000000"/>
                </a:solidFill>
                <a:latin typeface="Helvetica Neue"/>
                <a:ea typeface="Helvetica Neue"/>
                <a:cs typeface="Helvetica Neue"/>
                <a:sym typeface="Helvetica Neue"/>
              </a:rPr>
              <a:t>What a Successful Partnership looks like</a:t>
            </a:r>
            <a:endParaRPr sz="2400" b="1">
              <a:solidFill>
                <a:srgbClr val="000000"/>
              </a:solidFill>
              <a:latin typeface="Helvetica Neue"/>
              <a:ea typeface="Helvetica Neue"/>
              <a:cs typeface="Helvetica Neue"/>
              <a:sym typeface="Helvetica Neue"/>
            </a:endParaRPr>
          </a:p>
          <a:p>
            <a:pPr marL="457200" lvl="0" indent="-381000" rtl="0">
              <a:lnSpc>
                <a:spcPct val="150000"/>
              </a:lnSpc>
              <a:spcBef>
                <a:spcPts val="0"/>
              </a:spcBef>
              <a:spcAft>
                <a:spcPts val="0"/>
              </a:spcAft>
              <a:buClr>
                <a:srgbClr val="000000"/>
              </a:buClr>
              <a:buSzPts val="2400"/>
              <a:buFont typeface="Helvetica Neue"/>
              <a:buChar char="●"/>
            </a:pPr>
            <a:r>
              <a:rPr lang="en" sz="2400" b="1">
                <a:solidFill>
                  <a:srgbClr val="000000"/>
                </a:solidFill>
                <a:latin typeface="Helvetica Neue"/>
                <a:ea typeface="Helvetica Neue"/>
                <a:cs typeface="Helvetica Neue"/>
                <a:sym typeface="Helvetica Neue"/>
              </a:rPr>
              <a:t>What School Counselors Need from Non-Profit Organizations, State Agencies, and Other Partners</a:t>
            </a:r>
            <a:endParaRPr sz="2400" b="1">
              <a:solidFill>
                <a:srgbClr val="000000"/>
              </a:solidFill>
              <a:latin typeface="Helvetica Neue"/>
              <a:ea typeface="Helvetica Neue"/>
              <a:cs typeface="Helvetica Neue"/>
              <a:sym typeface="Helvetica Neue"/>
            </a:endParaRPr>
          </a:p>
          <a:p>
            <a:pPr marL="457200" lvl="0" indent="-381000" rtl="0">
              <a:lnSpc>
                <a:spcPct val="150000"/>
              </a:lnSpc>
              <a:spcBef>
                <a:spcPts val="0"/>
              </a:spcBef>
              <a:spcAft>
                <a:spcPts val="0"/>
              </a:spcAft>
              <a:buClr>
                <a:srgbClr val="000000"/>
              </a:buClr>
              <a:buSzPts val="2400"/>
              <a:buFont typeface="Helvetica Neue"/>
              <a:buChar char="●"/>
            </a:pPr>
            <a:r>
              <a:rPr lang="en" sz="2400" b="1">
                <a:solidFill>
                  <a:srgbClr val="000000"/>
                </a:solidFill>
                <a:latin typeface="Helvetica Neue"/>
                <a:ea typeface="Helvetica Neue"/>
                <a:cs typeface="Helvetica Neue"/>
                <a:sym typeface="Helvetica Neue"/>
              </a:rPr>
              <a:t>Discussion and Q &amp; A</a:t>
            </a:r>
            <a:endParaRPr sz="2400" b="1">
              <a:solidFill>
                <a:srgbClr val="000000"/>
              </a:solidFill>
              <a:latin typeface="Helvetica Neue"/>
              <a:ea typeface="Helvetica Neue"/>
              <a:cs typeface="Helvetica Neue"/>
              <a:sym typeface="Helvetica Neue"/>
            </a:endParaRPr>
          </a:p>
          <a:p>
            <a:pPr marL="457200" lvl="0" indent="0" rtl="0">
              <a:lnSpc>
                <a:spcPct val="115000"/>
              </a:lnSpc>
              <a:spcBef>
                <a:spcPts val="0"/>
              </a:spcBef>
              <a:spcAft>
                <a:spcPts val="0"/>
              </a:spcAft>
              <a:buNone/>
            </a:pPr>
            <a:endParaRPr sz="2400">
              <a:solidFill>
                <a:srgbClr val="000000"/>
              </a:solidFill>
              <a:latin typeface="Helvetica Neue"/>
              <a:ea typeface="Helvetica Neue"/>
              <a:cs typeface="Helvetica Neue"/>
              <a:sym typeface="Helvetica Neue"/>
            </a:endParaRPr>
          </a:p>
        </p:txBody>
      </p:sp>
      <p:sp>
        <p:nvSpPr>
          <p:cNvPr id="112" name="Google Shape;112;p25"/>
          <p:cNvSpPr/>
          <p:nvPr/>
        </p:nvSpPr>
        <p:spPr>
          <a:xfrm>
            <a:off x="0" y="0"/>
            <a:ext cx="310800" cy="51435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6"/>
          <p:cNvSpPr txBox="1">
            <a:spLocks noGrp="1"/>
          </p:cNvSpPr>
          <p:nvPr>
            <p:ph type="title"/>
          </p:nvPr>
        </p:nvSpPr>
        <p:spPr>
          <a:xfrm>
            <a:off x="-38075" y="169675"/>
            <a:ext cx="9156000" cy="857400"/>
          </a:xfrm>
          <a:prstGeom prst="rect">
            <a:avLst/>
          </a:prstGeom>
          <a:solidFill>
            <a:srgbClr val="000000"/>
          </a:solidFill>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2400" b="1">
                <a:solidFill>
                  <a:srgbClr val="FFFFFF"/>
                </a:solidFill>
                <a:latin typeface="Helvetica Neue"/>
                <a:ea typeface="Helvetica Neue"/>
                <a:cs typeface="Helvetica Neue"/>
                <a:sym typeface="Helvetica Neue"/>
              </a:rPr>
              <a:t>The Role of the School Counselor</a:t>
            </a:r>
            <a:endParaRPr sz="2400" b="1">
              <a:solidFill>
                <a:srgbClr val="FFFFFF"/>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sz="2000" b="1" i="1">
                <a:solidFill>
                  <a:srgbClr val="FFFFFF"/>
                </a:solidFill>
                <a:latin typeface="Helvetica Neue"/>
                <a:ea typeface="Helvetica Neue"/>
                <a:cs typeface="Helvetica Neue"/>
                <a:sym typeface="Helvetica Neue"/>
              </a:rPr>
              <a:t>School Counselors work with </a:t>
            </a:r>
            <a:r>
              <a:rPr lang="en" sz="2000" b="1" i="1" u="sng">
                <a:solidFill>
                  <a:srgbClr val="FFFFFF"/>
                </a:solidFill>
                <a:latin typeface="Helvetica Neue"/>
                <a:ea typeface="Helvetica Neue"/>
                <a:cs typeface="Helvetica Neue"/>
                <a:sym typeface="Helvetica Neue"/>
              </a:rPr>
              <a:t>ALL</a:t>
            </a:r>
            <a:r>
              <a:rPr lang="en" sz="2000" b="1" i="1">
                <a:solidFill>
                  <a:srgbClr val="FFFFFF"/>
                </a:solidFill>
                <a:latin typeface="Helvetica Neue"/>
                <a:ea typeface="Helvetica Neue"/>
                <a:cs typeface="Helvetica Neue"/>
                <a:sym typeface="Helvetica Neue"/>
              </a:rPr>
              <a:t> students in these 3 domains</a:t>
            </a:r>
            <a:endParaRPr sz="2000" b="1" i="1">
              <a:solidFill>
                <a:srgbClr val="FFFFFF"/>
              </a:solidFill>
              <a:latin typeface="Helvetica Neue"/>
              <a:ea typeface="Helvetica Neue"/>
              <a:cs typeface="Helvetica Neue"/>
              <a:sym typeface="Helvetica Neue"/>
            </a:endParaRPr>
          </a:p>
          <a:p>
            <a:pPr marL="0" lvl="0" indent="0" rtl="0">
              <a:spcBef>
                <a:spcPts val="0"/>
              </a:spcBef>
              <a:spcAft>
                <a:spcPts val="0"/>
              </a:spcAft>
              <a:buNone/>
            </a:pPr>
            <a:endParaRPr>
              <a:solidFill>
                <a:srgbClr val="FFFFFF"/>
              </a:solidFill>
              <a:latin typeface="Sniglet"/>
              <a:ea typeface="Sniglet"/>
              <a:cs typeface="Sniglet"/>
              <a:sym typeface="Sniglet"/>
            </a:endParaRPr>
          </a:p>
        </p:txBody>
      </p:sp>
      <p:sp>
        <p:nvSpPr>
          <p:cNvPr id="118" name="Google Shape;118;p26"/>
          <p:cNvSpPr txBox="1">
            <a:spLocks noGrp="1"/>
          </p:cNvSpPr>
          <p:nvPr>
            <p:ph type="body" idx="1"/>
          </p:nvPr>
        </p:nvSpPr>
        <p:spPr>
          <a:xfrm>
            <a:off x="457200" y="1347375"/>
            <a:ext cx="2631900" cy="1305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Clr>
                <a:schemeClr val="dk1"/>
              </a:buClr>
              <a:buSzPts val="1100"/>
              <a:buFont typeface="Arial"/>
              <a:buNone/>
            </a:pPr>
            <a:r>
              <a:rPr lang="en" sz="1800" b="1">
                <a:solidFill>
                  <a:srgbClr val="000000"/>
                </a:solidFill>
                <a:latin typeface="Helvetica Neue"/>
                <a:ea typeface="Helvetica Neue"/>
                <a:cs typeface="Helvetica Neue"/>
                <a:sym typeface="Helvetica Neue"/>
              </a:rPr>
              <a:t>Academic</a:t>
            </a:r>
            <a:endParaRPr sz="1800" b="1">
              <a:solidFill>
                <a:srgbClr val="000000"/>
              </a:solidFill>
              <a:latin typeface="Helvetica Neue"/>
              <a:ea typeface="Helvetica Neue"/>
              <a:cs typeface="Helvetica Neue"/>
              <a:sym typeface="Helvetica Neue"/>
            </a:endParaRPr>
          </a:p>
          <a:p>
            <a:pPr marL="0" lvl="0" indent="0" rtl="0">
              <a:lnSpc>
                <a:spcPct val="115000"/>
              </a:lnSpc>
              <a:spcBef>
                <a:spcPts val="0"/>
              </a:spcBef>
              <a:spcAft>
                <a:spcPts val="0"/>
              </a:spcAft>
              <a:buClr>
                <a:schemeClr val="dk1"/>
              </a:buClr>
              <a:buSzPts val="1100"/>
              <a:buFont typeface="Arial"/>
              <a:buNone/>
            </a:pPr>
            <a:endParaRPr sz="1200">
              <a:solidFill>
                <a:srgbClr val="000000"/>
              </a:solidFill>
              <a:latin typeface="Helvetica Neue"/>
              <a:ea typeface="Helvetica Neue"/>
              <a:cs typeface="Helvetica Neue"/>
              <a:sym typeface="Helvetica Neue"/>
            </a:endParaRPr>
          </a:p>
          <a:p>
            <a:pPr marL="0" lvl="0" indent="0" rtl="0">
              <a:lnSpc>
                <a:spcPct val="115000"/>
              </a:lnSpc>
              <a:spcBef>
                <a:spcPts val="0"/>
              </a:spcBef>
              <a:spcAft>
                <a:spcPts val="0"/>
              </a:spcAft>
              <a:buClr>
                <a:schemeClr val="dk1"/>
              </a:buClr>
              <a:buSzPts val="1100"/>
              <a:buFont typeface="Arial"/>
              <a:buNone/>
            </a:pPr>
            <a:r>
              <a:rPr lang="en">
                <a:solidFill>
                  <a:srgbClr val="000000"/>
                </a:solidFill>
                <a:latin typeface="Helvetica Neue"/>
                <a:ea typeface="Helvetica Neue"/>
                <a:cs typeface="Helvetica Neue"/>
                <a:sym typeface="Helvetica Neue"/>
              </a:rPr>
              <a:t>Study Skills</a:t>
            </a:r>
            <a:endParaRPr>
              <a:solidFill>
                <a:srgbClr val="000000"/>
              </a:solidFill>
              <a:latin typeface="Helvetica Neue"/>
              <a:ea typeface="Helvetica Neue"/>
              <a:cs typeface="Helvetica Neue"/>
              <a:sym typeface="Helvetica Neue"/>
            </a:endParaRPr>
          </a:p>
          <a:p>
            <a:pPr marL="0" lvl="0" indent="0" rtl="0">
              <a:lnSpc>
                <a:spcPct val="115000"/>
              </a:lnSpc>
              <a:spcBef>
                <a:spcPts val="0"/>
              </a:spcBef>
              <a:spcAft>
                <a:spcPts val="0"/>
              </a:spcAft>
              <a:buClr>
                <a:schemeClr val="dk1"/>
              </a:buClr>
              <a:buSzPts val="1100"/>
              <a:buFont typeface="Arial"/>
              <a:buNone/>
            </a:pPr>
            <a:r>
              <a:rPr lang="en">
                <a:solidFill>
                  <a:srgbClr val="000000"/>
                </a:solidFill>
                <a:latin typeface="Helvetica Neue"/>
                <a:ea typeface="Helvetica Neue"/>
                <a:cs typeface="Helvetica Neue"/>
                <a:sym typeface="Helvetica Neue"/>
              </a:rPr>
              <a:t>Test Taking Strategies</a:t>
            </a:r>
            <a:endParaRPr>
              <a:solidFill>
                <a:srgbClr val="000000"/>
              </a:solidFill>
              <a:latin typeface="Helvetica Neue"/>
              <a:ea typeface="Helvetica Neue"/>
              <a:cs typeface="Helvetica Neue"/>
              <a:sym typeface="Helvetica Neue"/>
            </a:endParaRPr>
          </a:p>
          <a:p>
            <a:pPr marL="0" lvl="0" indent="0" rtl="0">
              <a:lnSpc>
                <a:spcPct val="115000"/>
              </a:lnSpc>
              <a:spcBef>
                <a:spcPts val="0"/>
              </a:spcBef>
              <a:spcAft>
                <a:spcPts val="0"/>
              </a:spcAft>
              <a:buClr>
                <a:schemeClr val="dk1"/>
              </a:buClr>
              <a:buSzPts val="1100"/>
              <a:buFont typeface="Arial"/>
              <a:buNone/>
            </a:pPr>
            <a:r>
              <a:rPr lang="en">
                <a:solidFill>
                  <a:srgbClr val="000000"/>
                </a:solidFill>
                <a:latin typeface="Helvetica Neue"/>
                <a:ea typeface="Helvetica Neue"/>
                <a:cs typeface="Helvetica Neue"/>
                <a:sym typeface="Helvetica Neue"/>
              </a:rPr>
              <a:t>Goal Based Course Selections</a:t>
            </a:r>
            <a:endParaRPr>
              <a:solidFill>
                <a:srgbClr val="000000"/>
              </a:solidFill>
              <a:latin typeface="Helvetica Neue"/>
              <a:ea typeface="Helvetica Neue"/>
              <a:cs typeface="Helvetica Neue"/>
              <a:sym typeface="Helvetica Neue"/>
            </a:endParaRPr>
          </a:p>
          <a:p>
            <a:pPr marL="0" lvl="0" indent="0" rtl="0">
              <a:lnSpc>
                <a:spcPct val="115000"/>
              </a:lnSpc>
              <a:spcBef>
                <a:spcPts val="0"/>
              </a:spcBef>
              <a:spcAft>
                <a:spcPts val="0"/>
              </a:spcAft>
              <a:buClr>
                <a:schemeClr val="dk1"/>
              </a:buClr>
              <a:buSzPts val="1100"/>
              <a:buFont typeface="Arial"/>
              <a:buNone/>
            </a:pPr>
            <a:r>
              <a:rPr lang="en">
                <a:solidFill>
                  <a:srgbClr val="000000"/>
                </a:solidFill>
                <a:latin typeface="Helvetica Neue"/>
                <a:ea typeface="Helvetica Neue"/>
                <a:cs typeface="Helvetica Neue"/>
                <a:sym typeface="Helvetica Neue"/>
              </a:rPr>
              <a:t>Transcript Reviews</a:t>
            </a:r>
            <a:endParaRPr>
              <a:solidFill>
                <a:srgbClr val="000000"/>
              </a:solidFill>
              <a:latin typeface="Helvetica Neue"/>
              <a:ea typeface="Helvetica Neue"/>
              <a:cs typeface="Helvetica Neue"/>
              <a:sym typeface="Helvetica Neue"/>
            </a:endParaRPr>
          </a:p>
          <a:p>
            <a:pPr marL="0" lvl="0" indent="0" rtl="0">
              <a:lnSpc>
                <a:spcPct val="115000"/>
              </a:lnSpc>
              <a:spcBef>
                <a:spcPts val="0"/>
              </a:spcBef>
              <a:spcAft>
                <a:spcPts val="0"/>
              </a:spcAft>
              <a:buClr>
                <a:schemeClr val="dk1"/>
              </a:buClr>
              <a:buSzPts val="1100"/>
              <a:buFont typeface="Arial"/>
              <a:buNone/>
            </a:pPr>
            <a:r>
              <a:rPr lang="en">
                <a:solidFill>
                  <a:srgbClr val="000000"/>
                </a:solidFill>
                <a:latin typeface="Helvetica Neue"/>
                <a:ea typeface="Helvetica Neue"/>
                <a:cs typeface="Helvetica Neue"/>
                <a:sym typeface="Helvetica Neue"/>
              </a:rPr>
              <a:t>Tutoring Referrals</a:t>
            </a:r>
            <a:endParaRPr>
              <a:solidFill>
                <a:srgbClr val="000000"/>
              </a:solidFill>
              <a:latin typeface="Helvetica Neue"/>
              <a:ea typeface="Helvetica Neue"/>
              <a:cs typeface="Helvetica Neue"/>
              <a:sym typeface="Helvetica Neue"/>
            </a:endParaRPr>
          </a:p>
          <a:p>
            <a:pPr marL="0" lvl="0" indent="0" rtl="0">
              <a:lnSpc>
                <a:spcPct val="115000"/>
              </a:lnSpc>
              <a:spcBef>
                <a:spcPts val="0"/>
              </a:spcBef>
              <a:spcAft>
                <a:spcPts val="0"/>
              </a:spcAft>
              <a:buClr>
                <a:schemeClr val="dk1"/>
              </a:buClr>
              <a:buSzPts val="1100"/>
              <a:buFont typeface="Arial"/>
              <a:buNone/>
            </a:pPr>
            <a:r>
              <a:rPr lang="en">
                <a:solidFill>
                  <a:srgbClr val="000000"/>
                </a:solidFill>
                <a:latin typeface="Helvetica Neue"/>
                <a:ea typeface="Helvetica Neue"/>
                <a:cs typeface="Helvetica Neue"/>
                <a:sym typeface="Helvetica Neue"/>
              </a:rPr>
              <a:t>Grade Motivation</a:t>
            </a:r>
            <a:endParaRPr>
              <a:solidFill>
                <a:srgbClr val="000000"/>
              </a:solidFill>
              <a:latin typeface="Helvetica Neue"/>
              <a:ea typeface="Helvetica Neue"/>
              <a:cs typeface="Helvetica Neue"/>
              <a:sym typeface="Helvetica Neue"/>
            </a:endParaRPr>
          </a:p>
          <a:p>
            <a:pPr marL="0" lvl="0" indent="0" rtl="0">
              <a:lnSpc>
                <a:spcPct val="115000"/>
              </a:lnSpc>
              <a:spcBef>
                <a:spcPts val="0"/>
              </a:spcBef>
              <a:spcAft>
                <a:spcPts val="0"/>
              </a:spcAft>
              <a:buClr>
                <a:schemeClr val="dk1"/>
              </a:buClr>
              <a:buSzPts val="1100"/>
              <a:buFont typeface="Arial"/>
              <a:buNone/>
            </a:pPr>
            <a:r>
              <a:rPr lang="en">
                <a:solidFill>
                  <a:srgbClr val="000000"/>
                </a:solidFill>
                <a:latin typeface="Helvetica Neue"/>
                <a:ea typeface="Helvetica Neue"/>
                <a:cs typeface="Helvetica Neue"/>
                <a:sym typeface="Helvetica Neue"/>
              </a:rPr>
              <a:t>Academic and Career Plans</a:t>
            </a:r>
            <a:endParaRPr>
              <a:solidFill>
                <a:srgbClr val="000000"/>
              </a:solidFill>
              <a:latin typeface="Helvetica Neue"/>
              <a:ea typeface="Helvetica Neue"/>
              <a:cs typeface="Helvetica Neue"/>
              <a:sym typeface="Helvetica Neue"/>
            </a:endParaRPr>
          </a:p>
          <a:p>
            <a:pPr marL="0" lvl="0" indent="0" rtl="0">
              <a:lnSpc>
                <a:spcPct val="115000"/>
              </a:lnSpc>
              <a:spcBef>
                <a:spcPts val="0"/>
              </a:spcBef>
              <a:spcAft>
                <a:spcPts val="0"/>
              </a:spcAft>
              <a:buClr>
                <a:schemeClr val="dk1"/>
              </a:buClr>
              <a:buSzPts val="1100"/>
              <a:buFont typeface="Arial"/>
              <a:buNone/>
            </a:pPr>
            <a:r>
              <a:rPr lang="en">
                <a:solidFill>
                  <a:srgbClr val="000000"/>
                </a:solidFill>
                <a:latin typeface="Helvetica Neue"/>
                <a:ea typeface="Helvetica Neue"/>
                <a:cs typeface="Helvetica Neue"/>
                <a:sym typeface="Helvetica Neue"/>
              </a:rPr>
              <a:t>ACT Prep</a:t>
            </a:r>
            <a:endParaRPr>
              <a:solidFill>
                <a:srgbClr val="000000"/>
              </a:solidFill>
              <a:latin typeface="Helvetica Neue"/>
              <a:ea typeface="Helvetica Neue"/>
              <a:cs typeface="Helvetica Neue"/>
              <a:sym typeface="Helvetica Neue"/>
            </a:endParaRPr>
          </a:p>
          <a:p>
            <a:pPr marL="0" lvl="0" indent="0" rtl="0">
              <a:spcBef>
                <a:spcPts val="600"/>
              </a:spcBef>
              <a:spcAft>
                <a:spcPts val="0"/>
              </a:spcAft>
              <a:buNone/>
            </a:pPr>
            <a:endParaRPr b="1">
              <a:solidFill>
                <a:srgbClr val="000000"/>
              </a:solidFill>
            </a:endParaRPr>
          </a:p>
        </p:txBody>
      </p:sp>
      <p:sp>
        <p:nvSpPr>
          <p:cNvPr id="119" name="Google Shape;119;p26"/>
          <p:cNvSpPr txBox="1">
            <a:spLocks noGrp="1"/>
          </p:cNvSpPr>
          <p:nvPr>
            <p:ph type="body" idx="2"/>
          </p:nvPr>
        </p:nvSpPr>
        <p:spPr>
          <a:xfrm>
            <a:off x="3223964" y="1347375"/>
            <a:ext cx="2631900" cy="1305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Clr>
                <a:schemeClr val="dk1"/>
              </a:buClr>
              <a:buSzPts val="1100"/>
              <a:buFont typeface="Arial"/>
              <a:buNone/>
            </a:pPr>
            <a:r>
              <a:rPr lang="en" sz="1800" b="1">
                <a:solidFill>
                  <a:srgbClr val="000000"/>
                </a:solidFill>
                <a:latin typeface="Helvetica Neue"/>
                <a:ea typeface="Helvetica Neue"/>
                <a:cs typeface="Helvetica Neue"/>
                <a:sym typeface="Helvetica Neue"/>
              </a:rPr>
              <a:t>Social/Emotional</a:t>
            </a:r>
            <a:endParaRPr sz="1800" b="1">
              <a:solidFill>
                <a:srgbClr val="000000"/>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rgbClr val="000000"/>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a:solidFill>
                  <a:srgbClr val="000000"/>
                </a:solidFill>
                <a:latin typeface="Helvetica Neue"/>
                <a:ea typeface="Helvetica Neue"/>
                <a:cs typeface="Helvetica Neue"/>
                <a:sym typeface="Helvetica Neue"/>
              </a:rPr>
              <a:t>Safe Schools</a:t>
            </a:r>
            <a:endParaRPr>
              <a:solidFill>
                <a:srgbClr val="000000"/>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a:solidFill>
                  <a:srgbClr val="000000"/>
                </a:solidFill>
                <a:latin typeface="Helvetica Neue"/>
                <a:ea typeface="Helvetica Neue"/>
                <a:cs typeface="Helvetica Neue"/>
                <a:sym typeface="Helvetica Neue"/>
              </a:rPr>
              <a:t>Depression</a:t>
            </a:r>
            <a:endParaRPr>
              <a:solidFill>
                <a:srgbClr val="000000"/>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a:solidFill>
                  <a:srgbClr val="000000"/>
                </a:solidFill>
                <a:latin typeface="Helvetica Neue"/>
                <a:ea typeface="Helvetica Neue"/>
                <a:cs typeface="Helvetica Neue"/>
                <a:sym typeface="Helvetica Neue"/>
              </a:rPr>
              <a:t>Anxiety</a:t>
            </a:r>
            <a:endParaRPr>
              <a:solidFill>
                <a:srgbClr val="000000"/>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a:solidFill>
                  <a:srgbClr val="000000"/>
                </a:solidFill>
                <a:latin typeface="Helvetica Neue"/>
                <a:ea typeface="Helvetica Neue"/>
                <a:cs typeface="Helvetica Neue"/>
                <a:sym typeface="Helvetica Neue"/>
              </a:rPr>
              <a:t>Suicide Prevention</a:t>
            </a:r>
            <a:endParaRPr>
              <a:solidFill>
                <a:srgbClr val="000000"/>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a:solidFill>
                  <a:srgbClr val="000000"/>
                </a:solidFill>
                <a:latin typeface="Helvetica Neue"/>
                <a:ea typeface="Helvetica Neue"/>
                <a:cs typeface="Helvetica Neue"/>
                <a:sym typeface="Helvetica Neue"/>
              </a:rPr>
              <a:t>Family Concerns</a:t>
            </a:r>
            <a:endParaRPr>
              <a:solidFill>
                <a:srgbClr val="000000"/>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a:solidFill>
                  <a:srgbClr val="000000"/>
                </a:solidFill>
                <a:latin typeface="Helvetica Neue"/>
                <a:ea typeface="Helvetica Neue"/>
                <a:cs typeface="Helvetica Neue"/>
                <a:sym typeface="Helvetica Neue"/>
              </a:rPr>
              <a:t>Relationship Issues</a:t>
            </a:r>
            <a:endParaRPr>
              <a:solidFill>
                <a:srgbClr val="000000"/>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a:solidFill>
                  <a:srgbClr val="000000"/>
                </a:solidFill>
                <a:latin typeface="Helvetica Neue"/>
                <a:ea typeface="Helvetica Neue"/>
                <a:cs typeface="Helvetica Neue"/>
                <a:sym typeface="Helvetica Neue"/>
              </a:rPr>
              <a:t>Friendship</a:t>
            </a:r>
            <a:endParaRPr>
              <a:solidFill>
                <a:srgbClr val="000000"/>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a:solidFill>
                  <a:srgbClr val="000000"/>
                </a:solidFill>
                <a:latin typeface="Helvetica Neue"/>
                <a:ea typeface="Helvetica Neue"/>
                <a:cs typeface="Helvetica Neue"/>
                <a:sym typeface="Helvetica Neue"/>
              </a:rPr>
              <a:t>Bullying/Harassment</a:t>
            </a:r>
            <a:endParaRPr>
              <a:solidFill>
                <a:srgbClr val="000000"/>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a:solidFill>
                  <a:srgbClr val="000000"/>
                </a:solidFill>
                <a:latin typeface="Helvetica Neue"/>
                <a:ea typeface="Helvetica Neue"/>
                <a:cs typeface="Helvetica Neue"/>
                <a:sym typeface="Helvetica Neue"/>
              </a:rPr>
              <a:t>Grief/Loss</a:t>
            </a:r>
            <a:endParaRPr>
              <a:solidFill>
                <a:srgbClr val="000000"/>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a:solidFill>
                  <a:srgbClr val="000000"/>
                </a:solidFill>
                <a:latin typeface="Helvetica Neue"/>
                <a:ea typeface="Helvetica Neue"/>
                <a:cs typeface="Helvetica Neue"/>
                <a:sym typeface="Helvetica Neue"/>
              </a:rPr>
              <a:t>Drug/Alcohol Use</a:t>
            </a:r>
            <a:endParaRPr>
              <a:solidFill>
                <a:srgbClr val="000000"/>
              </a:solidFill>
              <a:latin typeface="Helvetica Neue"/>
              <a:ea typeface="Helvetica Neue"/>
              <a:cs typeface="Helvetica Neue"/>
              <a:sym typeface="Helvetica Neue"/>
            </a:endParaRPr>
          </a:p>
          <a:p>
            <a:pPr marL="0" lvl="0" indent="0" rtl="0">
              <a:spcBef>
                <a:spcPts val="600"/>
              </a:spcBef>
              <a:spcAft>
                <a:spcPts val="0"/>
              </a:spcAft>
              <a:buNone/>
            </a:pPr>
            <a:endParaRPr b="1">
              <a:solidFill>
                <a:srgbClr val="000000"/>
              </a:solidFill>
            </a:endParaRPr>
          </a:p>
        </p:txBody>
      </p:sp>
      <p:sp>
        <p:nvSpPr>
          <p:cNvPr id="120" name="Google Shape;120;p26"/>
          <p:cNvSpPr txBox="1">
            <a:spLocks noGrp="1"/>
          </p:cNvSpPr>
          <p:nvPr>
            <p:ph type="body" idx="3"/>
          </p:nvPr>
        </p:nvSpPr>
        <p:spPr>
          <a:xfrm>
            <a:off x="5990750" y="1347375"/>
            <a:ext cx="2631900" cy="2652900"/>
          </a:xfrm>
          <a:prstGeom prst="rect">
            <a:avLst/>
          </a:prstGeom>
        </p:spPr>
        <p:txBody>
          <a:bodyPr spcFirstLastPara="1" wrap="square" lIns="91425" tIns="91425" rIns="91425" bIns="91425" anchor="t" anchorCtr="0">
            <a:noAutofit/>
          </a:bodyPr>
          <a:lstStyle/>
          <a:p>
            <a:pPr marL="0" lvl="0" indent="0" rtl="0">
              <a:spcBef>
                <a:spcPts val="600"/>
              </a:spcBef>
              <a:spcAft>
                <a:spcPts val="0"/>
              </a:spcAft>
              <a:buClr>
                <a:schemeClr val="dk1"/>
              </a:buClr>
              <a:buSzPts val="1100"/>
              <a:buFont typeface="Arial"/>
              <a:buNone/>
            </a:pPr>
            <a:r>
              <a:rPr lang="en" sz="1800" b="1">
                <a:solidFill>
                  <a:srgbClr val="000000"/>
                </a:solidFill>
                <a:latin typeface="Helvetica Neue"/>
                <a:ea typeface="Helvetica Neue"/>
                <a:cs typeface="Helvetica Neue"/>
                <a:sym typeface="Helvetica Neue"/>
              </a:rPr>
              <a:t>Career </a:t>
            </a:r>
            <a:endParaRPr sz="1800" b="1">
              <a:solidFill>
                <a:srgbClr val="000000"/>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100">
              <a:solidFill>
                <a:srgbClr val="000000"/>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a:solidFill>
                  <a:srgbClr val="000000"/>
                </a:solidFill>
                <a:latin typeface="Helvetica Neue"/>
                <a:ea typeface="Helvetica Neue"/>
                <a:cs typeface="Helvetica Neue"/>
                <a:sym typeface="Helvetica Neue"/>
              </a:rPr>
              <a:t>Academic and Career Plans</a:t>
            </a:r>
            <a:endParaRPr>
              <a:solidFill>
                <a:srgbClr val="000000"/>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a:solidFill>
                  <a:srgbClr val="000000"/>
                </a:solidFill>
                <a:latin typeface="Helvetica Neue"/>
                <a:ea typeface="Helvetica Neue"/>
                <a:cs typeface="Helvetica Neue"/>
                <a:sym typeface="Helvetica Neue"/>
              </a:rPr>
              <a:t>Post Secondary Plans</a:t>
            </a:r>
            <a:endParaRPr>
              <a:solidFill>
                <a:srgbClr val="000000"/>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a:solidFill>
                  <a:srgbClr val="000000"/>
                </a:solidFill>
                <a:latin typeface="Helvetica Neue"/>
                <a:ea typeface="Helvetica Neue"/>
                <a:cs typeface="Helvetica Neue"/>
                <a:sym typeface="Helvetica Neue"/>
              </a:rPr>
              <a:t>College Visits/Fairs</a:t>
            </a:r>
            <a:endParaRPr>
              <a:solidFill>
                <a:srgbClr val="000000"/>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a:solidFill>
                  <a:srgbClr val="000000"/>
                </a:solidFill>
                <a:latin typeface="Helvetica Neue"/>
                <a:ea typeface="Helvetica Neue"/>
                <a:cs typeface="Helvetica Neue"/>
                <a:sym typeface="Helvetica Neue"/>
              </a:rPr>
              <a:t>Career Interest Inventories</a:t>
            </a:r>
            <a:endParaRPr>
              <a:solidFill>
                <a:srgbClr val="000000"/>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a:solidFill>
                  <a:srgbClr val="000000"/>
                </a:solidFill>
                <a:latin typeface="Helvetica Neue"/>
                <a:ea typeface="Helvetica Neue"/>
                <a:cs typeface="Helvetica Neue"/>
                <a:sym typeface="Helvetica Neue"/>
              </a:rPr>
              <a:t>College Applications</a:t>
            </a:r>
            <a:endParaRPr>
              <a:solidFill>
                <a:srgbClr val="000000"/>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a:solidFill>
                  <a:srgbClr val="000000"/>
                </a:solidFill>
                <a:latin typeface="Helvetica Neue"/>
                <a:ea typeface="Helvetica Neue"/>
                <a:cs typeface="Helvetica Neue"/>
                <a:sym typeface="Helvetica Neue"/>
              </a:rPr>
              <a:t>Financial Aid</a:t>
            </a:r>
            <a:endParaRPr>
              <a:solidFill>
                <a:srgbClr val="000000"/>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a:solidFill>
                  <a:srgbClr val="000000"/>
                </a:solidFill>
                <a:latin typeface="Helvetica Neue"/>
                <a:ea typeface="Helvetica Neue"/>
                <a:cs typeface="Helvetica Neue"/>
                <a:sym typeface="Helvetica Neue"/>
              </a:rPr>
              <a:t>Scholarships</a:t>
            </a:r>
            <a:endParaRPr>
              <a:solidFill>
                <a:srgbClr val="000000"/>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a:solidFill>
                  <a:srgbClr val="000000"/>
                </a:solidFill>
                <a:latin typeface="Helvetica Neue"/>
                <a:ea typeface="Helvetica Neue"/>
                <a:cs typeface="Helvetica Neue"/>
                <a:sym typeface="Helvetica Neue"/>
              </a:rPr>
              <a:t>Letters of Recommendation</a:t>
            </a:r>
            <a:endParaRPr>
              <a:solidFill>
                <a:srgbClr val="000000"/>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a:solidFill>
                  <a:srgbClr val="000000"/>
                </a:solidFill>
                <a:latin typeface="Helvetica Neue"/>
                <a:ea typeface="Helvetica Neue"/>
                <a:cs typeface="Helvetica Neue"/>
                <a:sym typeface="Helvetica Neue"/>
              </a:rPr>
              <a:t>Internships/Apprenticeships</a:t>
            </a:r>
            <a:endParaRPr>
              <a:solidFill>
                <a:srgbClr val="000000"/>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a:solidFill>
                  <a:srgbClr val="000000"/>
                </a:solidFill>
                <a:latin typeface="Helvetica Neue"/>
                <a:ea typeface="Helvetica Neue"/>
                <a:cs typeface="Helvetica Neue"/>
                <a:sym typeface="Helvetica Neue"/>
              </a:rPr>
              <a:t>Job Shadowing</a:t>
            </a:r>
            <a:endParaRPr>
              <a:solidFill>
                <a:srgbClr val="000000"/>
              </a:solidFill>
              <a:latin typeface="Helvetica Neue"/>
              <a:ea typeface="Helvetica Neue"/>
              <a:cs typeface="Helvetica Neue"/>
              <a:sym typeface="Helvetica Neue"/>
            </a:endParaRPr>
          </a:p>
          <a:p>
            <a:pPr marL="0" lvl="0" indent="0" rtl="0">
              <a:spcBef>
                <a:spcPts val="600"/>
              </a:spcBef>
              <a:spcAft>
                <a:spcPts val="0"/>
              </a:spcAft>
              <a:buNone/>
            </a:pPr>
            <a:endParaRPr b="1">
              <a:solidFill>
                <a:srgbClr val="000000"/>
              </a:solidFill>
            </a:endParaRPr>
          </a:p>
        </p:txBody>
      </p:sp>
      <p:sp>
        <p:nvSpPr>
          <p:cNvPr id="121" name="Google Shape;121;p26"/>
          <p:cNvSpPr txBox="1"/>
          <p:nvPr/>
        </p:nvSpPr>
        <p:spPr>
          <a:xfrm>
            <a:off x="1037250" y="4408050"/>
            <a:ext cx="7069500" cy="563700"/>
          </a:xfrm>
          <a:prstGeom prst="rect">
            <a:avLst/>
          </a:prstGeom>
          <a:solidFill>
            <a:srgbClr val="3C78D8"/>
          </a:solid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a:latin typeface="Helvetica Neue"/>
                <a:ea typeface="Helvetica Neue"/>
                <a:cs typeface="Helvetica Neue"/>
                <a:sym typeface="Helvetica Neue"/>
              </a:rPr>
              <a:t>        Average Ratios 482:1               Recommendation 250:1	</a:t>
            </a:r>
            <a:endParaRPr sz="1800" b="1">
              <a:latin typeface="Helvetica Neue"/>
              <a:ea typeface="Helvetica Neue"/>
              <a:cs typeface="Helvetica Neue"/>
              <a:sym typeface="Helvetica Neue"/>
            </a:endParaRPr>
          </a:p>
        </p:txBody>
      </p:sp>
      <p:sp>
        <p:nvSpPr>
          <p:cNvPr id="122" name="Google Shape;122;p26"/>
          <p:cNvSpPr/>
          <p:nvPr/>
        </p:nvSpPr>
        <p:spPr>
          <a:xfrm>
            <a:off x="-38075" y="0"/>
            <a:ext cx="348900" cy="51435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7"/>
          <p:cNvSpPr txBox="1">
            <a:spLocks noGrp="1"/>
          </p:cNvSpPr>
          <p:nvPr>
            <p:ph type="title"/>
          </p:nvPr>
        </p:nvSpPr>
        <p:spPr>
          <a:xfrm>
            <a:off x="-12000" y="0"/>
            <a:ext cx="9156000" cy="857400"/>
          </a:xfrm>
          <a:prstGeom prst="rect">
            <a:avLst/>
          </a:prstGeom>
          <a:solidFill>
            <a:srgbClr val="000000"/>
          </a:solidFill>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2400" b="1">
                <a:solidFill>
                  <a:srgbClr val="FFFFFF"/>
                </a:solidFill>
                <a:latin typeface="Helvetica Neue"/>
                <a:ea typeface="Helvetica Neue"/>
                <a:cs typeface="Helvetica Neue"/>
                <a:sym typeface="Helvetica Neue"/>
              </a:rPr>
              <a:t>School Counseling is </a:t>
            </a:r>
            <a:r>
              <a:rPr lang="en" sz="2400" b="1">
                <a:solidFill>
                  <a:srgbClr val="FFFF00"/>
                </a:solidFill>
                <a:latin typeface="Helvetica Neue"/>
                <a:ea typeface="Helvetica Neue"/>
                <a:cs typeface="Helvetica Neue"/>
                <a:sym typeface="Helvetica Neue"/>
              </a:rPr>
              <a:t>Comprehensive,</a:t>
            </a:r>
            <a:r>
              <a:rPr lang="en" sz="2400" b="1">
                <a:solidFill>
                  <a:srgbClr val="FFFFFF"/>
                </a:solidFill>
                <a:latin typeface="Helvetica Neue"/>
                <a:ea typeface="Helvetica Neue"/>
                <a:cs typeface="Helvetica Neue"/>
                <a:sym typeface="Helvetica Neue"/>
              </a:rPr>
              <a:t> </a:t>
            </a:r>
            <a:endParaRPr sz="2400" b="1">
              <a:solidFill>
                <a:srgbClr val="FFFFFF"/>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sz="2400" b="1">
                <a:solidFill>
                  <a:srgbClr val="FFFF00"/>
                </a:solidFill>
                <a:latin typeface="Helvetica Neue"/>
                <a:ea typeface="Helvetica Neue"/>
                <a:cs typeface="Helvetica Neue"/>
                <a:sym typeface="Helvetica Neue"/>
              </a:rPr>
              <a:t>Programmatic</a:t>
            </a:r>
            <a:r>
              <a:rPr lang="en" sz="2400" b="1">
                <a:solidFill>
                  <a:srgbClr val="FFFFFF"/>
                </a:solidFill>
                <a:latin typeface="Helvetica Neue"/>
                <a:ea typeface="Helvetica Neue"/>
                <a:cs typeface="Helvetica Neue"/>
                <a:sym typeface="Helvetica Neue"/>
              </a:rPr>
              <a:t> and </a:t>
            </a:r>
            <a:r>
              <a:rPr lang="en" sz="2400" b="1">
                <a:solidFill>
                  <a:srgbClr val="FFFF00"/>
                </a:solidFill>
                <a:latin typeface="Helvetica Neue"/>
                <a:ea typeface="Helvetica Neue"/>
                <a:cs typeface="Helvetica Neue"/>
                <a:sym typeface="Helvetica Neue"/>
              </a:rPr>
              <a:t>Proactive</a:t>
            </a:r>
            <a:endParaRPr sz="2400" b="1">
              <a:solidFill>
                <a:srgbClr val="FFFF00"/>
              </a:solidFill>
              <a:latin typeface="Helvetica Neue"/>
              <a:ea typeface="Helvetica Neue"/>
              <a:cs typeface="Helvetica Neue"/>
              <a:sym typeface="Helvetica Neue"/>
            </a:endParaRPr>
          </a:p>
          <a:p>
            <a:pPr marL="0" lvl="0" indent="0" rtl="0">
              <a:spcBef>
                <a:spcPts val="0"/>
              </a:spcBef>
              <a:spcAft>
                <a:spcPts val="0"/>
              </a:spcAft>
              <a:buNone/>
            </a:pPr>
            <a:endParaRPr>
              <a:solidFill>
                <a:srgbClr val="000000"/>
              </a:solidFill>
              <a:latin typeface="Sniglet"/>
              <a:ea typeface="Sniglet"/>
              <a:cs typeface="Sniglet"/>
              <a:sym typeface="Sniglet"/>
            </a:endParaRPr>
          </a:p>
        </p:txBody>
      </p:sp>
      <p:graphicFrame>
        <p:nvGraphicFramePr>
          <p:cNvPr id="128" name="Google Shape;128;p27"/>
          <p:cNvGraphicFramePr/>
          <p:nvPr/>
        </p:nvGraphicFramePr>
        <p:xfrm>
          <a:off x="508700" y="857400"/>
          <a:ext cx="3000000" cy="3000000"/>
        </p:xfrm>
        <a:graphic>
          <a:graphicData uri="http://schemas.openxmlformats.org/drawingml/2006/table">
            <a:tbl>
              <a:tblPr>
                <a:noFill/>
                <a:tableStyleId>{77112CD7-CCD4-4A0A-87FD-30B06385FC39}</a:tableStyleId>
              </a:tblPr>
              <a:tblGrid>
                <a:gridCol w="4572000">
                  <a:extLst>
                    <a:ext uri="{9D8B030D-6E8A-4147-A177-3AD203B41FA5}">
                      <a16:colId xmlns:a16="http://schemas.microsoft.com/office/drawing/2014/main" val="20000"/>
                    </a:ext>
                  </a:extLst>
                </a:gridCol>
                <a:gridCol w="4063300">
                  <a:extLst>
                    <a:ext uri="{9D8B030D-6E8A-4147-A177-3AD203B41FA5}">
                      <a16:colId xmlns:a16="http://schemas.microsoft.com/office/drawing/2014/main" val="20001"/>
                    </a:ext>
                  </a:extLst>
                </a:gridCol>
              </a:tblGrid>
              <a:tr h="381000">
                <a:tc>
                  <a:txBody>
                    <a:bodyPr/>
                    <a:lstStyle/>
                    <a:p>
                      <a:pPr marL="0" lvl="0" indent="0">
                        <a:spcBef>
                          <a:spcPts val="0"/>
                        </a:spcBef>
                        <a:spcAft>
                          <a:spcPts val="0"/>
                        </a:spcAft>
                        <a:buNone/>
                      </a:pPr>
                      <a:r>
                        <a:rPr lang="en" sz="1800" b="1"/>
                        <a:t>Direct Services </a:t>
                      </a:r>
                      <a:endParaRPr sz="1800" b="1"/>
                    </a:p>
                  </a:txBody>
                  <a:tcPr marL="91425" marR="91425" marT="91425" marB="91425">
                    <a:solidFill>
                      <a:srgbClr val="B7B7B7"/>
                    </a:solidFill>
                  </a:tcPr>
                </a:tc>
                <a:tc>
                  <a:txBody>
                    <a:bodyPr/>
                    <a:lstStyle/>
                    <a:p>
                      <a:pPr marL="0" lvl="0" indent="0">
                        <a:spcBef>
                          <a:spcPts val="0"/>
                        </a:spcBef>
                        <a:spcAft>
                          <a:spcPts val="0"/>
                        </a:spcAft>
                        <a:buNone/>
                      </a:pPr>
                      <a:r>
                        <a:rPr lang="en" sz="1800" b="1"/>
                        <a:t>Indirect Services</a:t>
                      </a:r>
                      <a:endParaRPr sz="1800" b="1"/>
                    </a:p>
                  </a:txBody>
                  <a:tcPr marL="91425" marR="91425" marT="91425" marB="91425">
                    <a:solidFill>
                      <a:srgbClr val="B7B7B7"/>
                    </a:solidFill>
                  </a:tcPr>
                </a:tc>
                <a:extLst>
                  <a:ext uri="{0D108BD9-81ED-4DB2-BD59-A6C34878D82A}">
                    <a16:rowId xmlns:a16="http://schemas.microsoft.com/office/drawing/2014/main" val="10000"/>
                  </a:ext>
                </a:extLst>
              </a:tr>
              <a:tr h="381000">
                <a:tc>
                  <a:txBody>
                    <a:bodyPr/>
                    <a:lstStyle/>
                    <a:p>
                      <a:pPr marL="0" lvl="0" indent="0" rtl="0">
                        <a:spcBef>
                          <a:spcPts val="0"/>
                        </a:spcBef>
                        <a:spcAft>
                          <a:spcPts val="0"/>
                        </a:spcAft>
                        <a:buNone/>
                      </a:pPr>
                      <a:r>
                        <a:rPr lang="en" sz="1100" b="1" i="1"/>
                        <a:t>Direct services are in-person interactions between school counselors and students and include the following: </a:t>
                      </a:r>
                      <a:endParaRPr sz="1100" b="1" i="1"/>
                    </a:p>
                  </a:txBody>
                  <a:tcPr marL="91425" marR="91425" marT="91425" marB="91425">
                    <a:solidFill>
                      <a:srgbClr val="EFEFEF"/>
                    </a:solidFill>
                  </a:tcPr>
                </a:tc>
                <a:tc>
                  <a:txBody>
                    <a:bodyPr/>
                    <a:lstStyle/>
                    <a:p>
                      <a:pPr marL="0" lvl="0" indent="0" rtl="0">
                        <a:spcBef>
                          <a:spcPts val="0"/>
                        </a:spcBef>
                        <a:spcAft>
                          <a:spcPts val="0"/>
                        </a:spcAft>
                        <a:buNone/>
                      </a:pPr>
                      <a:r>
                        <a:rPr lang="en" sz="1100" b="1" i="1"/>
                        <a:t>Indirect services are provided on behalf of students as a result of the school counselors’ interactions with others </a:t>
                      </a:r>
                      <a:endParaRPr sz="1100" b="1" i="1"/>
                    </a:p>
                  </a:txBody>
                  <a:tcPr marL="91425" marR="91425" marT="91425" marB="91425">
                    <a:solidFill>
                      <a:srgbClr val="EFEFEF"/>
                    </a:solidFill>
                  </a:tcPr>
                </a:tc>
                <a:extLst>
                  <a:ext uri="{0D108BD9-81ED-4DB2-BD59-A6C34878D82A}">
                    <a16:rowId xmlns:a16="http://schemas.microsoft.com/office/drawing/2014/main" val="10001"/>
                  </a:ext>
                </a:extLst>
              </a:tr>
              <a:tr h="381000">
                <a:tc>
                  <a:txBody>
                    <a:bodyPr/>
                    <a:lstStyle/>
                    <a:p>
                      <a:pPr marL="0" lvl="0" indent="0">
                        <a:spcBef>
                          <a:spcPts val="0"/>
                        </a:spcBef>
                        <a:spcAft>
                          <a:spcPts val="0"/>
                        </a:spcAft>
                        <a:buNone/>
                      </a:pPr>
                      <a:r>
                        <a:rPr lang="en" b="1"/>
                        <a:t>School Counseling Core Curriculum</a:t>
                      </a:r>
                      <a:endParaRPr b="1"/>
                    </a:p>
                    <a:p>
                      <a:pPr marL="457200" lvl="0" indent="-317500" rtl="0">
                        <a:spcBef>
                          <a:spcPts val="0"/>
                        </a:spcBef>
                        <a:spcAft>
                          <a:spcPts val="0"/>
                        </a:spcAft>
                        <a:buSzPts val="1400"/>
                        <a:buChar char="-"/>
                      </a:pPr>
                      <a:r>
                        <a:rPr lang="en"/>
                        <a:t>9th grade orientation</a:t>
                      </a:r>
                      <a:endParaRPr/>
                    </a:p>
                    <a:p>
                      <a:pPr marL="457200" lvl="0" indent="-317500" rtl="0">
                        <a:spcBef>
                          <a:spcPts val="0"/>
                        </a:spcBef>
                        <a:spcAft>
                          <a:spcPts val="0"/>
                        </a:spcAft>
                        <a:buSzPts val="1400"/>
                        <a:buChar char="-"/>
                      </a:pPr>
                      <a:r>
                        <a:rPr lang="en"/>
                        <a:t>Financial aid presentations to seniors</a:t>
                      </a:r>
                      <a:endParaRPr/>
                    </a:p>
                    <a:p>
                      <a:pPr marL="457200" lvl="0" indent="-317500" rtl="0">
                        <a:spcBef>
                          <a:spcPts val="0"/>
                        </a:spcBef>
                        <a:spcAft>
                          <a:spcPts val="0"/>
                        </a:spcAft>
                        <a:buSzPts val="1400"/>
                        <a:buChar char="-"/>
                      </a:pPr>
                      <a:r>
                        <a:rPr lang="en"/>
                        <a:t>College/Career Fairs</a:t>
                      </a:r>
                      <a:endParaRPr/>
                    </a:p>
                    <a:p>
                      <a:pPr marL="457200" lvl="0" indent="0" rtl="0">
                        <a:spcBef>
                          <a:spcPts val="0"/>
                        </a:spcBef>
                        <a:spcAft>
                          <a:spcPts val="0"/>
                        </a:spcAft>
                        <a:buNone/>
                      </a:pPr>
                      <a:endParaRPr/>
                    </a:p>
                    <a:p>
                      <a:pPr marL="0" lvl="0" indent="0">
                        <a:spcBef>
                          <a:spcPts val="0"/>
                        </a:spcBef>
                        <a:spcAft>
                          <a:spcPts val="0"/>
                        </a:spcAft>
                        <a:buNone/>
                      </a:pPr>
                      <a:r>
                        <a:rPr lang="en" b="1"/>
                        <a:t>Individual Student Planning</a:t>
                      </a:r>
                      <a:endParaRPr b="1"/>
                    </a:p>
                    <a:p>
                      <a:pPr marL="457200" lvl="0" indent="-317500" rtl="0">
                        <a:spcBef>
                          <a:spcPts val="0"/>
                        </a:spcBef>
                        <a:spcAft>
                          <a:spcPts val="0"/>
                        </a:spcAft>
                        <a:buSzPts val="1400"/>
                        <a:buChar char="-"/>
                      </a:pPr>
                      <a:r>
                        <a:rPr lang="en"/>
                        <a:t>Course selection</a:t>
                      </a:r>
                      <a:endParaRPr/>
                    </a:p>
                    <a:p>
                      <a:pPr marL="457200" lvl="0" indent="-317500" rtl="0">
                        <a:spcBef>
                          <a:spcPts val="0"/>
                        </a:spcBef>
                        <a:spcAft>
                          <a:spcPts val="0"/>
                        </a:spcAft>
                        <a:buSzPts val="1400"/>
                        <a:buChar char="-"/>
                      </a:pPr>
                      <a:r>
                        <a:rPr lang="en"/>
                        <a:t>College Applications</a:t>
                      </a:r>
                      <a:endParaRPr/>
                    </a:p>
                    <a:p>
                      <a:pPr marL="0" lvl="0" indent="0" rtl="0">
                        <a:spcBef>
                          <a:spcPts val="0"/>
                        </a:spcBef>
                        <a:spcAft>
                          <a:spcPts val="0"/>
                        </a:spcAft>
                        <a:buNone/>
                      </a:pPr>
                      <a:endParaRPr/>
                    </a:p>
                    <a:p>
                      <a:pPr marL="0" lvl="0" indent="0">
                        <a:spcBef>
                          <a:spcPts val="0"/>
                        </a:spcBef>
                        <a:spcAft>
                          <a:spcPts val="0"/>
                        </a:spcAft>
                        <a:buNone/>
                      </a:pPr>
                      <a:r>
                        <a:rPr lang="en" b="1"/>
                        <a:t>Small Group Counseling</a:t>
                      </a:r>
                      <a:endParaRPr b="1"/>
                    </a:p>
                    <a:p>
                      <a:pPr marL="457200" lvl="0" indent="-317500" rtl="0">
                        <a:spcBef>
                          <a:spcPts val="0"/>
                        </a:spcBef>
                        <a:spcAft>
                          <a:spcPts val="0"/>
                        </a:spcAft>
                        <a:buSzPts val="1400"/>
                        <a:buChar char="-"/>
                      </a:pPr>
                      <a:r>
                        <a:rPr lang="en"/>
                        <a:t>Study Skills Group</a:t>
                      </a:r>
                      <a:endParaRPr/>
                    </a:p>
                    <a:p>
                      <a:pPr marL="457200" lvl="0" indent="-317500">
                        <a:spcBef>
                          <a:spcPts val="0"/>
                        </a:spcBef>
                        <a:spcAft>
                          <a:spcPts val="0"/>
                        </a:spcAft>
                        <a:buSzPts val="1400"/>
                        <a:buChar char="-"/>
                      </a:pPr>
                      <a:r>
                        <a:rPr lang="en"/>
                        <a:t>Anger Management Group</a:t>
                      </a:r>
                      <a:endParaRPr/>
                    </a:p>
                    <a:p>
                      <a:pPr marL="0" lvl="0" indent="0">
                        <a:spcBef>
                          <a:spcPts val="0"/>
                        </a:spcBef>
                        <a:spcAft>
                          <a:spcPts val="0"/>
                        </a:spcAft>
                        <a:buNone/>
                      </a:pPr>
                      <a:endParaRPr/>
                    </a:p>
                    <a:p>
                      <a:pPr marL="0" lvl="0" indent="0">
                        <a:spcBef>
                          <a:spcPts val="0"/>
                        </a:spcBef>
                        <a:spcAft>
                          <a:spcPts val="0"/>
                        </a:spcAft>
                        <a:buNone/>
                      </a:pPr>
                      <a:r>
                        <a:rPr lang="en" b="1"/>
                        <a:t>Responsive Services</a:t>
                      </a:r>
                      <a:endParaRPr b="1"/>
                    </a:p>
                    <a:p>
                      <a:pPr marL="457200" lvl="0" indent="-317500">
                        <a:spcBef>
                          <a:spcPts val="0"/>
                        </a:spcBef>
                        <a:spcAft>
                          <a:spcPts val="0"/>
                        </a:spcAft>
                        <a:buSzPts val="1400"/>
                        <a:buChar char="-"/>
                      </a:pPr>
                      <a:r>
                        <a:rPr lang="en"/>
                        <a:t>Crisis Response</a:t>
                      </a:r>
                      <a:endParaRPr/>
                    </a:p>
                  </a:txBody>
                  <a:tcPr marL="91425" marR="91425" marT="91425" marB="91425"/>
                </a:tc>
                <a:tc>
                  <a:txBody>
                    <a:bodyPr/>
                    <a:lstStyle/>
                    <a:p>
                      <a:pPr marL="0" lvl="0" indent="0">
                        <a:spcBef>
                          <a:spcPts val="0"/>
                        </a:spcBef>
                        <a:spcAft>
                          <a:spcPts val="0"/>
                        </a:spcAft>
                        <a:buNone/>
                      </a:pPr>
                      <a:endParaRPr b="1"/>
                    </a:p>
                    <a:p>
                      <a:pPr marL="0" lvl="0" indent="0">
                        <a:spcBef>
                          <a:spcPts val="0"/>
                        </a:spcBef>
                        <a:spcAft>
                          <a:spcPts val="0"/>
                        </a:spcAft>
                        <a:buNone/>
                      </a:pPr>
                      <a:endParaRPr b="1"/>
                    </a:p>
                    <a:p>
                      <a:pPr marL="0" lvl="0" indent="0">
                        <a:spcBef>
                          <a:spcPts val="0"/>
                        </a:spcBef>
                        <a:spcAft>
                          <a:spcPts val="0"/>
                        </a:spcAft>
                        <a:buNone/>
                      </a:pPr>
                      <a:r>
                        <a:rPr lang="en" b="1"/>
                        <a:t>Referrals</a:t>
                      </a:r>
                      <a:endParaRPr b="1"/>
                    </a:p>
                    <a:p>
                      <a:pPr marL="457200" lvl="0" indent="-317500" rtl="0">
                        <a:spcBef>
                          <a:spcPts val="0"/>
                        </a:spcBef>
                        <a:spcAft>
                          <a:spcPts val="0"/>
                        </a:spcAft>
                        <a:buSzPts val="1400"/>
                        <a:buChar char="-"/>
                      </a:pPr>
                      <a:r>
                        <a:rPr lang="en"/>
                        <a:t>FAFSA Support</a:t>
                      </a:r>
                      <a:endParaRPr/>
                    </a:p>
                    <a:p>
                      <a:pPr marL="457200" lvl="0" indent="-317500" rtl="0">
                        <a:spcBef>
                          <a:spcPts val="0"/>
                        </a:spcBef>
                        <a:spcAft>
                          <a:spcPts val="0"/>
                        </a:spcAft>
                        <a:buSzPts val="1400"/>
                        <a:buChar char="-"/>
                      </a:pPr>
                      <a:r>
                        <a:rPr lang="en"/>
                        <a:t>Mental Health</a:t>
                      </a:r>
                      <a:endParaRPr/>
                    </a:p>
                    <a:p>
                      <a:pPr marL="457200" lvl="0" indent="-317500" rtl="0">
                        <a:spcBef>
                          <a:spcPts val="0"/>
                        </a:spcBef>
                        <a:spcAft>
                          <a:spcPts val="0"/>
                        </a:spcAft>
                        <a:buSzPts val="1400"/>
                        <a:buChar char="-"/>
                      </a:pPr>
                      <a:r>
                        <a:rPr lang="en"/>
                        <a:t>Tutoring</a:t>
                      </a:r>
                      <a:endParaRPr/>
                    </a:p>
                    <a:p>
                      <a:pPr marL="457200" lvl="0" indent="0" rtl="0">
                        <a:spcBef>
                          <a:spcPts val="0"/>
                        </a:spcBef>
                        <a:spcAft>
                          <a:spcPts val="0"/>
                        </a:spcAft>
                        <a:buNone/>
                      </a:pPr>
                      <a:endParaRPr b="1"/>
                    </a:p>
                    <a:p>
                      <a:pPr marL="0" lvl="0" indent="0" rtl="0">
                        <a:spcBef>
                          <a:spcPts val="0"/>
                        </a:spcBef>
                        <a:spcAft>
                          <a:spcPts val="0"/>
                        </a:spcAft>
                        <a:buNone/>
                      </a:pPr>
                      <a:r>
                        <a:rPr lang="en" b="1"/>
                        <a:t>Consultation and Collaboration</a:t>
                      </a:r>
                      <a:endParaRPr b="1"/>
                    </a:p>
                    <a:p>
                      <a:pPr marL="457200" lvl="0" indent="-317500" rtl="0">
                        <a:spcBef>
                          <a:spcPts val="0"/>
                        </a:spcBef>
                        <a:spcAft>
                          <a:spcPts val="0"/>
                        </a:spcAft>
                        <a:buSzPts val="1400"/>
                        <a:buChar char="-"/>
                      </a:pPr>
                      <a:r>
                        <a:rPr lang="en"/>
                        <a:t>Colleagues</a:t>
                      </a:r>
                      <a:endParaRPr/>
                    </a:p>
                    <a:p>
                      <a:pPr marL="457200" lvl="0" indent="-317500" rtl="0">
                        <a:spcBef>
                          <a:spcPts val="0"/>
                        </a:spcBef>
                        <a:spcAft>
                          <a:spcPts val="0"/>
                        </a:spcAft>
                        <a:buSzPts val="1400"/>
                        <a:buChar char="-"/>
                      </a:pPr>
                      <a:r>
                        <a:rPr lang="en"/>
                        <a:t>Teachers</a:t>
                      </a:r>
                      <a:endParaRPr/>
                    </a:p>
                    <a:p>
                      <a:pPr marL="457200" lvl="0" indent="-317500" rtl="0">
                        <a:spcBef>
                          <a:spcPts val="0"/>
                        </a:spcBef>
                        <a:spcAft>
                          <a:spcPts val="0"/>
                        </a:spcAft>
                        <a:buSzPts val="1400"/>
                        <a:buChar char="-"/>
                      </a:pPr>
                      <a:r>
                        <a:rPr lang="en"/>
                        <a:t>Families</a:t>
                      </a:r>
                      <a:endParaRPr/>
                    </a:p>
                    <a:p>
                      <a:pPr marL="457200" lvl="0" indent="-317500" rtl="0">
                        <a:spcBef>
                          <a:spcPts val="0"/>
                        </a:spcBef>
                        <a:spcAft>
                          <a:spcPts val="0"/>
                        </a:spcAft>
                        <a:buSzPts val="1400"/>
                        <a:buChar char="-"/>
                      </a:pPr>
                      <a:r>
                        <a:rPr lang="en"/>
                        <a:t>Community Based Organizations</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bl>
          </a:graphicData>
        </a:graphic>
      </p:graphicFrame>
      <p:sp>
        <p:nvSpPr>
          <p:cNvPr id="129" name="Google Shape;129;p27"/>
          <p:cNvSpPr/>
          <p:nvPr/>
        </p:nvSpPr>
        <p:spPr>
          <a:xfrm>
            <a:off x="-12000" y="0"/>
            <a:ext cx="322800" cy="51435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8"/>
          <p:cNvSpPr txBox="1">
            <a:spLocks noGrp="1"/>
          </p:cNvSpPr>
          <p:nvPr>
            <p:ph type="title"/>
          </p:nvPr>
        </p:nvSpPr>
        <p:spPr>
          <a:xfrm>
            <a:off x="-12000" y="0"/>
            <a:ext cx="9156000" cy="709800"/>
          </a:xfrm>
          <a:prstGeom prst="rect">
            <a:avLst/>
          </a:prstGeom>
          <a:solidFill>
            <a:srgbClr val="000000"/>
          </a:solidFill>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2400" b="1">
                <a:solidFill>
                  <a:srgbClr val="FFFFFF"/>
                </a:solidFill>
                <a:latin typeface="Helvetica Neue"/>
                <a:ea typeface="Helvetica Neue"/>
                <a:cs typeface="Helvetica Neue"/>
                <a:sym typeface="Helvetica Neue"/>
              </a:rPr>
              <a:t>School Counseling Programs are</a:t>
            </a:r>
            <a:r>
              <a:rPr lang="en" sz="2400" b="1">
                <a:solidFill>
                  <a:srgbClr val="FFFF00"/>
                </a:solidFill>
                <a:latin typeface="Helvetica Neue"/>
                <a:ea typeface="Helvetica Neue"/>
                <a:cs typeface="Helvetica Neue"/>
                <a:sym typeface="Helvetica Neue"/>
              </a:rPr>
              <a:t> Data-Driven</a:t>
            </a:r>
            <a:endParaRPr sz="2400" b="1">
              <a:solidFill>
                <a:srgbClr val="FFFF00"/>
              </a:solidFill>
              <a:latin typeface="Helvetica Neue"/>
              <a:ea typeface="Helvetica Neue"/>
              <a:cs typeface="Helvetica Neue"/>
              <a:sym typeface="Helvetica Neue"/>
            </a:endParaRPr>
          </a:p>
          <a:p>
            <a:pPr marL="0" lvl="0" indent="0" rtl="0">
              <a:spcBef>
                <a:spcPts val="0"/>
              </a:spcBef>
              <a:spcAft>
                <a:spcPts val="0"/>
              </a:spcAft>
              <a:buNone/>
            </a:pPr>
            <a:endParaRPr>
              <a:solidFill>
                <a:srgbClr val="000000"/>
              </a:solidFill>
              <a:latin typeface="Sniglet"/>
              <a:ea typeface="Sniglet"/>
              <a:cs typeface="Sniglet"/>
              <a:sym typeface="Sniglet"/>
            </a:endParaRPr>
          </a:p>
        </p:txBody>
      </p:sp>
      <p:graphicFrame>
        <p:nvGraphicFramePr>
          <p:cNvPr id="135" name="Google Shape;135;p28"/>
          <p:cNvGraphicFramePr/>
          <p:nvPr/>
        </p:nvGraphicFramePr>
        <p:xfrm>
          <a:off x="484838" y="1267150"/>
          <a:ext cx="3000000" cy="3000000"/>
        </p:xfrm>
        <a:graphic>
          <a:graphicData uri="http://schemas.openxmlformats.org/drawingml/2006/table">
            <a:tbl>
              <a:tblPr>
                <a:noFill/>
                <a:tableStyleId>{77112CD7-CCD4-4A0A-87FD-30B06385FC39}</a:tableStyleId>
              </a:tblPr>
              <a:tblGrid>
                <a:gridCol w="2905225">
                  <a:extLst>
                    <a:ext uri="{9D8B030D-6E8A-4147-A177-3AD203B41FA5}">
                      <a16:colId xmlns:a16="http://schemas.microsoft.com/office/drawing/2014/main" val="20000"/>
                    </a:ext>
                  </a:extLst>
                </a:gridCol>
                <a:gridCol w="2905225">
                  <a:extLst>
                    <a:ext uri="{9D8B030D-6E8A-4147-A177-3AD203B41FA5}">
                      <a16:colId xmlns:a16="http://schemas.microsoft.com/office/drawing/2014/main" val="20001"/>
                    </a:ext>
                  </a:extLst>
                </a:gridCol>
                <a:gridCol w="2848700">
                  <a:extLst>
                    <a:ext uri="{9D8B030D-6E8A-4147-A177-3AD203B41FA5}">
                      <a16:colId xmlns:a16="http://schemas.microsoft.com/office/drawing/2014/main" val="20002"/>
                    </a:ext>
                  </a:extLst>
                </a:gridCol>
              </a:tblGrid>
              <a:tr h="523425">
                <a:tc>
                  <a:txBody>
                    <a:bodyPr/>
                    <a:lstStyle/>
                    <a:p>
                      <a:pPr marL="0" lvl="0" indent="0" algn="r" rtl="0">
                        <a:spcBef>
                          <a:spcPts val="0"/>
                        </a:spcBef>
                        <a:spcAft>
                          <a:spcPts val="0"/>
                        </a:spcAft>
                        <a:buNone/>
                      </a:pPr>
                      <a:r>
                        <a:rPr lang="en" sz="1600" b="1">
                          <a:latin typeface="Helvetica Neue"/>
                          <a:ea typeface="Helvetica Neue"/>
                          <a:cs typeface="Helvetica Neue"/>
                          <a:sym typeface="Helvetica Neue"/>
                        </a:rPr>
                        <a:t>Counselors disaggregate data by:  </a:t>
                      </a:r>
                      <a:endParaRPr sz="1600" b="1">
                        <a:latin typeface="Helvetica Neue"/>
                        <a:ea typeface="Helvetica Neue"/>
                        <a:cs typeface="Helvetica Neue"/>
                        <a:sym typeface="Helvetica Neue"/>
                      </a:endParaRPr>
                    </a:p>
                  </a:txBody>
                  <a:tcPr marL="91425" marR="91425" marT="91425" marB="91425">
                    <a:solidFill>
                      <a:srgbClr val="D9D9D9"/>
                    </a:solidFill>
                  </a:tcPr>
                </a:tc>
                <a:tc gridSpan="2">
                  <a:txBody>
                    <a:bodyPr/>
                    <a:lstStyle/>
                    <a:p>
                      <a:pPr marL="0" lvl="0" indent="0">
                        <a:spcBef>
                          <a:spcPts val="0"/>
                        </a:spcBef>
                        <a:spcAft>
                          <a:spcPts val="0"/>
                        </a:spcAft>
                        <a:buClr>
                          <a:schemeClr val="dk1"/>
                        </a:buClr>
                        <a:buSzPts val="1100"/>
                        <a:buFont typeface="Arial"/>
                        <a:buNone/>
                      </a:pPr>
                      <a:r>
                        <a:rPr lang="en" sz="1600" b="1">
                          <a:solidFill>
                            <a:schemeClr val="dk1"/>
                          </a:solidFill>
                          <a:latin typeface="Helvetica Neue"/>
                          <a:ea typeface="Helvetica Neue"/>
                          <a:cs typeface="Helvetica Neue"/>
                          <a:sym typeface="Helvetica Neue"/>
                        </a:rPr>
                        <a:t>Ethnicity, Gender, Race, Free/Reduced, </a:t>
                      </a:r>
                      <a:endParaRPr sz="1600" b="1">
                        <a:solidFill>
                          <a:schemeClr val="dk1"/>
                        </a:solidFill>
                        <a:latin typeface="Helvetica Neue"/>
                        <a:ea typeface="Helvetica Neue"/>
                        <a:cs typeface="Helvetica Neue"/>
                        <a:sym typeface="Helvetica Neue"/>
                      </a:endParaRPr>
                    </a:p>
                    <a:p>
                      <a:pPr marL="0" lvl="0" indent="0">
                        <a:spcBef>
                          <a:spcPts val="0"/>
                        </a:spcBef>
                        <a:spcAft>
                          <a:spcPts val="0"/>
                        </a:spcAft>
                        <a:buClr>
                          <a:schemeClr val="dk1"/>
                        </a:buClr>
                        <a:buSzPts val="1100"/>
                        <a:buFont typeface="Arial"/>
                        <a:buNone/>
                      </a:pPr>
                      <a:r>
                        <a:rPr lang="en" sz="1600" b="1">
                          <a:solidFill>
                            <a:schemeClr val="dk1"/>
                          </a:solidFill>
                          <a:latin typeface="Helvetica Neue"/>
                          <a:ea typeface="Helvetica Neue"/>
                          <a:cs typeface="Helvetica Neue"/>
                          <a:sym typeface="Helvetica Neue"/>
                        </a:rPr>
                        <a:t>ESL status, Gifted, First Generation </a:t>
                      </a:r>
                      <a:endParaRPr sz="1600" b="1">
                        <a:solidFill>
                          <a:schemeClr val="dk1"/>
                        </a:solidFill>
                        <a:latin typeface="Helvetica Neue"/>
                        <a:ea typeface="Helvetica Neue"/>
                        <a:cs typeface="Helvetica Neue"/>
                        <a:sym typeface="Helvetica Neue"/>
                      </a:endParaRPr>
                    </a:p>
                    <a:p>
                      <a:pPr marL="0" lvl="0" indent="0" rtl="0">
                        <a:spcBef>
                          <a:spcPts val="0"/>
                        </a:spcBef>
                        <a:spcAft>
                          <a:spcPts val="0"/>
                        </a:spcAft>
                        <a:buNone/>
                      </a:pPr>
                      <a:endParaRPr sz="1600" b="1">
                        <a:latin typeface="Helvetica Neue"/>
                        <a:ea typeface="Helvetica Neue"/>
                        <a:cs typeface="Helvetica Neue"/>
                        <a:sym typeface="Helvetica Neue"/>
                      </a:endParaRPr>
                    </a:p>
                  </a:txBody>
                  <a:tcPr marL="91425" marR="91425" marT="91425" marB="91425">
                    <a:solidFill>
                      <a:srgbClr val="D9D9D9"/>
                    </a:solidFill>
                  </a:tcPr>
                </a:tc>
                <a:tc hMerge="1">
                  <a:txBody>
                    <a:bodyPr/>
                    <a:lstStyle/>
                    <a:p>
                      <a:endParaRPr lang="en-US"/>
                    </a:p>
                  </a:txBody>
                  <a:tcPr/>
                </a:tc>
                <a:extLst>
                  <a:ext uri="{0D108BD9-81ED-4DB2-BD59-A6C34878D82A}">
                    <a16:rowId xmlns:a16="http://schemas.microsoft.com/office/drawing/2014/main" val="10000"/>
                  </a:ext>
                </a:extLst>
              </a:tr>
              <a:tr h="449700">
                <a:tc>
                  <a:txBody>
                    <a:bodyPr/>
                    <a:lstStyle/>
                    <a:p>
                      <a:pPr marL="0" lvl="0" indent="0" algn="ctr">
                        <a:spcBef>
                          <a:spcPts val="0"/>
                        </a:spcBef>
                        <a:spcAft>
                          <a:spcPts val="0"/>
                        </a:spcAft>
                        <a:buNone/>
                      </a:pPr>
                      <a:r>
                        <a:rPr lang="en">
                          <a:latin typeface="Helvetica Neue"/>
                          <a:ea typeface="Helvetica Neue"/>
                          <a:cs typeface="Helvetica Neue"/>
                          <a:sym typeface="Helvetica Neue"/>
                        </a:rPr>
                        <a:t>Attendance Rates</a:t>
                      </a:r>
                      <a:endParaRPr>
                        <a:latin typeface="Helvetica Neue"/>
                        <a:ea typeface="Helvetica Neue"/>
                        <a:cs typeface="Helvetica Neue"/>
                        <a:sym typeface="Helvetica Neue"/>
                      </a:endParaRPr>
                    </a:p>
                  </a:txBody>
                  <a:tcPr marL="91425" marR="91425" marT="91425" marB="91425"/>
                </a:tc>
                <a:tc>
                  <a:txBody>
                    <a:bodyPr/>
                    <a:lstStyle/>
                    <a:p>
                      <a:pPr marL="0" lvl="0" indent="0" algn="ctr">
                        <a:spcBef>
                          <a:spcPts val="0"/>
                        </a:spcBef>
                        <a:spcAft>
                          <a:spcPts val="0"/>
                        </a:spcAft>
                        <a:buNone/>
                      </a:pPr>
                      <a:r>
                        <a:rPr lang="en">
                          <a:latin typeface="Helvetica Neue"/>
                          <a:ea typeface="Helvetica Neue"/>
                          <a:cs typeface="Helvetica Neue"/>
                          <a:sym typeface="Helvetica Neue"/>
                        </a:rPr>
                        <a:t>Student Engagement</a:t>
                      </a:r>
                      <a:endParaRPr>
                        <a:latin typeface="Helvetica Neue"/>
                        <a:ea typeface="Helvetica Neue"/>
                        <a:cs typeface="Helvetica Neue"/>
                        <a:sym typeface="Helvetica Neue"/>
                      </a:endParaRPr>
                    </a:p>
                  </a:txBody>
                  <a:tcPr marL="91425" marR="91425" marT="91425" marB="91425"/>
                </a:tc>
                <a:tc>
                  <a:txBody>
                    <a:bodyPr/>
                    <a:lstStyle/>
                    <a:p>
                      <a:pPr marL="0" lvl="0" indent="0" algn="ctr">
                        <a:spcBef>
                          <a:spcPts val="0"/>
                        </a:spcBef>
                        <a:spcAft>
                          <a:spcPts val="0"/>
                        </a:spcAft>
                        <a:buNone/>
                      </a:pPr>
                      <a:r>
                        <a:rPr lang="en">
                          <a:latin typeface="Helvetica Neue"/>
                          <a:ea typeface="Helvetica Neue"/>
                          <a:cs typeface="Helvetica Neue"/>
                          <a:sym typeface="Helvetica Neue"/>
                        </a:rPr>
                        <a:t>FAFSA Completion Rates</a:t>
                      </a:r>
                      <a:endParaRPr>
                        <a:latin typeface="Helvetica Neue"/>
                        <a:ea typeface="Helvetica Neue"/>
                        <a:cs typeface="Helvetica Neue"/>
                        <a:sym typeface="Helvetica Neue"/>
                      </a:endParaRPr>
                    </a:p>
                  </a:txBody>
                  <a:tcPr marL="91425" marR="91425" marT="91425" marB="91425"/>
                </a:tc>
                <a:extLst>
                  <a:ext uri="{0D108BD9-81ED-4DB2-BD59-A6C34878D82A}">
                    <a16:rowId xmlns:a16="http://schemas.microsoft.com/office/drawing/2014/main" val="10001"/>
                  </a:ext>
                </a:extLst>
              </a:tr>
              <a:tr h="689825">
                <a:tc>
                  <a:txBody>
                    <a:bodyPr/>
                    <a:lstStyle/>
                    <a:p>
                      <a:pPr marL="0" lvl="0" indent="0" algn="ctr">
                        <a:spcBef>
                          <a:spcPts val="0"/>
                        </a:spcBef>
                        <a:spcAft>
                          <a:spcPts val="0"/>
                        </a:spcAft>
                        <a:buNone/>
                      </a:pPr>
                      <a:r>
                        <a:rPr lang="en">
                          <a:latin typeface="Helvetica Neue"/>
                          <a:ea typeface="Helvetica Neue"/>
                          <a:cs typeface="Helvetica Neue"/>
                          <a:sym typeface="Helvetica Neue"/>
                        </a:rPr>
                        <a:t>Office Referrals</a:t>
                      </a:r>
                      <a:endParaRPr>
                        <a:latin typeface="Helvetica Neue"/>
                        <a:ea typeface="Helvetica Neue"/>
                        <a:cs typeface="Helvetica Neue"/>
                        <a:sym typeface="Helvetica Neue"/>
                      </a:endParaRPr>
                    </a:p>
                  </a:txBody>
                  <a:tcPr marL="91425" marR="91425" marT="91425" marB="91425"/>
                </a:tc>
                <a:tc>
                  <a:txBody>
                    <a:bodyPr/>
                    <a:lstStyle/>
                    <a:p>
                      <a:pPr marL="0" lvl="0" indent="0" algn="ctr">
                        <a:spcBef>
                          <a:spcPts val="0"/>
                        </a:spcBef>
                        <a:spcAft>
                          <a:spcPts val="0"/>
                        </a:spcAft>
                        <a:buNone/>
                      </a:pPr>
                      <a:r>
                        <a:rPr lang="en">
                          <a:latin typeface="Helvetica Neue"/>
                          <a:ea typeface="Helvetica Neue"/>
                          <a:cs typeface="Helvetica Neue"/>
                          <a:sym typeface="Helvetica Neue"/>
                        </a:rPr>
                        <a:t>Academic Achievement (Grades/Test Scores)</a:t>
                      </a:r>
                      <a:endParaRPr>
                        <a:latin typeface="Helvetica Neue"/>
                        <a:ea typeface="Helvetica Neue"/>
                        <a:cs typeface="Helvetica Neue"/>
                        <a:sym typeface="Helvetica Neue"/>
                      </a:endParaRPr>
                    </a:p>
                  </a:txBody>
                  <a:tcPr marL="91425" marR="91425" marT="91425" marB="91425"/>
                </a:tc>
                <a:tc>
                  <a:txBody>
                    <a:bodyPr/>
                    <a:lstStyle/>
                    <a:p>
                      <a:pPr marL="0" lvl="0" indent="0" algn="ctr">
                        <a:spcBef>
                          <a:spcPts val="0"/>
                        </a:spcBef>
                        <a:spcAft>
                          <a:spcPts val="0"/>
                        </a:spcAft>
                        <a:buNone/>
                      </a:pPr>
                      <a:r>
                        <a:rPr lang="en">
                          <a:latin typeface="Helvetica Neue"/>
                          <a:ea typeface="Helvetica Neue"/>
                          <a:cs typeface="Helvetica Neue"/>
                          <a:sym typeface="Helvetica Neue"/>
                        </a:rPr>
                        <a:t>Postsecondary Completion Rates</a:t>
                      </a:r>
                      <a:endParaRPr>
                        <a:latin typeface="Helvetica Neue"/>
                        <a:ea typeface="Helvetica Neue"/>
                        <a:cs typeface="Helvetica Neue"/>
                        <a:sym typeface="Helvetica Neue"/>
                      </a:endParaRPr>
                    </a:p>
                  </a:txBody>
                  <a:tcPr marL="91425" marR="91425" marT="91425" marB="91425"/>
                </a:tc>
                <a:extLst>
                  <a:ext uri="{0D108BD9-81ED-4DB2-BD59-A6C34878D82A}">
                    <a16:rowId xmlns:a16="http://schemas.microsoft.com/office/drawing/2014/main" val="10002"/>
                  </a:ext>
                </a:extLst>
              </a:tr>
              <a:tr h="689825">
                <a:tc>
                  <a:txBody>
                    <a:bodyPr/>
                    <a:lstStyle/>
                    <a:p>
                      <a:pPr marL="0" lvl="0" indent="0" algn="ctr">
                        <a:spcBef>
                          <a:spcPts val="0"/>
                        </a:spcBef>
                        <a:spcAft>
                          <a:spcPts val="0"/>
                        </a:spcAft>
                        <a:buNone/>
                      </a:pPr>
                      <a:r>
                        <a:rPr lang="en">
                          <a:latin typeface="Helvetica Neue"/>
                          <a:ea typeface="Helvetica Neue"/>
                          <a:cs typeface="Helvetica Neue"/>
                          <a:sym typeface="Helvetica Neue"/>
                        </a:rPr>
                        <a:t>Progression, Retention, Dropout/Graduation Rates</a:t>
                      </a:r>
                      <a:endParaRPr>
                        <a:latin typeface="Helvetica Neue"/>
                        <a:ea typeface="Helvetica Neue"/>
                        <a:cs typeface="Helvetica Neue"/>
                        <a:sym typeface="Helvetica Neue"/>
                      </a:endParaRPr>
                    </a:p>
                  </a:txBody>
                  <a:tcPr marL="91425" marR="91425" marT="91425" marB="91425"/>
                </a:tc>
                <a:tc>
                  <a:txBody>
                    <a:bodyPr/>
                    <a:lstStyle/>
                    <a:p>
                      <a:pPr marL="0" lvl="0" indent="0" algn="ctr">
                        <a:spcBef>
                          <a:spcPts val="0"/>
                        </a:spcBef>
                        <a:spcAft>
                          <a:spcPts val="0"/>
                        </a:spcAft>
                        <a:buNone/>
                      </a:pPr>
                      <a:r>
                        <a:rPr lang="en">
                          <a:latin typeface="Helvetica Neue"/>
                          <a:ea typeface="Helvetica Neue"/>
                          <a:cs typeface="Helvetica Neue"/>
                          <a:sym typeface="Helvetica Neue"/>
                        </a:rPr>
                        <a:t>School Safety </a:t>
                      </a:r>
                      <a:endParaRPr>
                        <a:latin typeface="Helvetica Neue"/>
                        <a:ea typeface="Helvetica Neue"/>
                        <a:cs typeface="Helvetica Neue"/>
                        <a:sym typeface="Helvetica Neue"/>
                      </a:endParaRPr>
                    </a:p>
                  </a:txBody>
                  <a:tcPr marL="91425" marR="91425" marT="91425" marB="91425"/>
                </a:tc>
                <a:tc>
                  <a:txBody>
                    <a:bodyPr/>
                    <a:lstStyle/>
                    <a:p>
                      <a:pPr marL="0" lvl="0" indent="0" algn="ctr">
                        <a:spcBef>
                          <a:spcPts val="0"/>
                        </a:spcBef>
                        <a:spcAft>
                          <a:spcPts val="0"/>
                        </a:spcAft>
                        <a:buNone/>
                      </a:pPr>
                      <a:r>
                        <a:rPr lang="en">
                          <a:latin typeface="Helvetica Neue"/>
                          <a:ea typeface="Helvetica Neue"/>
                          <a:cs typeface="Helvetica Neue"/>
                          <a:sym typeface="Helvetica Neue"/>
                        </a:rPr>
                        <a:t>Student Clearinghouse Data</a:t>
                      </a:r>
                      <a:endParaRPr>
                        <a:latin typeface="Helvetica Neue"/>
                        <a:ea typeface="Helvetica Neue"/>
                        <a:cs typeface="Helvetica Neue"/>
                        <a:sym typeface="Helvetica Neue"/>
                      </a:endParaRPr>
                    </a:p>
                  </a:txBody>
                  <a:tcPr marL="91425" marR="91425" marT="91425" marB="91425"/>
                </a:tc>
                <a:extLst>
                  <a:ext uri="{0D108BD9-81ED-4DB2-BD59-A6C34878D82A}">
                    <a16:rowId xmlns:a16="http://schemas.microsoft.com/office/drawing/2014/main" val="10003"/>
                  </a:ext>
                </a:extLst>
              </a:tr>
              <a:tr h="449700">
                <a:tc>
                  <a:txBody>
                    <a:bodyPr/>
                    <a:lstStyle/>
                    <a:p>
                      <a:pPr marL="0" lvl="0" indent="0" algn="ctr" rtl="0">
                        <a:spcBef>
                          <a:spcPts val="0"/>
                        </a:spcBef>
                        <a:spcAft>
                          <a:spcPts val="0"/>
                        </a:spcAft>
                        <a:buNone/>
                      </a:pPr>
                      <a:r>
                        <a:rPr lang="en">
                          <a:latin typeface="Helvetica Neue"/>
                          <a:ea typeface="Helvetica Neue"/>
                          <a:cs typeface="Helvetica Neue"/>
                          <a:sym typeface="Helvetica Neue"/>
                        </a:rPr>
                        <a:t>Course Failures</a:t>
                      </a:r>
                      <a:endParaRPr>
                        <a:latin typeface="Helvetica Neue"/>
                        <a:ea typeface="Helvetica Neue"/>
                        <a:cs typeface="Helvetica Neue"/>
                        <a:sym typeface="Helvetica Neue"/>
                      </a:endParaRPr>
                    </a:p>
                  </a:txBody>
                  <a:tcPr marL="91425" marR="91425" marT="91425" marB="91425"/>
                </a:tc>
                <a:tc>
                  <a:txBody>
                    <a:bodyPr/>
                    <a:lstStyle/>
                    <a:p>
                      <a:pPr marL="0" lvl="0" indent="0" algn="ctr" rtl="0">
                        <a:spcBef>
                          <a:spcPts val="0"/>
                        </a:spcBef>
                        <a:spcAft>
                          <a:spcPts val="0"/>
                        </a:spcAft>
                        <a:buNone/>
                      </a:pPr>
                      <a:r>
                        <a:rPr lang="en">
                          <a:latin typeface="Helvetica Neue"/>
                          <a:ea typeface="Helvetica Neue"/>
                          <a:cs typeface="Helvetica Neue"/>
                          <a:sym typeface="Helvetica Neue"/>
                        </a:rPr>
                        <a:t>Substance Abuse</a:t>
                      </a:r>
                      <a:endParaRPr>
                        <a:latin typeface="Helvetica Neue"/>
                        <a:ea typeface="Helvetica Neue"/>
                        <a:cs typeface="Helvetica Neue"/>
                        <a:sym typeface="Helvetica Neue"/>
                      </a:endParaRPr>
                    </a:p>
                  </a:txBody>
                  <a:tcPr marL="91425" marR="91425" marT="91425" marB="91425"/>
                </a:tc>
                <a:tc>
                  <a:txBody>
                    <a:bodyPr/>
                    <a:lstStyle/>
                    <a:p>
                      <a:pPr marL="0" lvl="0" indent="0" algn="ctr" rtl="0">
                        <a:spcBef>
                          <a:spcPts val="0"/>
                        </a:spcBef>
                        <a:spcAft>
                          <a:spcPts val="0"/>
                        </a:spcAft>
                        <a:buNone/>
                      </a:pPr>
                      <a:r>
                        <a:rPr lang="en">
                          <a:latin typeface="Helvetica Neue"/>
                          <a:ea typeface="Helvetica Neue"/>
                          <a:cs typeface="Helvetica Neue"/>
                          <a:sym typeface="Helvetica Neue"/>
                        </a:rPr>
                        <a:t>Pre/Post Perception Data</a:t>
                      </a:r>
                      <a:endParaRPr>
                        <a:latin typeface="Helvetica Neue"/>
                        <a:ea typeface="Helvetica Neue"/>
                        <a:cs typeface="Helvetica Neue"/>
                        <a:sym typeface="Helvetica Neue"/>
                      </a:endParaRPr>
                    </a:p>
                  </a:txBody>
                  <a:tcPr marL="91425" marR="91425" marT="91425" marB="91425"/>
                </a:tc>
                <a:extLst>
                  <a:ext uri="{0D108BD9-81ED-4DB2-BD59-A6C34878D82A}">
                    <a16:rowId xmlns:a16="http://schemas.microsoft.com/office/drawing/2014/main" val="10004"/>
                  </a:ext>
                </a:extLst>
              </a:tr>
            </a:tbl>
          </a:graphicData>
        </a:graphic>
      </p:graphicFrame>
      <p:sp>
        <p:nvSpPr>
          <p:cNvPr id="136" name="Google Shape;136;p28"/>
          <p:cNvSpPr/>
          <p:nvPr/>
        </p:nvSpPr>
        <p:spPr>
          <a:xfrm>
            <a:off x="0" y="0"/>
            <a:ext cx="310800" cy="51435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9"/>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2" name="Google Shape;142;p29"/>
          <p:cNvSpPr txBox="1">
            <a:spLocks noGrp="1"/>
          </p:cNvSpPr>
          <p:nvPr>
            <p:ph type="body" idx="1"/>
          </p:nvPr>
        </p:nvSpPr>
        <p:spPr>
          <a:xfrm>
            <a:off x="457200" y="1507925"/>
            <a:ext cx="2631900" cy="34179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endParaRPr/>
          </a:p>
        </p:txBody>
      </p:sp>
      <p:sp>
        <p:nvSpPr>
          <p:cNvPr id="143" name="Google Shape;143;p29"/>
          <p:cNvSpPr txBox="1">
            <a:spLocks noGrp="1"/>
          </p:cNvSpPr>
          <p:nvPr>
            <p:ph type="body" idx="2"/>
          </p:nvPr>
        </p:nvSpPr>
        <p:spPr>
          <a:xfrm>
            <a:off x="3223964" y="1507925"/>
            <a:ext cx="2631900" cy="34179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endParaRPr/>
          </a:p>
        </p:txBody>
      </p:sp>
      <p:sp>
        <p:nvSpPr>
          <p:cNvPr id="144" name="Google Shape;144;p29"/>
          <p:cNvSpPr txBox="1">
            <a:spLocks noGrp="1"/>
          </p:cNvSpPr>
          <p:nvPr>
            <p:ph type="body" idx="3"/>
          </p:nvPr>
        </p:nvSpPr>
        <p:spPr>
          <a:xfrm>
            <a:off x="5990727" y="1507925"/>
            <a:ext cx="2631900" cy="34179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endParaRPr/>
          </a:p>
        </p:txBody>
      </p:sp>
      <p:pic>
        <p:nvPicPr>
          <p:cNvPr id="145" name="Google Shape;145;p29"/>
          <p:cNvPicPr preferRelativeResize="0"/>
          <p:nvPr/>
        </p:nvPicPr>
        <p:blipFill>
          <a:blip r:embed="rId3">
            <a:alphaModFix/>
          </a:blip>
          <a:stretch>
            <a:fillRect/>
          </a:stretch>
        </p:blipFill>
        <p:spPr>
          <a:xfrm>
            <a:off x="4572000" y="304800"/>
            <a:ext cx="4533900" cy="4533900"/>
          </a:xfrm>
          <a:prstGeom prst="rect">
            <a:avLst/>
          </a:prstGeom>
          <a:noFill/>
          <a:ln>
            <a:noFill/>
          </a:ln>
        </p:spPr>
      </p:pic>
      <p:pic>
        <p:nvPicPr>
          <p:cNvPr id="146" name="Google Shape;146;p29"/>
          <p:cNvPicPr preferRelativeResize="0"/>
          <p:nvPr/>
        </p:nvPicPr>
        <p:blipFill>
          <a:blip r:embed="rId4">
            <a:alphaModFix/>
          </a:blip>
          <a:stretch>
            <a:fillRect/>
          </a:stretch>
        </p:blipFill>
        <p:spPr>
          <a:xfrm>
            <a:off x="190550" y="1111623"/>
            <a:ext cx="4237825" cy="2785550"/>
          </a:xfrm>
          <a:prstGeom prst="rect">
            <a:avLst/>
          </a:prstGeom>
          <a:noFill/>
          <a:ln>
            <a:noFill/>
          </a:ln>
        </p:spPr>
      </p:pic>
      <p:sp>
        <p:nvSpPr>
          <p:cNvPr id="147" name="Google Shape;147;p29"/>
          <p:cNvSpPr/>
          <p:nvPr/>
        </p:nvSpPr>
        <p:spPr>
          <a:xfrm>
            <a:off x="0" y="0"/>
            <a:ext cx="310800" cy="51435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0"/>
          <p:cNvSpPr txBox="1">
            <a:spLocks noGrp="1"/>
          </p:cNvSpPr>
          <p:nvPr>
            <p:ph type="title"/>
          </p:nvPr>
        </p:nvSpPr>
        <p:spPr>
          <a:xfrm>
            <a:off x="382850" y="157900"/>
            <a:ext cx="8589900" cy="704400"/>
          </a:xfrm>
          <a:prstGeom prst="rect">
            <a:avLst/>
          </a:prstGeom>
          <a:solidFill>
            <a:srgbClr val="000000"/>
          </a:solidFill>
        </p:spPr>
        <p:txBody>
          <a:bodyPr spcFirstLastPara="1" wrap="square" lIns="91425" tIns="91425" rIns="91425" bIns="91425" anchor="t" anchorCtr="0">
            <a:noAutofit/>
          </a:bodyPr>
          <a:lstStyle/>
          <a:p>
            <a:pPr marL="0" lvl="0" indent="0">
              <a:spcBef>
                <a:spcPts val="0"/>
              </a:spcBef>
              <a:spcAft>
                <a:spcPts val="0"/>
              </a:spcAft>
              <a:buNone/>
            </a:pPr>
            <a:r>
              <a:rPr lang="en" b="1">
                <a:solidFill>
                  <a:srgbClr val="FFFFFF"/>
                </a:solidFill>
              </a:rPr>
              <a:t>Partnering with School Counselors</a:t>
            </a:r>
            <a:endParaRPr b="1">
              <a:solidFill>
                <a:srgbClr val="FFFFFF"/>
              </a:solidFill>
            </a:endParaRPr>
          </a:p>
        </p:txBody>
      </p:sp>
      <p:pic>
        <p:nvPicPr>
          <p:cNvPr id="153" name="Google Shape;153;p30"/>
          <p:cNvPicPr preferRelativeResize="0"/>
          <p:nvPr/>
        </p:nvPicPr>
        <p:blipFill>
          <a:blip r:embed="rId3">
            <a:alphaModFix/>
          </a:blip>
          <a:stretch>
            <a:fillRect/>
          </a:stretch>
        </p:blipFill>
        <p:spPr>
          <a:xfrm>
            <a:off x="735725" y="1566488"/>
            <a:ext cx="2857500" cy="1171575"/>
          </a:xfrm>
          <a:prstGeom prst="rect">
            <a:avLst/>
          </a:prstGeom>
          <a:noFill/>
          <a:ln>
            <a:noFill/>
          </a:ln>
        </p:spPr>
      </p:pic>
      <p:pic>
        <p:nvPicPr>
          <p:cNvPr id="154" name="Google Shape;154;p30"/>
          <p:cNvPicPr preferRelativeResize="0"/>
          <p:nvPr/>
        </p:nvPicPr>
        <p:blipFill>
          <a:blip r:embed="rId4">
            <a:alphaModFix/>
          </a:blip>
          <a:stretch>
            <a:fillRect/>
          </a:stretch>
        </p:blipFill>
        <p:spPr>
          <a:xfrm>
            <a:off x="467625" y="3286825"/>
            <a:ext cx="3496268" cy="1392875"/>
          </a:xfrm>
          <a:prstGeom prst="rect">
            <a:avLst/>
          </a:prstGeom>
          <a:noFill/>
          <a:ln>
            <a:noFill/>
          </a:ln>
        </p:spPr>
      </p:pic>
      <p:pic>
        <p:nvPicPr>
          <p:cNvPr id="155" name="Google Shape;155;p30"/>
          <p:cNvPicPr preferRelativeResize="0"/>
          <p:nvPr/>
        </p:nvPicPr>
        <p:blipFill>
          <a:blip r:embed="rId5">
            <a:alphaModFix/>
          </a:blip>
          <a:stretch>
            <a:fillRect/>
          </a:stretch>
        </p:blipFill>
        <p:spPr>
          <a:xfrm>
            <a:off x="4026475" y="1184602"/>
            <a:ext cx="4808876" cy="1883236"/>
          </a:xfrm>
          <a:prstGeom prst="rect">
            <a:avLst/>
          </a:prstGeom>
          <a:noFill/>
          <a:ln>
            <a:noFill/>
          </a:ln>
        </p:spPr>
      </p:pic>
      <p:pic>
        <p:nvPicPr>
          <p:cNvPr id="156" name="Google Shape;156;p30"/>
          <p:cNvPicPr preferRelativeResize="0"/>
          <p:nvPr/>
        </p:nvPicPr>
        <p:blipFill>
          <a:blip r:embed="rId6">
            <a:alphaModFix/>
          </a:blip>
          <a:stretch>
            <a:fillRect/>
          </a:stretch>
        </p:blipFill>
        <p:spPr>
          <a:xfrm>
            <a:off x="5542501" y="2997827"/>
            <a:ext cx="1970825" cy="1970849"/>
          </a:xfrm>
          <a:prstGeom prst="rect">
            <a:avLst/>
          </a:prstGeom>
          <a:noFill/>
          <a:ln>
            <a:noFill/>
          </a:ln>
        </p:spPr>
      </p:pic>
      <p:sp>
        <p:nvSpPr>
          <p:cNvPr id="157" name="Google Shape;157;p30"/>
          <p:cNvSpPr/>
          <p:nvPr/>
        </p:nvSpPr>
        <p:spPr>
          <a:xfrm>
            <a:off x="0" y="0"/>
            <a:ext cx="310800" cy="51435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1"/>
          <p:cNvSpPr txBox="1">
            <a:spLocks noGrp="1"/>
          </p:cNvSpPr>
          <p:nvPr>
            <p:ph type="title"/>
          </p:nvPr>
        </p:nvSpPr>
        <p:spPr>
          <a:xfrm>
            <a:off x="169550" y="267325"/>
            <a:ext cx="9144000" cy="750300"/>
          </a:xfrm>
          <a:prstGeom prst="rect">
            <a:avLst/>
          </a:prstGeom>
          <a:solidFill>
            <a:srgbClr val="000000"/>
          </a:solidFill>
        </p:spPr>
        <p:txBody>
          <a:bodyPr spcFirstLastPara="1" wrap="square" lIns="91425" tIns="91425" rIns="91425" bIns="91425" anchor="t" anchorCtr="0">
            <a:noAutofit/>
          </a:bodyPr>
          <a:lstStyle/>
          <a:p>
            <a:pPr marL="0" lvl="0" indent="0">
              <a:spcBef>
                <a:spcPts val="0"/>
              </a:spcBef>
              <a:spcAft>
                <a:spcPts val="0"/>
              </a:spcAft>
              <a:buNone/>
            </a:pPr>
            <a:r>
              <a:rPr lang="en" b="1">
                <a:solidFill>
                  <a:srgbClr val="FFFFFF"/>
                </a:solidFill>
              </a:rPr>
              <a:t> Effective Collaboration</a:t>
            </a:r>
            <a:endParaRPr b="1">
              <a:solidFill>
                <a:srgbClr val="FFFFFF"/>
              </a:solidFill>
            </a:endParaRPr>
          </a:p>
        </p:txBody>
      </p:sp>
      <p:sp>
        <p:nvSpPr>
          <p:cNvPr id="163" name="Google Shape;163;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a:solidFill>
                  <a:srgbClr val="000000"/>
                </a:solidFill>
              </a:rPr>
              <a:t>Connects to the vision/mission/priorities of the school (district)</a:t>
            </a:r>
            <a:endParaRPr>
              <a:solidFill>
                <a:srgbClr val="000000"/>
              </a:solidFill>
            </a:endParaRPr>
          </a:p>
          <a:p>
            <a:pPr marL="457200" lvl="0" indent="-342900" rtl="0">
              <a:spcBef>
                <a:spcPts val="0"/>
              </a:spcBef>
              <a:spcAft>
                <a:spcPts val="0"/>
              </a:spcAft>
              <a:buClr>
                <a:srgbClr val="000000"/>
              </a:buClr>
              <a:buSzPts val="1800"/>
              <a:buChar char="●"/>
            </a:pPr>
            <a:r>
              <a:rPr lang="en">
                <a:solidFill>
                  <a:srgbClr val="000000"/>
                </a:solidFill>
              </a:rPr>
              <a:t>Knowledge of student demographics and school/district data</a:t>
            </a:r>
            <a:endParaRPr>
              <a:solidFill>
                <a:srgbClr val="000000"/>
              </a:solidFill>
            </a:endParaRPr>
          </a:p>
          <a:p>
            <a:pPr marL="457200" lvl="0" indent="-342900" rtl="0">
              <a:spcBef>
                <a:spcPts val="0"/>
              </a:spcBef>
              <a:spcAft>
                <a:spcPts val="0"/>
              </a:spcAft>
              <a:buClr>
                <a:srgbClr val="000000"/>
              </a:buClr>
              <a:buSzPts val="1800"/>
              <a:buChar char="●"/>
            </a:pPr>
            <a:r>
              <a:rPr lang="en">
                <a:solidFill>
                  <a:srgbClr val="000000"/>
                </a:solidFill>
              </a:rPr>
              <a:t>Understands the role of the school counselor/programming</a:t>
            </a:r>
            <a:endParaRPr>
              <a:solidFill>
                <a:srgbClr val="000000"/>
              </a:solidFill>
            </a:endParaRPr>
          </a:p>
          <a:p>
            <a:pPr marL="914400" lvl="1" indent="-317500" rtl="0">
              <a:spcBef>
                <a:spcPts val="0"/>
              </a:spcBef>
              <a:spcAft>
                <a:spcPts val="0"/>
              </a:spcAft>
              <a:buClr>
                <a:srgbClr val="000000"/>
              </a:buClr>
              <a:buSzPts val="1400"/>
              <a:buChar char="○"/>
            </a:pPr>
            <a:r>
              <a:rPr lang="en">
                <a:solidFill>
                  <a:srgbClr val="000000"/>
                </a:solidFill>
              </a:rPr>
              <a:t>Advocate for the counseling program/counselor role</a:t>
            </a:r>
            <a:endParaRPr>
              <a:solidFill>
                <a:srgbClr val="000000"/>
              </a:solidFill>
            </a:endParaRPr>
          </a:p>
          <a:p>
            <a:pPr marL="457200" lvl="0" indent="-342900" rtl="0">
              <a:spcBef>
                <a:spcPts val="0"/>
              </a:spcBef>
              <a:spcAft>
                <a:spcPts val="0"/>
              </a:spcAft>
              <a:buClr>
                <a:srgbClr val="000000"/>
              </a:buClr>
              <a:buSzPts val="1800"/>
              <a:buChar char="●"/>
            </a:pPr>
            <a:r>
              <a:rPr lang="en">
                <a:solidFill>
                  <a:srgbClr val="000000"/>
                </a:solidFill>
              </a:rPr>
              <a:t>Compliments school counseling programming, does not replace or upstage</a:t>
            </a:r>
            <a:endParaRPr>
              <a:solidFill>
                <a:srgbClr val="000000"/>
              </a:solidFill>
            </a:endParaRPr>
          </a:p>
          <a:p>
            <a:pPr marL="457200" lvl="0" indent="-342900" rtl="0">
              <a:spcBef>
                <a:spcPts val="0"/>
              </a:spcBef>
              <a:spcAft>
                <a:spcPts val="0"/>
              </a:spcAft>
              <a:buClr>
                <a:srgbClr val="000000"/>
              </a:buClr>
              <a:buSzPts val="1800"/>
              <a:buChar char="●"/>
            </a:pPr>
            <a:r>
              <a:rPr lang="en">
                <a:solidFill>
                  <a:srgbClr val="000000"/>
                </a:solidFill>
              </a:rPr>
              <a:t>Clear understanding of the project/partnership</a:t>
            </a:r>
            <a:endParaRPr>
              <a:solidFill>
                <a:srgbClr val="000000"/>
              </a:solidFill>
            </a:endParaRPr>
          </a:p>
          <a:p>
            <a:pPr marL="914400" lvl="1" indent="-317500" rtl="0">
              <a:spcBef>
                <a:spcPts val="0"/>
              </a:spcBef>
              <a:spcAft>
                <a:spcPts val="0"/>
              </a:spcAft>
              <a:buClr>
                <a:srgbClr val="000000"/>
              </a:buClr>
              <a:buSzPts val="1400"/>
              <a:buChar char="○"/>
            </a:pPr>
            <a:r>
              <a:rPr lang="en">
                <a:solidFill>
                  <a:srgbClr val="000000"/>
                </a:solidFill>
              </a:rPr>
              <a:t>Ongoing or one time event/opportunity</a:t>
            </a:r>
            <a:endParaRPr>
              <a:solidFill>
                <a:srgbClr val="000000"/>
              </a:solidFill>
            </a:endParaRPr>
          </a:p>
          <a:p>
            <a:pPr marL="914400" lvl="1" indent="-317500" rtl="0">
              <a:spcBef>
                <a:spcPts val="0"/>
              </a:spcBef>
              <a:spcAft>
                <a:spcPts val="0"/>
              </a:spcAft>
              <a:buClr>
                <a:srgbClr val="000000"/>
              </a:buClr>
              <a:buSzPts val="1400"/>
              <a:buChar char="○"/>
            </a:pPr>
            <a:r>
              <a:rPr lang="en">
                <a:solidFill>
                  <a:srgbClr val="000000"/>
                </a:solidFill>
              </a:rPr>
              <a:t>Systems for ongoing collaboration</a:t>
            </a:r>
            <a:endParaRPr>
              <a:solidFill>
                <a:srgbClr val="000000"/>
              </a:solidFill>
            </a:endParaRPr>
          </a:p>
          <a:p>
            <a:pPr marL="457200" lvl="0" indent="-342900" rtl="0">
              <a:spcBef>
                <a:spcPts val="0"/>
              </a:spcBef>
              <a:spcAft>
                <a:spcPts val="0"/>
              </a:spcAft>
              <a:buClr>
                <a:srgbClr val="000000"/>
              </a:buClr>
              <a:buSzPts val="1800"/>
              <a:buChar char="●"/>
            </a:pPr>
            <a:r>
              <a:rPr lang="en">
                <a:solidFill>
                  <a:schemeClr val="dk1"/>
                </a:solidFill>
              </a:rPr>
              <a:t>Leadership and Facilitation</a:t>
            </a:r>
            <a:endParaRPr>
              <a:solidFill>
                <a:schemeClr val="dk1"/>
              </a:solidFill>
            </a:endParaRPr>
          </a:p>
          <a:p>
            <a:pPr marL="457200" lvl="0" indent="-342900" rtl="0">
              <a:spcBef>
                <a:spcPts val="0"/>
              </a:spcBef>
              <a:spcAft>
                <a:spcPts val="0"/>
              </a:spcAft>
              <a:buClr>
                <a:srgbClr val="000000"/>
              </a:buClr>
              <a:buSzPts val="1800"/>
              <a:buChar char="●"/>
            </a:pPr>
            <a:r>
              <a:rPr lang="en">
                <a:solidFill>
                  <a:srgbClr val="000000"/>
                </a:solidFill>
              </a:rPr>
              <a:t>May involve multiple organizations</a:t>
            </a:r>
            <a:endParaRPr>
              <a:solidFill>
                <a:srgbClr val="000000"/>
              </a:solidFill>
            </a:endParaRPr>
          </a:p>
          <a:p>
            <a:pPr marL="457200" lvl="0" indent="-342900" rtl="0">
              <a:spcBef>
                <a:spcPts val="0"/>
              </a:spcBef>
              <a:spcAft>
                <a:spcPts val="0"/>
              </a:spcAft>
              <a:buClr>
                <a:srgbClr val="000000"/>
              </a:buClr>
              <a:buSzPts val="1800"/>
              <a:buChar char="●"/>
            </a:pPr>
            <a:r>
              <a:rPr lang="en">
                <a:solidFill>
                  <a:srgbClr val="000000"/>
                </a:solidFill>
              </a:rPr>
              <a:t>Mutual Understanding of organizations</a:t>
            </a:r>
            <a:endParaRPr>
              <a:solidFill>
                <a:srgbClr val="000000"/>
              </a:solidFill>
            </a:endParaRPr>
          </a:p>
        </p:txBody>
      </p:sp>
      <p:pic>
        <p:nvPicPr>
          <p:cNvPr id="164" name="Google Shape;164;p31"/>
          <p:cNvPicPr preferRelativeResize="0"/>
          <p:nvPr/>
        </p:nvPicPr>
        <p:blipFill>
          <a:blip r:embed="rId3">
            <a:alphaModFix/>
          </a:blip>
          <a:stretch>
            <a:fillRect/>
          </a:stretch>
        </p:blipFill>
        <p:spPr>
          <a:xfrm>
            <a:off x="5121325" y="3167179"/>
            <a:ext cx="4022675" cy="1866175"/>
          </a:xfrm>
          <a:prstGeom prst="rect">
            <a:avLst/>
          </a:prstGeom>
          <a:noFill/>
          <a:ln>
            <a:noFill/>
          </a:ln>
        </p:spPr>
      </p:pic>
      <p:sp>
        <p:nvSpPr>
          <p:cNvPr id="165" name="Google Shape;165;p31"/>
          <p:cNvSpPr/>
          <p:nvPr/>
        </p:nvSpPr>
        <p:spPr>
          <a:xfrm>
            <a:off x="0" y="0"/>
            <a:ext cx="310800" cy="51435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su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949</Words>
  <Application>Microsoft Office PowerPoint</Application>
  <PresentationFormat>On-screen Show (16:9)</PresentationFormat>
  <Paragraphs>187</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Century Gothic</vt:lpstr>
      <vt:lpstr>Walter Turncoat</vt:lpstr>
      <vt:lpstr>Sniglet</vt:lpstr>
      <vt:lpstr>Arial</vt:lpstr>
      <vt:lpstr>Helvetica Neue</vt:lpstr>
      <vt:lpstr>Simple Light</vt:lpstr>
      <vt:lpstr>Ursula template</vt:lpstr>
      <vt:lpstr>PowerPoint Presentation</vt:lpstr>
      <vt:lpstr>Today’s Panel </vt:lpstr>
      <vt:lpstr>Overview for Today </vt:lpstr>
      <vt:lpstr>The Role of the School Counselor School Counselors work with ALL students in these 3 domains </vt:lpstr>
      <vt:lpstr>School Counseling is Comprehensive,  Programmatic and Proactive </vt:lpstr>
      <vt:lpstr>School Counseling Programs are Data-Driven </vt:lpstr>
      <vt:lpstr>PowerPoint Presentation</vt:lpstr>
      <vt:lpstr>Partnering with School Counselors</vt:lpstr>
      <vt:lpstr> Effective Collaboration</vt:lpstr>
      <vt:lpstr> Where to start</vt:lpstr>
      <vt:lpstr>Opportunities for Collaboration</vt:lpstr>
      <vt:lpstr>Opportunities for Professional Learning</vt:lpstr>
      <vt:lpstr>PowerPoint Presentation</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AliceAnne Bailey</dc:creator>
  <cp:lastModifiedBy>AliceAnne Bailey</cp:lastModifiedBy>
  <cp:revision>2</cp:revision>
  <dcterms:modified xsi:type="dcterms:W3CDTF">2018-07-25T17:58:30Z</dcterms:modified>
</cp:coreProperties>
</file>