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56" r:id="rId5"/>
    <p:sldId id="310" r:id="rId6"/>
    <p:sldId id="311" r:id="rId7"/>
    <p:sldId id="325" r:id="rId8"/>
    <p:sldId id="306" r:id="rId9"/>
    <p:sldId id="305" r:id="rId10"/>
    <p:sldId id="308" r:id="rId11"/>
    <p:sldId id="309" r:id="rId12"/>
    <p:sldId id="283" r:id="rId13"/>
    <p:sldId id="312" r:id="rId14"/>
    <p:sldId id="316" r:id="rId15"/>
    <p:sldId id="302" r:id="rId16"/>
    <p:sldId id="315" r:id="rId17"/>
    <p:sldId id="314" r:id="rId18"/>
    <p:sldId id="313" r:id="rId19"/>
    <p:sldId id="284" r:id="rId20"/>
    <p:sldId id="304" r:id="rId21"/>
    <p:sldId id="317" r:id="rId22"/>
    <p:sldId id="318" r:id="rId23"/>
    <p:sldId id="292" r:id="rId24"/>
    <p:sldId id="326" r:id="rId25"/>
    <p:sldId id="285" r:id="rId26"/>
    <p:sldId id="320" r:id="rId27"/>
    <p:sldId id="321" r:id="rId28"/>
    <p:sldId id="322" r:id="rId29"/>
    <p:sldId id="323" r:id="rId30"/>
    <p:sldId id="324" r:id="rId31"/>
    <p:sldId id="300" r:id="rId32"/>
    <p:sldId id="282" r:id="rId33"/>
    <p:sldId id="30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040"/>
    <a:srgbClr val="7C6A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34" d="100"/>
          <a:sy n="34" d="100"/>
        </p:scale>
        <p:origin x="-27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F980F-5CDF-4F40-AF11-4E85322D26A4}"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9F8B52A6-BB63-4A04-ADFF-2799B4B96177}">
      <dgm:prSet phldrT="[Text]" custT="1"/>
      <dgm:spPr/>
      <dgm:t>
        <a:bodyPr/>
        <a:lstStyle/>
        <a:p>
          <a:pPr algn="ctr"/>
          <a:r>
            <a:rPr lang="en-US" sz="1800" b="1" dirty="0"/>
            <a:t>Stage 1</a:t>
          </a:r>
        </a:p>
        <a:p>
          <a:pPr algn="ctr"/>
          <a:r>
            <a:rPr lang="en-US" sz="1800" b="1" dirty="0"/>
            <a:t>Project Design</a:t>
          </a:r>
        </a:p>
      </dgm:t>
    </dgm:pt>
    <dgm:pt modelId="{3236357E-744E-42F9-AD39-C71A84125D5A}" type="parTrans" cxnId="{10797CD9-3A09-439F-97C3-29D8A26C5208}">
      <dgm:prSet/>
      <dgm:spPr/>
      <dgm:t>
        <a:bodyPr/>
        <a:lstStyle/>
        <a:p>
          <a:endParaRPr lang="en-US"/>
        </a:p>
      </dgm:t>
    </dgm:pt>
    <dgm:pt modelId="{3488173D-DDC7-42D5-9B8D-7F43A9B7896B}" type="sibTrans" cxnId="{10797CD9-3A09-439F-97C3-29D8A26C5208}">
      <dgm:prSet/>
      <dgm:spPr/>
      <dgm:t>
        <a:bodyPr/>
        <a:lstStyle/>
        <a:p>
          <a:endParaRPr lang="en-US"/>
        </a:p>
      </dgm:t>
    </dgm:pt>
    <dgm:pt modelId="{2A3A14D9-7EE2-4F63-AF90-456B62EAB418}">
      <dgm:prSet phldrT="[Text]" custT="1"/>
      <dgm:spPr/>
      <dgm:t>
        <a:bodyPr/>
        <a:lstStyle/>
        <a:p>
          <a:pPr algn="ctr"/>
          <a:r>
            <a:rPr lang="en-US" sz="1800" b="1" dirty="0"/>
            <a:t>Stage 2</a:t>
          </a:r>
        </a:p>
        <a:p>
          <a:pPr algn="ctr"/>
          <a:r>
            <a:rPr lang="en-US" sz="1800" b="1" dirty="0"/>
            <a:t> Implementation</a:t>
          </a:r>
        </a:p>
      </dgm:t>
    </dgm:pt>
    <dgm:pt modelId="{EE720657-B6A3-4866-94E7-77F252C038BA}" type="parTrans" cxnId="{99D85CC1-5E49-4235-A3C9-94BDF80D2E44}">
      <dgm:prSet/>
      <dgm:spPr/>
      <dgm:t>
        <a:bodyPr/>
        <a:lstStyle/>
        <a:p>
          <a:endParaRPr lang="en-US"/>
        </a:p>
      </dgm:t>
    </dgm:pt>
    <dgm:pt modelId="{947847AF-C62C-45D2-99C4-1887B33BDAE3}" type="sibTrans" cxnId="{99D85CC1-5E49-4235-A3C9-94BDF80D2E44}">
      <dgm:prSet/>
      <dgm:spPr/>
      <dgm:t>
        <a:bodyPr/>
        <a:lstStyle/>
        <a:p>
          <a:endParaRPr lang="en-US"/>
        </a:p>
      </dgm:t>
    </dgm:pt>
    <dgm:pt modelId="{0DCB4180-AC3A-4DFA-B6DB-0A7EF99B8E7C}">
      <dgm:prSet phldrT="[Text]" custT="1"/>
      <dgm:spPr/>
      <dgm:t>
        <a:bodyPr/>
        <a:lstStyle/>
        <a:p>
          <a:pPr algn="ctr"/>
          <a:r>
            <a:rPr lang="en-US" sz="1800" b="1" dirty="0"/>
            <a:t>Stage 3</a:t>
          </a:r>
        </a:p>
        <a:p>
          <a:pPr algn="ctr"/>
          <a:r>
            <a:rPr lang="en-US" sz="1800" b="1" dirty="0"/>
            <a:t> Management</a:t>
          </a:r>
        </a:p>
      </dgm:t>
    </dgm:pt>
    <dgm:pt modelId="{30E5A29D-3FBA-4D35-B3C4-BFE5318EE90F}" type="parTrans" cxnId="{B843D978-AC30-4168-BBD6-9B778D3BB3EB}">
      <dgm:prSet/>
      <dgm:spPr/>
      <dgm:t>
        <a:bodyPr/>
        <a:lstStyle/>
        <a:p>
          <a:endParaRPr lang="en-US"/>
        </a:p>
      </dgm:t>
    </dgm:pt>
    <dgm:pt modelId="{658954D3-9FBF-4CB0-9CE4-F82ADD2229F1}" type="sibTrans" cxnId="{B843D978-AC30-4168-BBD6-9B778D3BB3EB}">
      <dgm:prSet/>
      <dgm:spPr/>
      <dgm:t>
        <a:bodyPr/>
        <a:lstStyle/>
        <a:p>
          <a:endParaRPr lang="en-US"/>
        </a:p>
      </dgm:t>
    </dgm:pt>
    <dgm:pt modelId="{B222F359-E286-415A-B46F-A390D7DA6BC7}">
      <dgm:prSet/>
      <dgm:spPr/>
      <dgm:t>
        <a:bodyPr/>
        <a:lstStyle/>
        <a:p>
          <a:endParaRPr lang="en-US"/>
        </a:p>
      </dgm:t>
    </dgm:pt>
    <dgm:pt modelId="{FD842C5C-0C32-4C54-8E6D-DB84FB30C563}" type="parTrans" cxnId="{806F0D0C-6B04-4035-864A-EFAF6E3D76F6}">
      <dgm:prSet/>
      <dgm:spPr/>
      <dgm:t>
        <a:bodyPr/>
        <a:lstStyle/>
        <a:p>
          <a:endParaRPr lang="en-US"/>
        </a:p>
      </dgm:t>
    </dgm:pt>
    <dgm:pt modelId="{B8A04BD6-D60C-49A4-AD90-D9ABC9D757F0}" type="sibTrans" cxnId="{806F0D0C-6B04-4035-864A-EFAF6E3D76F6}">
      <dgm:prSet/>
      <dgm:spPr/>
      <dgm:t>
        <a:bodyPr/>
        <a:lstStyle/>
        <a:p>
          <a:endParaRPr lang="en-US"/>
        </a:p>
      </dgm:t>
    </dgm:pt>
    <dgm:pt modelId="{3B082CA7-F076-40A4-B256-4DF39D090B1E}" type="pres">
      <dgm:prSet presAssocID="{777F980F-5CDF-4F40-AF11-4E85322D26A4}" presName="arrowDiagram" presStyleCnt="0">
        <dgm:presLayoutVars>
          <dgm:chMax val="5"/>
          <dgm:dir/>
          <dgm:resizeHandles val="exact"/>
        </dgm:presLayoutVars>
      </dgm:prSet>
      <dgm:spPr/>
    </dgm:pt>
    <dgm:pt modelId="{1018E062-8E43-46F0-A206-CB40B3646D22}" type="pres">
      <dgm:prSet presAssocID="{777F980F-5CDF-4F40-AF11-4E85322D26A4}" presName="arrow" presStyleLbl="bgShp" presStyleIdx="0" presStyleCnt="1" custLinFactNeighborX="8" custLinFactNeighborY="1029"/>
      <dgm:spPr/>
    </dgm:pt>
    <dgm:pt modelId="{B188D4E1-E876-475E-AD49-E706ABC9E965}" type="pres">
      <dgm:prSet presAssocID="{777F980F-5CDF-4F40-AF11-4E85322D26A4}" presName="arrowDiagram4" presStyleCnt="0"/>
      <dgm:spPr/>
    </dgm:pt>
    <dgm:pt modelId="{0DCFDA0D-3ABB-44F4-97E5-854E3D813C3E}" type="pres">
      <dgm:prSet presAssocID="{9F8B52A6-BB63-4A04-ADFF-2799B4B96177}" presName="bullet4a" presStyleLbl="node1" presStyleIdx="0" presStyleCnt="4"/>
      <dgm:spPr/>
    </dgm:pt>
    <dgm:pt modelId="{087163F7-15FA-4AFB-B46F-83566A647B71}" type="pres">
      <dgm:prSet presAssocID="{9F8B52A6-BB63-4A04-ADFF-2799B4B96177}" presName="textBox4a" presStyleLbl="revTx" presStyleIdx="0" presStyleCnt="4" custScaleX="151235" custScaleY="45804" custLinFactNeighborX="-5064" custLinFactNeighborY="-463">
        <dgm:presLayoutVars>
          <dgm:bulletEnabled val="1"/>
        </dgm:presLayoutVars>
      </dgm:prSet>
      <dgm:spPr/>
    </dgm:pt>
    <dgm:pt modelId="{878D5C71-E230-4949-AF62-81A80A35FDFF}" type="pres">
      <dgm:prSet presAssocID="{2A3A14D9-7EE2-4F63-AF90-456B62EAB418}" presName="bullet4b" presStyleLbl="node1" presStyleIdx="1" presStyleCnt="4"/>
      <dgm:spPr/>
    </dgm:pt>
    <dgm:pt modelId="{9ABC6BC4-0A86-4EA6-95DA-3373C38AD801}" type="pres">
      <dgm:prSet presAssocID="{2A3A14D9-7EE2-4F63-AF90-456B62EAB418}" presName="textBox4b" presStyleLbl="revTx" presStyleIdx="1" presStyleCnt="4" custScaleX="127261" custScaleY="33333" custLinFactNeighborX="13039" custLinFactNeighborY="-21625">
        <dgm:presLayoutVars>
          <dgm:bulletEnabled val="1"/>
        </dgm:presLayoutVars>
      </dgm:prSet>
      <dgm:spPr/>
    </dgm:pt>
    <dgm:pt modelId="{578E9C95-7DAF-4B07-8507-D8CA6E8F7EDD}" type="pres">
      <dgm:prSet presAssocID="{0DCB4180-AC3A-4DFA-B6DB-0A7EF99B8E7C}" presName="bullet4c" presStyleLbl="node1" presStyleIdx="2" presStyleCnt="4"/>
      <dgm:spPr/>
    </dgm:pt>
    <dgm:pt modelId="{8820B5B4-1C54-402B-B977-0267C6EFB5AB}" type="pres">
      <dgm:prSet presAssocID="{0DCB4180-AC3A-4DFA-B6DB-0A7EF99B8E7C}" presName="textBox4c" presStyleLbl="revTx" presStyleIdx="2" presStyleCnt="4" custAng="10800000" custFlipVert="1" custScaleX="112913" custScaleY="15393" custLinFactNeighborX="44717" custLinFactNeighborY="-27540">
        <dgm:presLayoutVars>
          <dgm:bulletEnabled val="1"/>
        </dgm:presLayoutVars>
      </dgm:prSet>
      <dgm:spPr/>
    </dgm:pt>
    <dgm:pt modelId="{BEE16D84-2B0A-4534-8F05-941B6AE207EA}" type="pres">
      <dgm:prSet presAssocID="{B222F359-E286-415A-B46F-A390D7DA6BC7}" presName="bullet4d" presStyleLbl="node1" presStyleIdx="3" presStyleCnt="4"/>
      <dgm:spPr/>
    </dgm:pt>
    <dgm:pt modelId="{BE54739B-CD11-41AD-BBE6-A083D35235AD}" type="pres">
      <dgm:prSet presAssocID="{B222F359-E286-415A-B46F-A390D7DA6BC7}" presName="textBox4d" presStyleLbl="revTx" presStyleIdx="3" presStyleCnt="4">
        <dgm:presLayoutVars>
          <dgm:bulletEnabled val="1"/>
        </dgm:presLayoutVars>
      </dgm:prSet>
      <dgm:spPr/>
    </dgm:pt>
  </dgm:ptLst>
  <dgm:cxnLst>
    <dgm:cxn modelId="{C2F7D707-6521-4D79-893D-1FA7921BEC0E}" type="presOf" srcId="{9F8B52A6-BB63-4A04-ADFF-2799B4B96177}" destId="{087163F7-15FA-4AFB-B46F-83566A647B71}" srcOrd="0" destOrd="0" presId="urn:microsoft.com/office/officeart/2005/8/layout/arrow2"/>
    <dgm:cxn modelId="{806F0D0C-6B04-4035-864A-EFAF6E3D76F6}" srcId="{777F980F-5CDF-4F40-AF11-4E85322D26A4}" destId="{B222F359-E286-415A-B46F-A390D7DA6BC7}" srcOrd="3" destOrd="0" parTransId="{FD842C5C-0C32-4C54-8E6D-DB84FB30C563}" sibTransId="{B8A04BD6-D60C-49A4-AD90-D9ABC9D757F0}"/>
    <dgm:cxn modelId="{652DAB6B-C591-4D09-A9C6-88DF6465B3D9}" type="presOf" srcId="{777F980F-5CDF-4F40-AF11-4E85322D26A4}" destId="{3B082CA7-F076-40A4-B256-4DF39D090B1E}" srcOrd="0" destOrd="0" presId="urn:microsoft.com/office/officeart/2005/8/layout/arrow2"/>
    <dgm:cxn modelId="{B843D978-AC30-4168-BBD6-9B778D3BB3EB}" srcId="{777F980F-5CDF-4F40-AF11-4E85322D26A4}" destId="{0DCB4180-AC3A-4DFA-B6DB-0A7EF99B8E7C}" srcOrd="2" destOrd="0" parTransId="{30E5A29D-3FBA-4D35-B3C4-BFE5318EE90F}" sibTransId="{658954D3-9FBF-4CB0-9CE4-F82ADD2229F1}"/>
    <dgm:cxn modelId="{CF4F0E9D-A9CC-44F7-9B1A-84E8429E835F}" type="presOf" srcId="{2A3A14D9-7EE2-4F63-AF90-456B62EAB418}" destId="{9ABC6BC4-0A86-4EA6-95DA-3373C38AD801}" srcOrd="0" destOrd="0" presId="urn:microsoft.com/office/officeart/2005/8/layout/arrow2"/>
    <dgm:cxn modelId="{196A319D-AFFB-4974-A66D-91EA9B2D69AF}" type="presOf" srcId="{0DCB4180-AC3A-4DFA-B6DB-0A7EF99B8E7C}" destId="{8820B5B4-1C54-402B-B977-0267C6EFB5AB}" srcOrd="0" destOrd="0" presId="urn:microsoft.com/office/officeart/2005/8/layout/arrow2"/>
    <dgm:cxn modelId="{99D85CC1-5E49-4235-A3C9-94BDF80D2E44}" srcId="{777F980F-5CDF-4F40-AF11-4E85322D26A4}" destId="{2A3A14D9-7EE2-4F63-AF90-456B62EAB418}" srcOrd="1" destOrd="0" parTransId="{EE720657-B6A3-4866-94E7-77F252C038BA}" sibTransId="{947847AF-C62C-45D2-99C4-1887B33BDAE3}"/>
    <dgm:cxn modelId="{DCE3E8D6-06C5-4563-9ED5-D086178616EC}" type="presOf" srcId="{B222F359-E286-415A-B46F-A390D7DA6BC7}" destId="{BE54739B-CD11-41AD-BBE6-A083D35235AD}" srcOrd="0" destOrd="0" presId="urn:microsoft.com/office/officeart/2005/8/layout/arrow2"/>
    <dgm:cxn modelId="{10797CD9-3A09-439F-97C3-29D8A26C5208}" srcId="{777F980F-5CDF-4F40-AF11-4E85322D26A4}" destId="{9F8B52A6-BB63-4A04-ADFF-2799B4B96177}" srcOrd="0" destOrd="0" parTransId="{3236357E-744E-42F9-AD39-C71A84125D5A}" sibTransId="{3488173D-DDC7-42D5-9B8D-7F43A9B7896B}"/>
    <dgm:cxn modelId="{9F027733-F447-47B1-A33C-5E8A223F7515}" type="presParOf" srcId="{3B082CA7-F076-40A4-B256-4DF39D090B1E}" destId="{1018E062-8E43-46F0-A206-CB40B3646D22}" srcOrd="0" destOrd="0" presId="urn:microsoft.com/office/officeart/2005/8/layout/arrow2"/>
    <dgm:cxn modelId="{049E5D9A-4B6E-474C-A857-DAADF8A1F5FF}" type="presParOf" srcId="{3B082CA7-F076-40A4-B256-4DF39D090B1E}" destId="{B188D4E1-E876-475E-AD49-E706ABC9E965}" srcOrd="1" destOrd="0" presId="urn:microsoft.com/office/officeart/2005/8/layout/arrow2"/>
    <dgm:cxn modelId="{CD31976E-02C0-4CFC-BA7F-F3FD69F4C6D2}" type="presParOf" srcId="{B188D4E1-E876-475E-AD49-E706ABC9E965}" destId="{0DCFDA0D-3ABB-44F4-97E5-854E3D813C3E}" srcOrd="0" destOrd="0" presId="urn:microsoft.com/office/officeart/2005/8/layout/arrow2"/>
    <dgm:cxn modelId="{AC84698A-BF25-4AF6-8912-C3A9532EEBE4}" type="presParOf" srcId="{B188D4E1-E876-475E-AD49-E706ABC9E965}" destId="{087163F7-15FA-4AFB-B46F-83566A647B71}" srcOrd="1" destOrd="0" presId="urn:microsoft.com/office/officeart/2005/8/layout/arrow2"/>
    <dgm:cxn modelId="{462333A5-D775-44D6-8D66-58B62E510027}" type="presParOf" srcId="{B188D4E1-E876-475E-AD49-E706ABC9E965}" destId="{878D5C71-E230-4949-AF62-81A80A35FDFF}" srcOrd="2" destOrd="0" presId="urn:microsoft.com/office/officeart/2005/8/layout/arrow2"/>
    <dgm:cxn modelId="{11B38139-2F57-4EAB-9675-C77657B6E1FA}" type="presParOf" srcId="{B188D4E1-E876-475E-AD49-E706ABC9E965}" destId="{9ABC6BC4-0A86-4EA6-95DA-3373C38AD801}" srcOrd="3" destOrd="0" presId="urn:microsoft.com/office/officeart/2005/8/layout/arrow2"/>
    <dgm:cxn modelId="{DAA36FFB-AC0B-402D-93FC-8B94C36B3664}" type="presParOf" srcId="{B188D4E1-E876-475E-AD49-E706ABC9E965}" destId="{578E9C95-7DAF-4B07-8507-D8CA6E8F7EDD}" srcOrd="4" destOrd="0" presId="urn:microsoft.com/office/officeart/2005/8/layout/arrow2"/>
    <dgm:cxn modelId="{3E4BA7ED-D665-4E66-BD05-00EA7313C8D4}" type="presParOf" srcId="{B188D4E1-E876-475E-AD49-E706ABC9E965}" destId="{8820B5B4-1C54-402B-B977-0267C6EFB5AB}" srcOrd="5" destOrd="0" presId="urn:microsoft.com/office/officeart/2005/8/layout/arrow2"/>
    <dgm:cxn modelId="{8FBCAB56-7D4E-4638-BBF6-4E34621D6F1B}" type="presParOf" srcId="{B188D4E1-E876-475E-AD49-E706ABC9E965}" destId="{BEE16D84-2B0A-4534-8F05-941B6AE207EA}" srcOrd="6" destOrd="0" presId="urn:microsoft.com/office/officeart/2005/8/layout/arrow2"/>
    <dgm:cxn modelId="{CCD77E2D-D8AA-4112-A95B-81B4FD9F43A3}" type="presParOf" srcId="{B188D4E1-E876-475E-AD49-E706ABC9E965}" destId="{BE54739B-CD11-41AD-BBE6-A083D35235A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4013C-6A1A-439F-850E-33C606F26196}"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EA5DA85E-B71B-4285-AAE3-E08208E17009}">
      <dgm:prSet phldrT="[Text]"/>
      <dgm:spPr>
        <a:solidFill>
          <a:schemeClr val="tx2"/>
        </a:solidFill>
      </dgm:spPr>
      <dgm:t>
        <a:bodyPr/>
        <a:lstStyle/>
        <a:p>
          <a:r>
            <a:rPr lang="en-US" dirty="0"/>
            <a:t>Authentic Projects</a:t>
          </a:r>
        </a:p>
      </dgm:t>
    </dgm:pt>
    <dgm:pt modelId="{46F84079-00B5-45BB-B7A3-50775EF25999}" type="parTrans" cxnId="{9180CA52-2304-408F-B7A3-78AFD84C3B24}">
      <dgm:prSet/>
      <dgm:spPr/>
      <dgm:t>
        <a:bodyPr/>
        <a:lstStyle/>
        <a:p>
          <a:endParaRPr lang="en-US"/>
        </a:p>
      </dgm:t>
    </dgm:pt>
    <dgm:pt modelId="{AE4F7D80-78DB-49FD-B555-96D77A43B051}" type="sibTrans" cxnId="{9180CA52-2304-408F-B7A3-78AFD84C3B24}">
      <dgm:prSet/>
      <dgm:spPr/>
      <dgm:t>
        <a:bodyPr/>
        <a:lstStyle/>
        <a:p>
          <a:endParaRPr lang="en-US"/>
        </a:p>
      </dgm:t>
    </dgm:pt>
    <dgm:pt modelId="{1CE06C16-7E30-4D3B-90D9-F7EB41D62372}">
      <dgm:prSet phldrT="[Text]"/>
      <dgm:spPr>
        <a:solidFill>
          <a:schemeClr val="accent5"/>
        </a:solidFill>
      </dgm:spPr>
      <dgm:t>
        <a:bodyPr/>
        <a:lstStyle/>
        <a:p>
          <a:r>
            <a:rPr lang="en-US" b="1" dirty="0"/>
            <a:t>Business/Industry and Postsecondary Partners</a:t>
          </a:r>
        </a:p>
      </dgm:t>
    </dgm:pt>
    <dgm:pt modelId="{02A02EE7-0198-4527-A4B9-480149C9AEAF}" type="parTrans" cxnId="{53836DB7-D71F-4EA1-9AA7-730A37300A3E}">
      <dgm:prSet/>
      <dgm:spPr/>
      <dgm:t>
        <a:bodyPr/>
        <a:lstStyle/>
        <a:p>
          <a:endParaRPr lang="en-US"/>
        </a:p>
      </dgm:t>
    </dgm:pt>
    <dgm:pt modelId="{2BD6E0F0-A948-4B2F-A9E4-48573458C5AF}" type="sibTrans" cxnId="{53836DB7-D71F-4EA1-9AA7-730A37300A3E}">
      <dgm:prSet/>
      <dgm:spPr/>
      <dgm:t>
        <a:bodyPr/>
        <a:lstStyle/>
        <a:p>
          <a:endParaRPr lang="en-US"/>
        </a:p>
      </dgm:t>
    </dgm:pt>
    <dgm:pt modelId="{E8D94D68-3A99-4356-A9F3-583BA7B5B882}">
      <dgm:prSet phldrT="[Text]"/>
      <dgm:spPr>
        <a:solidFill>
          <a:schemeClr val="accent4"/>
        </a:solidFill>
      </dgm:spPr>
      <dgm:t>
        <a:bodyPr/>
        <a:lstStyle/>
        <a:p>
          <a:r>
            <a:rPr lang="en-US" b="1"/>
            <a:t>CTE Teachers</a:t>
          </a:r>
        </a:p>
      </dgm:t>
    </dgm:pt>
    <dgm:pt modelId="{AD7875B5-A8DC-4FBC-9EFA-8F5B29EC2A52}" type="parTrans" cxnId="{F411080B-B366-492A-BB2A-88BC6DF1640F}">
      <dgm:prSet/>
      <dgm:spPr>
        <a:solidFill>
          <a:schemeClr val="accent4"/>
        </a:solidFill>
      </dgm:spPr>
      <dgm:t>
        <a:bodyPr/>
        <a:lstStyle/>
        <a:p>
          <a:endParaRPr lang="en-US"/>
        </a:p>
      </dgm:t>
    </dgm:pt>
    <dgm:pt modelId="{E5AF0605-6DCD-4DFB-AE51-42BE8A5B1091}" type="sibTrans" cxnId="{F411080B-B366-492A-BB2A-88BC6DF1640F}">
      <dgm:prSet/>
      <dgm:spPr/>
      <dgm:t>
        <a:bodyPr/>
        <a:lstStyle/>
        <a:p>
          <a:endParaRPr lang="en-US"/>
        </a:p>
      </dgm:t>
    </dgm:pt>
    <dgm:pt modelId="{3873DC9A-0E84-4E89-BEF3-519F21BD447F}">
      <dgm:prSet phldrT="[Text]"/>
      <dgm:spPr>
        <a:solidFill>
          <a:srgbClr val="CC0099"/>
        </a:solidFill>
      </dgm:spPr>
      <dgm:t>
        <a:bodyPr/>
        <a:lstStyle/>
        <a:p>
          <a:r>
            <a:rPr lang="en-US" b="1" dirty="0">
              <a:solidFill>
                <a:schemeClr val="bg1"/>
              </a:solidFill>
            </a:rPr>
            <a:t>District and School Leadership and Support</a:t>
          </a:r>
        </a:p>
      </dgm:t>
    </dgm:pt>
    <dgm:pt modelId="{F41922EB-3E9C-4B12-8A56-7AA85DF25D33}" type="parTrans" cxnId="{90701EF3-0A8E-4853-AEF8-7355F1231AED}">
      <dgm:prSet/>
      <dgm:spPr>
        <a:solidFill>
          <a:srgbClr val="CC0099"/>
        </a:solidFill>
      </dgm:spPr>
      <dgm:t>
        <a:bodyPr/>
        <a:lstStyle/>
        <a:p>
          <a:endParaRPr lang="en-US"/>
        </a:p>
      </dgm:t>
    </dgm:pt>
    <dgm:pt modelId="{9F535A24-2265-46BD-AA1F-B8AC15AFCD3B}" type="sibTrans" cxnId="{90701EF3-0A8E-4853-AEF8-7355F1231AED}">
      <dgm:prSet/>
      <dgm:spPr/>
      <dgm:t>
        <a:bodyPr/>
        <a:lstStyle/>
        <a:p>
          <a:endParaRPr lang="en-US"/>
        </a:p>
      </dgm:t>
    </dgm:pt>
    <dgm:pt modelId="{9A7B7035-B800-4E39-86C3-F1BD3B90FBC5}">
      <dgm:prSet/>
      <dgm:spPr/>
      <dgm:t>
        <a:bodyPr/>
        <a:lstStyle/>
        <a:p>
          <a:r>
            <a:rPr lang="en-US" b="1" dirty="0"/>
            <a:t>Core Academic Coaches/Teachers</a:t>
          </a:r>
        </a:p>
      </dgm:t>
    </dgm:pt>
    <dgm:pt modelId="{F69534C4-A3D0-4B12-8E09-5E50854C517E}" type="parTrans" cxnId="{C0BB8897-753B-495B-B86E-C5F703692B4F}">
      <dgm:prSet/>
      <dgm:spPr/>
      <dgm:t>
        <a:bodyPr/>
        <a:lstStyle/>
        <a:p>
          <a:endParaRPr lang="en-US"/>
        </a:p>
      </dgm:t>
    </dgm:pt>
    <dgm:pt modelId="{F829F0DD-6121-4B2D-AC7B-ACA140B166A3}" type="sibTrans" cxnId="{C0BB8897-753B-495B-B86E-C5F703692B4F}">
      <dgm:prSet/>
      <dgm:spPr/>
      <dgm:t>
        <a:bodyPr/>
        <a:lstStyle/>
        <a:p>
          <a:endParaRPr lang="en-US"/>
        </a:p>
      </dgm:t>
    </dgm:pt>
    <dgm:pt modelId="{7C56ADBD-A6AC-4EF2-8E3F-E4D1AF55553A}" type="pres">
      <dgm:prSet presAssocID="{FE94013C-6A1A-439F-850E-33C606F26196}" presName="cycle" presStyleCnt="0">
        <dgm:presLayoutVars>
          <dgm:chMax val="1"/>
          <dgm:dir/>
          <dgm:animLvl val="ctr"/>
          <dgm:resizeHandles val="exact"/>
        </dgm:presLayoutVars>
      </dgm:prSet>
      <dgm:spPr/>
    </dgm:pt>
    <dgm:pt modelId="{DAEC43CF-CD58-4EE4-B5D0-93F298F2FF4F}" type="pres">
      <dgm:prSet presAssocID="{EA5DA85E-B71B-4285-AAE3-E08208E17009}" presName="centerShape" presStyleLbl="node0" presStyleIdx="0" presStyleCnt="1"/>
      <dgm:spPr/>
    </dgm:pt>
    <dgm:pt modelId="{650B801C-36AD-4BB4-B694-FF96C260682B}" type="pres">
      <dgm:prSet presAssocID="{02A02EE7-0198-4527-A4B9-480149C9AEAF}" presName="parTrans" presStyleLbl="bgSibTrans2D1" presStyleIdx="0" presStyleCnt="4"/>
      <dgm:spPr/>
    </dgm:pt>
    <dgm:pt modelId="{35D5275E-030B-4492-AB45-1FFB773E62B5}" type="pres">
      <dgm:prSet presAssocID="{1CE06C16-7E30-4D3B-90D9-F7EB41D62372}" presName="node" presStyleLbl="node1" presStyleIdx="0" presStyleCnt="4">
        <dgm:presLayoutVars>
          <dgm:bulletEnabled val="1"/>
        </dgm:presLayoutVars>
      </dgm:prSet>
      <dgm:spPr/>
    </dgm:pt>
    <dgm:pt modelId="{1EEA4A0F-576F-41D1-966F-79D7B66B11A3}" type="pres">
      <dgm:prSet presAssocID="{AD7875B5-A8DC-4FBC-9EFA-8F5B29EC2A52}" presName="parTrans" presStyleLbl="bgSibTrans2D1" presStyleIdx="1" presStyleCnt="4"/>
      <dgm:spPr/>
    </dgm:pt>
    <dgm:pt modelId="{AAEF79A0-4E73-4629-940B-2F3B9D5C4B5C}" type="pres">
      <dgm:prSet presAssocID="{E8D94D68-3A99-4356-A9F3-583BA7B5B882}" presName="node" presStyleLbl="node1" presStyleIdx="1" presStyleCnt="4">
        <dgm:presLayoutVars>
          <dgm:bulletEnabled val="1"/>
        </dgm:presLayoutVars>
      </dgm:prSet>
      <dgm:spPr/>
    </dgm:pt>
    <dgm:pt modelId="{73B23DFF-35C0-40B1-BE07-2D7C66436612}" type="pres">
      <dgm:prSet presAssocID="{F69534C4-A3D0-4B12-8E09-5E50854C517E}" presName="parTrans" presStyleLbl="bgSibTrans2D1" presStyleIdx="2" presStyleCnt="4"/>
      <dgm:spPr/>
    </dgm:pt>
    <dgm:pt modelId="{5EDC9A05-4DA8-4CF4-9F03-77B8AED63D46}" type="pres">
      <dgm:prSet presAssocID="{9A7B7035-B800-4E39-86C3-F1BD3B90FBC5}" presName="node" presStyleLbl="node1" presStyleIdx="2" presStyleCnt="4">
        <dgm:presLayoutVars>
          <dgm:bulletEnabled val="1"/>
        </dgm:presLayoutVars>
      </dgm:prSet>
      <dgm:spPr/>
    </dgm:pt>
    <dgm:pt modelId="{A6602AE0-FDC5-4345-B1C5-82846B918AA9}" type="pres">
      <dgm:prSet presAssocID="{F41922EB-3E9C-4B12-8A56-7AA85DF25D33}" presName="parTrans" presStyleLbl="bgSibTrans2D1" presStyleIdx="3" presStyleCnt="4"/>
      <dgm:spPr/>
    </dgm:pt>
    <dgm:pt modelId="{B3AEA512-CF60-49BA-8756-7308C0412429}" type="pres">
      <dgm:prSet presAssocID="{3873DC9A-0E84-4E89-BEF3-519F21BD447F}" presName="node" presStyleLbl="node1" presStyleIdx="3" presStyleCnt="4">
        <dgm:presLayoutVars>
          <dgm:bulletEnabled val="1"/>
        </dgm:presLayoutVars>
      </dgm:prSet>
      <dgm:spPr/>
    </dgm:pt>
  </dgm:ptLst>
  <dgm:cxnLst>
    <dgm:cxn modelId="{5E03160A-869B-475C-9030-A8452A798267}" type="presOf" srcId="{EA5DA85E-B71B-4285-AAE3-E08208E17009}" destId="{DAEC43CF-CD58-4EE4-B5D0-93F298F2FF4F}" srcOrd="0" destOrd="0" presId="urn:microsoft.com/office/officeart/2005/8/layout/radial4"/>
    <dgm:cxn modelId="{F411080B-B366-492A-BB2A-88BC6DF1640F}" srcId="{EA5DA85E-B71B-4285-AAE3-E08208E17009}" destId="{E8D94D68-3A99-4356-A9F3-583BA7B5B882}" srcOrd="1" destOrd="0" parTransId="{AD7875B5-A8DC-4FBC-9EFA-8F5B29EC2A52}" sibTransId="{E5AF0605-6DCD-4DFB-AE51-42BE8A5B1091}"/>
    <dgm:cxn modelId="{6EA0EB14-EA9C-4A8D-A746-E8474E43964E}" type="presOf" srcId="{3873DC9A-0E84-4E89-BEF3-519F21BD447F}" destId="{B3AEA512-CF60-49BA-8756-7308C0412429}" srcOrd="0" destOrd="0" presId="urn:microsoft.com/office/officeart/2005/8/layout/radial4"/>
    <dgm:cxn modelId="{16D6916D-D73A-4B3E-9D35-48B71D0D908E}" type="presOf" srcId="{FE94013C-6A1A-439F-850E-33C606F26196}" destId="{7C56ADBD-A6AC-4EF2-8E3F-E4D1AF55553A}" srcOrd="0" destOrd="0" presId="urn:microsoft.com/office/officeart/2005/8/layout/radial4"/>
    <dgm:cxn modelId="{9180CA52-2304-408F-B7A3-78AFD84C3B24}" srcId="{FE94013C-6A1A-439F-850E-33C606F26196}" destId="{EA5DA85E-B71B-4285-AAE3-E08208E17009}" srcOrd="0" destOrd="0" parTransId="{46F84079-00B5-45BB-B7A3-50775EF25999}" sibTransId="{AE4F7D80-78DB-49FD-B555-96D77A43B051}"/>
    <dgm:cxn modelId="{3A50F153-7002-4DC6-8B2F-BDAF7C81B108}" type="presOf" srcId="{1CE06C16-7E30-4D3B-90D9-F7EB41D62372}" destId="{35D5275E-030B-4492-AB45-1FFB773E62B5}" srcOrd="0" destOrd="0" presId="urn:microsoft.com/office/officeart/2005/8/layout/radial4"/>
    <dgm:cxn modelId="{494D9D81-269F-4288-9DD0-CCEB37342E51}" type="presOf" srcId="{F69534C4-A3D0-4B12-8E09-5E50854C517E}" destId="{73B23DFF-35C0-40B1-BE07-2D7C66436612}" srcOrd="0" destOrd="0" presId="urn:microsoft.com/office/officeart/2005/8/layout/radial4"/>
    <dgm:cxn modelId="{274C818D-C1A5-452B-9ED4-6451EE7A7ACD}" type="presOf" srcId="{02A02EE7-0198-4527-A4B9-480149C9AEAF}" destId="{650B801C-36AD-4BB4-B694-FF96C260682B}" srcOrd="0" destOrd="0" presId="urn:microsoft.com/office/officeart/2005/8/layout/radial4"/>
    <dgm:cxn modelId="{C0BB8897-753B-495B-B86E-C5F703692B4F}" srcId="{EA5DA85E-B71B-4285-AAE3-E08208E17009}" destId="{9A7B7035-B800-4E39-86C3-F1BD3B90FBC5}" srcOrd="2" destOrd="0" parTransId="{F69534C4-A3D0-4B12-8E09-5E50854C517E}" sibTransId="{F829F0DD-6121-4B2D-AC7B-ACA140B166A3}"/>
    <dgm:cxn modelId="{53836DB7-D71F-4EA1-9AA7-730A37300A3E}" srcId="{EA5DA85E-B71B-4285-AAE3-E08208E17009}" destId="{1CE06C16-7E30-4D3B-90D9-F7EB41D62372}" srcOrd="0" destOrd="0" parTransId="{02A02EE7-0198-4527-A4B9-480149C9AEAF}" sibTransId="{2BD6E0F0-A948-4B2F-A9E4-48573458C5AF}"/>
    <dgm:cxn modelId="{2D4697B8-2341-4052-A6B3-496806316528}" type="presOf" srcId="{9A7B7035-B800-4E39-86C3-F1BD3B90FBC5}" destId="{5EDC9A05-4DA8-4CF4-9F03-77B8AED63D46}" srcOrd="0" destOrd="0" presId="urn:microsoft.com/office/officeart/2005/8/layout/radial4"/>
    <dgm:cxn modelId="{886542BB-31A1-468C-B159-3F61A4CFB372}" type="presOf" srcId="{F41922EB-3E9C-4B12-8A56-7AA85DF25D33}" destId="{A6602AE0-FDC5-4345-B1C5-82846B918AA9}" srcOrd="0" destOrd="0" presId="urn:microsoft.com/office/officeart/2005/8/layout/radial4"/>
    <dgm:cxn modelId="{DD434EE1-3A45-4280-92D0-5B34ADC47313}" type="presOf" srcId="{AD7875B5-A8DC-4FBC-9EFA-8F5B29EC2A52}" destId="{1EEA4A0F-576F-41D1-966F-79D7B66B11A3}" srcOrd="0" destOrd="0" presId="urn:microsoft.com/office/officeart/2005/8/layout/radial4"/>
    <dgm:cxn modelId="{90701EF3-0A8E-4853-AEF8-7355F1231AED}" srcId="{EA5DA85E-B71B-4285-AAE3-E08208E17009}" destId="{3873DC9A-0E84-4E89-BEF3-519F21BD447F}" srcOrd="3" destOrd="0" parTransId="{F41922EB-3E9C-4B12-8A56-7AA85DF25D33}" sibTransId="{9F535A24-2265-46BD-AA1F-B8AC15AFCD3B}"/>
    <dgm:cxn modelId="{1E31DFFD-324D-4BC5-AC61-0997F6BE229D}" type="presOf" srcId="{E8D94D68-3A99-4356-A9F3-583BA7B5B882}" destId="{AAEF79A0-4E73-4629-940B-2F3B9D5C4B5C}" srcOrd="0" destOrd="0" presId="urn:microsoft.com/office/officeart/2005/8/layout/radial4"/>
    <dgm:cxn modelId="{1631C7E9-6427-490D-8CE3-500C7E41253C}" type="presParOf" srcId="{7C56ADBD-A6AC-4EF2-8E3F-E4D1AF55553A}" destId="{DAEC43CF-CD58-4EE4-B5D0-93F298F2FF4F}" srcOrd="0" destOrd="0" presId="urn:microsoft.com/office/officeart/2005/8/layout/radial4"/>
    <dgm:cxn modelId="{FB157075-9A5B-45F4-8574-1AACEF720F09}" type="presParOf" srcId="{7C56ADBD-A6AC-4EF2-8E3F-E4D1AF55553A}" destId="{650B801C-36AD-4BB4-B694-FF96C260682B}" srcOrd="1" destOrd="0" presId="urn:microsoft.com/office/officeart/2005/8/layout/radial4"/>
    <dgm:cxn modelId="{3D1D2FF2-23FA-400D-8802-5F6D50DB983E}" type="presParOf" srcId="{7C56ADBD-A6AC-4EF2-8E3F-E4D1AF55553A}" destId="{35D5275E-030B-4492-AB45-1FFB773E62B5}" srcOrd="2" destOrd="0" presId="urn:microsoft.com/office/officeart/2005/8/layout/radial4"/>
    <dgm:cxn modelId="{4923F77E-7A27-4137-87B2-ECCD8C60A25D}" type="presParOf" srcId="{7C56ADBD-A6AC-4EF2-8E3F-E4D1AF55553A}" destId="{1EEA4A0F-576F-41D1-966F-79D7B66B11A3}" srcOrd="3" destOrd="0" presId="urn:microsoft.com/office/officeart/2005/8/layout/radial4"/>
    <dgm:cxn modelId="{5EBEE5CA-16A6-440C-943A-447231888D25}" type="presParOf" srcId="{7C56ADBD-A6AC-4EF2-8E3F-E4D1AF55553A}" destId="{AAEF79A0-4E73-4629-940B-2F3B9D5C4B5C}" srcOrd="4" destOrd="0" presId="urn:microsoft.com/office/officeart/2005/8/layout/radial4"/>
    <dgm:cxn modelId="{B926B317-9330-41E0-8F44-1A629D7E41D0}" type="presParOf" srcId="{7C56ADBD-A6AC-4EF2-8E3F-E4D1AF55553A}" destId="{73B23DFF-35C0-40B1-BE07-2D7C66436612}" srcOrd="5" destOrd="0" presId="urn:microsoft.com/office/officeart/2005/8/layout/radial4"/>
    <dgm:cxn modelId="{2E3964BF-32C3-4275-AAB3-8EB503F60262}" type="presParOf" srcId="{7C56ADBD-A6AC-4EF2-8E3F-E4D1AF55553A}" destId="{5EDC9A05-4DA8-4CF4-9F03-77B8AED63D46}" srcOrd="6" destOrd="0" presId="urn:microsoft.com/office/officeart/2005/8/layout/radial4"/>
    <dgm:cxn modelId="{CB2762BA-A7BB-4087-BA3D-1222EC158831}" type="presParOf" srcId="{7C56ADBD-A6AC-4EF2-8E3F-E4D1AF55553A}" destId="{A6602AE0-FDC5-4345-B1C5-82846B918AA9}" srcOrd="7" destOrd="0" presId="urn:microsoft.com/office/officeart/2005/8/layout/radial4"/>
    <dgm:cxn modelId="{B9281C3C-C33E-4688-BBD3-032868E35320}" type="presParOf" srcId="{7C56ADBD-A6AC-4EF2-8E3F-E4D1AF55553A}" destId="{B3AEA512-CF60-49BA-8756-7308C0412429}"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9E4A58-863B-4F0D-B40A-F0754A2B75A4}" type="doc">
      <dgm:prSet loTypeId="urn:microsoft.com/office/officeart/2005/8/layout/chart3" loCatId="relationship" qsTypeId="urn:microsoft.com/office/officeart/2005/8/quickstyle/simple3" qsCatId="simple" csTypeId="urn:microsoft.com/office/officeart/2005/8/colors/colorful2" csCatId="colorful" phldr="1"/>
      <dgm:spPr/>
    </dgm:pt>
    <dgm:pt modelId="{7638293D-BFC4-4379-8EA1-0F2918C539C6}">
      <dgm:prSet phldrT="[Text]" custT="1"/>
      <dgm:spPr/>
      <dgm:t>
        <a:bodyPr/>
        <a:lstStyle/>
        <a:p>
          <a:r>
            <a:rPr lang="en-US" sz="1100" b="1"/>
            <a:t>Practitioner</a:t>
          </a:r>
        </a:p>
      </dgm:t>
    </dgm:pt>
    <dgm:pt modelId="{4E422C6E-60CA-4675-9DA4-F6ECE5B3460F}" type="parTrans" cxnId="{8EE3EDB2-BAC3-488C-AE20-B4A5A4E1E46A}">
      <dgm:prSet/>
      <dgm:spPr/>
      <dgm:t>
        <a:bodyPr/>
        <a:lstStyle/>
        <a:p>
          <a:endParaRPr lang="en-US"/>
        </a:p>
      </dgm:t>
    </dgm:pt>
    <dgm:pt modelId="{A5842D72-A93E-4BA2-9C5F-1BB56CC8B81C}" type="sibTrans" cxnId="{8EE3EDB2-BAC3-488C-AE20-B4A5A4E1E46A}">
      <dgm:prSet/>
      <dgm:spPr/>
      <dgm:t>
        <a:bodyPr/>
        <a:lstStyle/>
        <a:p>
          <a:endParaRPr lang="en-US"/>
        </a:p>
      </dgm:t>
    </dgm:pt>
    <dgm:pt modelId="{6F5219CA-DB6A-4AFE-B788-42982D7B5C34}">
      <dgm:prSet phldrT="[Text]" custT="1"/>
      <dgm:spPr/>
      <dgm:t>
        <a:bodyPr/>
        <a:lstStyle/>
        <a:p>
          <a:r>
            <a:rPr lang="en-US" sz="1000" b="1"/>
            <a:t>Research</a:t>
          </a:r>
        </a:p>
      </dgm:t>
    </dgm:pt>
    <dgm:pt modelId="{0482B617-DA5A-4E71-8A40-744708BF7151}" type="parTrans" cxnId="{F69E29C7-30C4-402B-8A36-FB79AD276079}">
      <dgm:prSet/>
      <dgm:spPr/>
      <dgm:t>
        <a:bodyPr/>
        <a:lstStyle/>
        <a:p>
          <a:endParaRPr lang="en-US"/>
        </a:p>
      </dgm:t>
    </dgm:pt>
    <dgm:pt modelId="{9D83A523-F593-4D73-ACEE-BE24DB22735A}" type="sibTrans" cxnId="{F69E29C7-30C4-402B-8A36-FB79AD276079}">
      <dgm:prSet/>
      <dgm:spPr/>
      <dgm:t>
        <a:bodyPr/>
        <a:lstStyle/>
        <a:p>
          <a:endParaRPr lang="en-US"/>
        </a:p>
      </dgm:t>
    </dgm:pt>
    <dgm:pt modelId="{CB10D316-E5B4-4317-BB69-3BD96F69AD74}">
      <dgm:prSet phldrT="[Text]" custT="1"/>
      <dgm:spPr/>
      <dgm:t>
        <a:bodyPr/>
        <a:lstStyle/>
        <a:p>
          <a:r>
            <a:rPr lang="en-US" sz="1000" b="1"/>
            <a:t>Modeling</a:t>
          </a:r>
        </a:p>
      </dgm:t>
    </dgm:pt>
    <dgm:pt modelId="{A0CF6008-BEE4-4439-B545-54A44DAD8109}" type="parTrans" cxnId="{0DDCB46F-033A-4D41-9A0C-0B486E982802}">
      <dgm:prSet/>
      <dgm:spPr/>
      <dgm:t>
        <a:bodyPr/>
        <a:lstStyle/>
        <a:p>
          <a:endParaRPr lang="en-US"/>
        </a:p>
      </dgm:t>
    </dgm:pt>
    <dgm:pt modelId="{02D35A1A-5E69-40C2-B591-A6701FFEBEE5}" type="sibTrans" cxnId="{0DDCB46F-033A-4D41-9A0C-0B486E982802}">
      <dgm:prSet/>
      <dgm:spPr/>
      <dgm:t>
        <a:bodyPr/>
        <a:lstStyle/>
        <a:p>
          <a:endParaRPr lang="en-US"/>
        </a:p>
      </dgm:t>
    </dgm:pt>
    <dgm:pt modelId="{ECFCC672-C130-4AD0-87D7-0796A3CA5C23}">
      <dgm:prSet custT="1"/>
      <dgm:spPr/>
      <dgm:t>
        <a:bodyPr/>
        <a:lstStyle/>
        <a:p>
          <a:r>
            <a:rPr lang="en-US" sz="1000" b="1"/>
            <a:t>Differentiate</a:t>
          </a:r>
        </a:p>
      </dgm:t>
    </dgm:pt>
    <dgm:pt modelId="{573C4534-3313-4E19-AB2D-BE253B1FD1A4}" type="parTrans" cxnId="{ECA2D19B-DF9B-4319-AF84-A315A2586306}">
      <dgm:prSet/>
      <dgm:spPr/>
      <dgm:t>
        <a:bodyPr/>
        <a:lstStyle/>
        <a:p>
          <a:endParaRPr lang="en-US"/>
        </a:p>
      </dgm:t>
    </dgm:pt>
    <dgm:pt modelId="{F4FAFD9A-A540-416C-8B9A-B8AFE40574EA}" type="sibTrans" cxnId="{ECA2D19B-DF9B-4319-AF84-A315A2586306}">
      <dgm:prSet/>
      <dgm:spPr/>
      <dgm:t>
        <a:bodyPr/>
        <a:lstStyle/>
        <a:p>
          <a:endParaRPr lang="en-US"/>
        </a:p>
      </dgm:t>
    </dgm:pt>
    <dgm:pt modelId="{BE1E3281-FCF2-4333-A267-FCD09DE13B66}">
      <dgm:prSet custT="1"/>
      <dgm:spPr/>
      <dgm:t>
        <a:bodyPr/>
        <a:lstStyle/>
        <a:p>
          <a:r>
            <a:rPr lang="en-US" sz="1000" b="1"/>
            <a:t>Reciprocity</a:t>
          </a:r>
        </a:p>
      </dgm:t>
    </dgm:pt>
    <dgm:pt modelId="{0A9467AB-C096-4154-BB5F-6CE96378375F}" type="parTrans" cxnId="{CA75AFCD-EB2C-4EAF-AD56-E8C33529D2CA}">
      <dgm:prSet/>
      <dgm:spPr/>
      <dgm:t>
        <a:bodyPr/>
        <a:lstStyle/>
        <a:p>
          <a:endParaRPr lang="en-US"/>
        </a:p>
      </dgm:t>
    </dgm:pt>
    <dgm:pt modelId="{7DC9205E-7F33-4DF0-8B59-D7FE8B729EDE}" type="sibTrans" cxnId="{CA75AFCD-EB2C-4EAF-AD56-E8C33529D2CA}">
      <dgm:prSet/>
      <dgm:spPr/>
      <dgm:t>
        <a:bodyPr/>
        <a:lstStyle/>
        <a:p>
          <a:endParaRPr lang="en-US"/>
        </a:p>
      </dgm:t>
    </dgm:pt>
    <dgm:pt modelId="{8D47B6E0-CEFD-4F1E-A4B8-7C4E73D3AEC6}">
      <dgm:prSet custT="1"/>
      <dgm:spPr/>
      <dgm:t>
        <a:bodyPr/>
        <a:lstStyle/>
        <a:p>
          <a:r>
            <a:rPr lang="en-US" sz="1000" b="1"/>
            <a:t>Data Driven</a:t>
          </a:r>
        </a:p>
      </dgm:t>
    </dgm:pt>
    <dgm:pt modelId="{996F1DF0-F0FD-43D5-B34D-35168307DD99}" type="parTrans" cxnId="{AE4F039D-2599-47B6-9D10-32FC3B599F45}">
      <dgm:prSet/>
      <dgm:spPr/>
      <dgm:t>
        <a:bodyPr/>
        <a:lstStyle/>
        <a:p>
          <a:endParaRPr lang="en-US"/>
        </a:p>
      </dgm:t>
    </dgm:pt>
    <dgm:pt modelId="{FF59F685-DAF4-4564-B156-868F7B360F85}" type="sibTrans" cxnId="{AE4F039D-2599-47B6-9D10-32FC3B599F45}">
      <dgm:prSet/>
      <dgm:spPr/>
      <dgm:t>
        <a:bodyPr/>
        <a:lstStyle/>
        <a:p>
          <a:endParaRPr lang="en-US"/>
        </a:p>
      </dgm:t>
    </dgm:pt>
    <dgm:pt modelId="{AA24193D-DA98-459F-A33C-FAF0F4C18E00}">
      <dgm:prSet custT="1"/>
      <dgm:spPr/>
      <dgm:t>
        <a:bodyPr/>
        <a:lstStyle/>
        <a:p>
          <a:r>
            <a:rPr lang="en-US" sz="1000" b="1"/>
            <a:t>Other</a:t>
          </a:r>
        </a:p>
      </dgm:t>
    </dgm:pt>
    <dgm:pt modelId="{253F6E15-CE73-4BAD-9380-81625ACD3CC1}" type="parTrans" cxnId="{A20A51E7-4E0A-4C0A-B6D0-077F01348549}">
      <dgm:prSet/>
      <dgm:spPr/>
      <dgm:t>
        <a:bodyPr/>
        <a:lstStyle/>
        <a:p>
          <a:endParaRPr lang="en-US"/>
        </a:p>
      </dgm:t>
    </dgm:pt>
    <dgm:pt modelId="{00565B68-3647-4696-AB7D-771028DE53C5}" type="sibTrans" cxnId="{A20A51E7-4E0A-4C0A-B6D0-077F01348549}">
      <dgm:prSet/>
      <dgm:spPr/>
      <dgm:t>
        <a:bodyPr/>
        <a:lstStyle/>
        <a:p>
          <a:endParaRPr lang="en-US"/>
        </a:p>
      </dgm:t>
    </dgm:pt>
    <dgm:pt modelId="{A4C26261-B4E7-44B4-A34E-DF0306707F87}" type="pres">
      <dgm:prSet presAssocID="{A89E4A58-863B-4F0D-B40A-F0754A2B75A4}" presName="compositeShape" presStyleCnt="0">
        <dgm:presLayoutVars>
          <dgm:chMax val="7"/>
          <dgm:dir/>
          <dgm:resizeHandles val="exact"/>
        </dgm:presLayoutVars>
      </dgm:prSet>
      <dgm:spPr/>
    </dgm:pt>
    <dgm:pt modelId="{336F9EBE-703E-4D8A-92D6-5D3FA0D1ED38}" type="pres">
      <dgm:prSet presAssocID="{A89E4A58-863B-4F0D-B40A-F0754A2B75A4}" presName="wedge1" presStyleLbl="node1" presStyleIdx="0" presStyleCnt="7" custLinFactNeighborX="8232" custLinFactNeighborY="-1342"/>
      <dgm:spPr/>
    </dgm:pt>
    <dgm:pt modelId="{245AD5A0-E4DD-4FDE-9433-3EB1E2D6C970}" type="pres">
      <dgm:prSet presAssocID="{A89E4A58-863B-4F0D-B40A-F0754A2B75A4}" presName="wedge1Tx" presStyleLbl="node1" presStyleIdx="0" presStyleCnt="7">
        <dgm:presLayoutVars>
          <dgm:chMax val="0"/>
          <dgm:chPref val="0"/>
          <dgm:bulletEnabled val="1"/>
        </dgm:presLayoutVars>
      </dgm:prSet>
      <dgm:spPr/>
    </dgm:pt>
    <dgm:pt modelId="{A6B73000-9FDD-4F0A-826E-CEA6BB4CAF93}" type="pres">
      <dgm:prSet presAssocID="{A89E4A58-863B-4F0D-B40A-F0754A2B75A4}" presName="wedge2" presStyleLbl="node1" presStyleIdx="1" presStyleCnt="7" custLinFactNeighborX="7322" custLinFactNeighborY="3307"/>
      <dgm:spPr/>
    </dgm:pt>
    <dgm:pt modelId="{54B977EE-E7BA-480E-8FAC-F0D3794F9C41}" type="pres">
      <dgm:prSet presAssocID="{A89E4A58-863B-4F0D-B40A-F0754A2B75A4}" presName="wedge2Tx" presStyleLbl="node1" presStyleIdx="1" presStyleCnt="7">
        <dgm:presLayoutVars>
          <dgm:chMax val="0"/>
          <dgm:chPref val="0"/>
          <dgm:bulletEnabled val="1"/>
        </dgm:presLayoutVars>
      </dgm:prSet>
      <dgm:spPr/>
    </dgm:pt>
    <dgm:pt modelId="{1CD19D5D-46FA-4C98-9E56-C013D89009C1}" type="pres">
      <dgm:prSet presAssocID="{A89E4A58-863B-4F0D-B40A-F0754A2B75A4}" presName="wedge3" presStyleLbl="node1" presStyleIdx="2" presStyleCnt="7" custLinFactNeighborX="4960" custLinFactNeighborY="6845"/>
      <dgm:spPr/>
    </dgm:pt>
    <dgm:pt modelId="{CF689AB3-9CA4-423F-8DD5-B23A24A26B85}" type="pres">
      <dgm:prSet presAssocID="{A89E4A58-863B-4F0D-B40A-F0754A2B75A4}" presName="wedge3Tx" presStyleLbl="node1" presStyleIdx="2" presStyleCnt="7">
        <dgm:presLayoutVars>
          <dgm:chMax val="0"/>
          <dgm:chPref val="0"/>
          <dgm:bulletEnabled val="1"/>
        </dgm:presLayoutVars>
      </dgm:prSet>
      <dgm:spPr/>
    </dgm:pt>
    <dgm:pt modelId="{4FACB1E8-3CF7-475F-B6FE-2145EEE294DB}" type="pres">
      <dgm:prSet presAssocID="{A89E4A58-863B-4F0D-B40A-F0754A2B75A4}" presName="wedge4" presStyleLbl="node1" presStyleIdx="3" presStyleCnt="7" custLinFactNeighborX="945" custLinFactNeighborY="10393"/>
      <dgm:spPr/>
    </dgm:pt>
    <dgm:pt modelId="{7D803762-5E4E-407E-AC8A-FF8D64B3B978}" type="pres">
      <dgm:prSet presAssocID="{A89E4A58-863B-4F0D-B40A-F0754A2B75A4}" presName="wedge4Tx" presStyleLbl="node1" presStyleIdx="3" presStyleCnt="7">
        <dgm:presLayoutVars>
          <dgm:chMax val="0"/>
          <dgm:chPref val="0"/>
          <dgm:bulletEnabled val="1"/>
        </dgm:presLayoutVars>
      </dgm:prSet>
      <dgm:spPr/>
    </dgm:pt>
    <dgm:pt modelId="{8D480A87-7836-4181-93FD-8C73D8967731}" type="pres">
      <dgm:prSet presAssocID="{A89E4A58-863B-4F0D-B40A-F0754A2B75A4}" presName="wedge5" presStyleLbl="node1" presStyleIdx="4" presStyleCnt="7" custLinFactNeighborX="-2361" custLinFactNeighborY="8735"/>
      <dgm:spPr/>
    </dgm:pt>
    <dgm:pt modelId="{8FE671DB-4E3D-4DE4-A650-935551B1EECC}" type="pres">
      <dgm:prSet presAssocID="{A89E4A58-863B-4F0D-B40A-F0754A2B75A4}" presName="wedge5Tx" presStyleLbl="node1" presStyleIdx="4" presStyleCnt="7">
        <dgm:presLayoutVars>
          <dgm:chMax val="0"/>
          <dgm:chPref val="0"/>
          <dgm:bulletEnabled val="1"/>
        </dgm:presLayoutVars>
      </dgm:prSet>
      <dgm:spPr/>
    </dgm:pt>
    <dgm:pt modelId="{F162E7C0-93B0-4A8A-915F-0BCB27BD687B}" type="pres">
      <dgm:prSet presAssocID="{A89E4A58-863B-4F0D-B40A-F0754A2B75A4}" presName="wedge6" presStyleLbl="node1" presStyleIdx="5" presStyleCnt="7" custLinFactNeighborX="-4015" custLinFactNeighborY="4961"/>
      <dgm:spPr/>
    </dgm:pt>
    <dgm:pt modelId="{3D8DB8FA-9E91-4679-9380-7B5BD0B16ED4}" type="pres">
      <dgm:prSet presAssocID="{A89E4A58-863B-4F0D-B40A-F0754A2B75A4}" presName="wedge6Tx" presStyleLbl="node1" presStyleIdx="5" presStyleCnt="7">
        <dgm:presLayoutVars>
          <dgm:chMax val="0"/>
          <dgm:chPref val="0"/>
          <dgm:bulletEnabled val="1"/>
        </dgm:presLayoutVars>
      </dgm:prSet>
      <dgm:spPr/>
    </dgm:pt>
    <dgm:pt modelId="{CE1AB373-3E3F-4EF2-8E7B-83B2C86CDBB4}" type="pres">
      <dgm:prSet presAssocID="{A89E4A58-863B-4F0D-B40A-F0754A2B75A4}" presName="wedge7" presStyleLbl="node1" presStyleIdx="6" presStyleCnt="7" custLinFactNeighborX="-2598" custLinFactNeighborY="2599"/>
      <dgm:spPr/>
    </dgm:pt>
    <dgm:pt modelId="{606C50D4-5807-4F8A-A7FE-78F9F24ACDAC}" type="pres">
      <dgm:prSet presAssocID="{A89E4A58-863B-4F0D-B40A-F0754A2B75A4}" presName="wedge7Tx" presStyleLbl="node1" presStyleIdx="6" presStyleCnt="7">
        <dgm:presLayoutVars>
          <dgm:chMax val="0"/>
          <dgm:chPref val="0"/>
          <dgm:bulletEnabled val="1"/>
        </dgm:presLayoutVars>
      </dgm:prSet>
      <dgm:spPr/>
    </dgm:pt>
  </dgm:ptLst>
  <dgm:cxnLst>
    <dgm:cxn modelId="{EDDC4F07-FA40-43BB-B568-9DF483394743}" type="presOf" srcId="{7638293D-BFC4-4379-8EA1-0F2918C539C6}" destId="{336F9EBE-703E-4D8A-92D6-5D3FA0D1ED38}" srcOrd="0" destOrd="0" presId="urn:microsoft.com/office/officeart/2005/8/layout/chart3"/>
    <dgm:cxn modelId="{F77B5F0E-B25A-47F4-BC88-C958B1B3D2E4}" type="presOf" srcId="{ECFCC672-C130-4AD0-87D7-0796A3CA5C23}" destId="{8FE671DB-4E3D-4DE4-A650-935551B1EECC}" srcOrd="1" destOrd="0" presId="urn:microsoft.com/office/officeart/2005/8/layout/chart3"/>
    <dgm:cxn modelId="{A9BBF413-2EE2-4F39-A3C2-8EDB3087AAC8}" type="presOf" srcId="{8D47B6E0-CEFD-4F1E-A4B8-7C4E73D3AEC6}" destId="{F162E7C0-93B0-4A8A-915F-0BCB27BD687B}" srcOrd="0" destOrd="0" presId="urn:microsoft.com/office/officeart/2005/8/layout/chart3"/>
    <dgm:cxn modelId="{EBE7AF39-F405-4CF4-AC09-6801996E70F0}" type="presOf" srcId="{ECFCC672-C130-4AD0-87D7-0796A3CA5C23}" destId="{8D480A87-7836-4181-93FD-8C73D8967731}" srcOrd="0" destOrd="0" presId="urn:microsoft.com/office/officeart/2005/8/layout/chart3"/>
    <dgm:cxn modelId="{BD07FD40-D9DC-4C35-BA14-868A9756E742}" type="presOf" srcId="{BE1E3281-FCF2-4333-A267-FCD09DE13B66}" destId="{4FACB1E8-3CF7-475F-B6FE-2145EEE294DB}" srcOrd="0" destOrd="0" presId="urn:microsoft.com/office/officeart/2005/8/layout/chart3"/>
    <dgm:cxn modelId="{F290565C-BFD6-4095-A497-509799D12D51}" type="presOf" srcId="{CB10D316-E5B4-4317-BB69-3BD96F69AD74}" destId="{1CD19D5D-46FA-4C98-9E56-C013D89009C1}" srcOrd="0" destOrd="0" presId="urn:microsoft.com/office/officeart/2005/8/layout/chart3"/>
    <dgm:cxn modelId="{7F1E3F42-9068-49CA-B0C5-55A89938B3AC}" type="presOf" srcId="{8D47B6E0-CEFD-4F1E-A4B8-7C4E73D3AEC6}" destId="{3D8DB8FA-9E91-4679-9380-7B5BD0B16ED4}" srcOrd="1" destOrd="0" presId="urn:microsoft.com/office/officeart/2005/8/layout/chart3"/>
    <dgm:cxn modelId="{B0CA844D-5551-4B79-A2A3-1A77BB6E6EF0}" type="presOf" srcId="{6F5219CA-DB6A-4AFE-B788-42982D7B5C34}" destId="{54B977EE-E7BA-480E-8FAC-F0D3794F9C41}" srcOrd="1" destOrd="0" presId="urn:microsoft.com/office/officeart/2005/8/layout/chart3"/>
    <dgm:cxn modelId="{0DDCB46F-033A-4D41-9A0C-0B486E982802}" srcId="{A89E4A58-863B-4F0D-B40A-F0754A2B75A4}" destId="{CB10D316-E5B4-4317-BB69-3BD96F69AD74}" srcOrd="2" destOrd="0" parTransId="{A0CF6008-BEE4-4439-B545-54A44DAD8109}" sibTransId="{02D35A1A-5E69-40C2-B591-A6701FFEBEE5}"/>
    <dgm:cxn modelId="{C8FA1D77-3424-4E20-B1B9-CA3230F7C171}" type="presOf" srcId="{A89E4A58-863B-4F0D-B40A-F0754A2B75A4}" destId="{A4C26261-B4E7-44B4-A34E-DF0306707F87}" srcOrd="0" destOrd="0" presId="urn:microsoft.com/office/officeart/2005/8/layout/chart3"/>
    <dgm:cxn modelId="{1EB56C84-05BB-4DF8-B4E8-FF2E1BE9DC9B}" type="presOf" srcId="{BE1E3281-FCF2-4333-A267-FCD09DE13B66}" destId="{7D803762-5E4E-407E-AC8A-FF8D64B3B978}" srcOrd="1" destOrd="0" presId="urn:microsoft.com/office/officeart/2005/8/layout/chart3"/>
    <dgm:cxn modelId="{2E335B92-42FE-4D4E-AE86-03C34193CFBE}" type="presOf" srcId="{7638293D-BFC4-4379-8EA1-0F2918C539C6}" destId="{245AD5A0-E4DD-4FDE-9433-3EB1E2D6C970}" srcOrd="1" destOrd="0" presId="urn:microsoft.com/office/officeart/2005/8/layout/chart3"/>
    <dgm:cxn modelId="{C2E68B96-D44A-4199-8A52-C9C155D38ECA}" type="presOf" srcId="{CB10D316-E5B4-4317-BB69-3BD96F69AD74}" destId="{CF689AB3-9CA4-423F-8DD5-B23A24A26B85}" srcOrd="1" destOrd="0" presId="urn:microsoft.com/office/officeart/2005/8/layout/chart3"/>
    <dgm:cxn modelId="{ECA2D19B-DF9B-4319-AF84-A315A2586306}" srcId="{A89E4A58-863B-4F0D-B40A-F0754A2B75A4}" destId="{ECFCC672-C130-4AD0-87D7-0796A3CA5C23}" srcOrd="4" destOrd="0" parTransId="{573C4534-3313-4E19-AB2D-BE253B1FD1A4}" sibTransId="{F4FAFD9A-A540-416C-8B9A-B8AFE40574EA}"/>
    <dgm:cxn modelId="{AE4F039D-2599-47B6-9D10-32FC3B599F45}" srcId="{A89E4A58-863B-4F0D-B40A-F0754A2B75A4}" destId="{8D47B6E0-CEFD-4F1E-A4B8-7C4E73D3AEC6}" srcOrd="5" destOrd="0" parTransId="{996F1DF0-F0FD-43D5-B34D-35168307DD99}" sibTransId="{FF59F685-DAF4-4564-B156-868F7B360F85}"/>
    <dgm:cxn modelId="{A80761A2-C120-41F1-B7C2-0DBA4350FC5B}" type="presOf" srcId="{AA24193D-DA98-459F-A33C-FAF0F4C18E00}" destId="{CE1AB373-3E3F-4EF2-8E7B-83B2C86CDBB4}" srcOrd="0" destOrd="0" presId="urn:microsoft.com/office/officeart/2005/8/layout/chart3"/>
    <dgm:cxn modelId="{632C65AB-144B-4EC9-AA2C-4C280135FAA9}" type="presOf" srcId="{AA24193D-DA98-459F-A33C-FAF0F4C18E00}" destId="{606C50D4-5807-4F8A-A7FE-78F9F24ACDAC}" srcOrd="1" destOrd="0" presId="urn:microsoft.com/office/officeart/2005/8/layout/chart3"/>
    <dgm:cxn modelId="{8EE3EDB2-BAC3-488C-AE20-B4A5A4E1E46A}" srcId="{A89E4A58-863B-4F0D-B40A-F0754A2B75A4}" destId="{7638293D-BFC4-4379-8EA1-0F2918C539C6}" srcOrd="0" destOrd="0" parTransId="{4E422C6E-60CA-4675-9DA4-F6ECE5B3460F}" sibTransId="{A5842D72-A93E-4BA2-9C5F-1BB56CC8B81C}"/>
    <dgm:cxn modelId="{F69E29C7-30C4-402B-8A36-FB79AD276079}" srcId="{A89E4A58-863B-4F0D-B40A-F0754A2B75A4}" destId="{6F5219CA-DB6A-4AFE-B788-42982D7B5C34}" srcOrd="1" destOrd="0" parTransId="{0482B617-DA5A-4E71-8A40-744708BF7151}" sibTransId="{9D83A523-F593-4D73-ACEE-BE24DB22735A}"/>
    <dgm:cxn modelId="{CA75AFCD-EB2C-4EAF-AD56-E8C33529D2CA}" srcId="{A89E4A58-863B-4F0D-B40A-F0754A2B75A4}" destId="{BE1E3281-FCF2-4333-A267-FCD09DE13B66}" srcOrd="3" destOrd="0" parTransId="{0A9467AB-C096-4154-BB5F-6CE96378375F}" sibTransId="{7DC9205E-7F33-4DF0-8B59-D7FE8B729EDE}"/>
    <dgm:cxn modelId="{CB9815E0-654E-4725-A886-399BFFC3745F}" type="presOf" srcId="{6F5219CA-DB6A-4AFE-B788-42982D7B5C34}" destId="{A6B73000-9FDD-4F0A-826E-CEA6BB4CAF93}" srcOrd="0" destOrd="0" presId="urn:microsoft.com/office/officeart/2005/8/layout/chart3"/>
    <dgm:cxn modelId="{A20A51E7-4E0A-4C0A-B6D0-077F01348549}" srcId="{A89E4A58-863B-4F0D-B40A-F0754A2B75A4}" destId="{AA24193D-DA98-459F-A33C-FAF0F4C18E00}" srcOrd="6" destOrd="0" parTransId="{253F6E15-CE73-4BAD-9380-81625ACD3CC1}" sibTransId="{00565B68-3647-4696-AB7D-771028DE53C5}"/>
    <dgm:cxn modelId="{A8EBA46D-99D8-459A-B785-304CC38BA221}" type="presParOf" srcId="{A4C26261-B4E7-44B4-A34E-DF0306707F87}" destId="{336F9EBE-703E-4D8A-92D6-5D3FA0D1ED38}" srcOrd="0" destOrd="0" presId="urn:microsoft.com/office/officeart/2005/8/layout/chart3"/>
    <dgm:cxn modelId="{7677FAA2-0E99-47B3-B10E-28A9AE3F7ACF}" type="presParOf" srcId="{A4C26261-B4E7-44B4-A34E-DF0306707F87}" destId="{245AD5A0-E4DD-4FDE-9433-3EB1E2D6C970}" srcOrd="1" destOrd="0" presId="urn:microsoft.com/office/officeart/2005/8/layout/chart3"/>
    <dgm:cxn modelId="{0433B48C-15F9-4AE8-B07D-FA57C10A6AEB}" type="presParOf" srcId="{A4C26261-B4E7-44B4-A34E-DF0306707F87}" destId="{A6B73000-9FDD-4F0A-826E-CEA6BB4CAF93}" srcOrd="2" destOrd="0" presId="urn:microsoft.com/office/officeart/2005/8/layout/chart3"/>
    <dgm:cxn modelId="{813043BD-B370-4E2A-9976-F62BC8E6018C}" type="presParOf" srcId="{A4C26261-B4E7-44B4-A34E-DF0306707F87}" destId="{54B977EE-E7BA-480E-8FAC-F0D3794F9C41}" srcOrd="3" destOrd="0" presId="urn:microsoft.com/office/officeart/2005/8/layout/chart3"/>
    <dgm:cxn modelId="{74E8CE84-1EA9-441C-A159-79D390D9F56B}" type="presParOf" srcId="{A4C26261-B4E7-44B4-A34E-DF0306707F87}" destId="{1CD19D5D-46FA-4C98-9E56-C013D89009C1}" srcOrd="4" destOrd="0" presId="urn:microsoft.com/office/officeart/2005/8/layout/chart3"/>
    <dgm:cxn modelId="{C1F3CB31-BC3F-4EB6-B3EE-F853A38ADAE3}" type="presParOf" srcId="{A4C26261-B4E7-44B4-A34E-DF0306707F87}" destId="{CF689AB3-9CA4-423F-8DD5-B23A24A26B85}" srcOrd="5" destOrd="0" presId="urn:microsoft.com/office/officeart/2005/8/layout/chart3"/>
    <dgm:cxn modelId="{398E42E1-4332-4426-8B35-A090666E2F53}" type="presParOf" srcId="{A4C26261-B4E7-44B4-A34E-DF0306707F87}" destId="{4FACB1E8-3CF7-475F-B6FE-2145EEE294DB}" srcOrd="6" destOrd="0" presId="urn:microsoft.com/office/officeart/2005/8/layout/chart3"/>
    <dgm:cxn modelId="{C578E208-0968-45D4-87AF-185BF7460482}" type="presParOf" srcId="{A4C26261-B4E7-44B4-A34E-DF0306707F87}" destId="{7D803762-5E4E-407E-AC8A-FF8D64B3B978}" srcOrd="7" destOrd="0" presId="urn:microsoft.com/office/officeart/2005/8/layout/chart3"/>
    <dgm:cxn modelId="{FF1A8F64-7C03-42D9-B147-3F9020AB1B5E}" type="presParOf" srcId="{A4C26261-B4E7-44B4-A34E-DF0306707F87}" destId="{8D480A87-7836-4181-93FD-8C73D8967731}" srcOrd="8" destOrd="0" presId="urn:microsoft.com/office/officeart/2005/8/layout/chart3"/>
    <dgm:cxn modelId="{1089F5C7-D9E8-4DBC-9455-9171FA4F7BB7}" type="presParOf" srcId="{A4C26261-B4E7-44B4-A34E-DF0306707F87}" destId="{8FE671DB-4E3D-4DE4-A650-935551B1EECC}" srcOrd="9" destOrd="0" presId="urn:microsoft.com/office/officeart/2005/8/layout/chart3"/>
    <dgm:cxn modelId="{2C13D732-ADD6-48AB-A031-E9A7A6D82299}" type="presParOf" srcId="{A4C26261-B4E7-44B4-A34E-DF0306707F87}" destId="{F162E7C0-93B0-4A8A-915F-0BCB27BD687B}" srcOrd="10" destOrd="0" presId="urn:microsoft.com/office/officeart/2005/8/layout/chart3"/>
    <dgm:cxn modelId="{F9AEF7F1-1277-4B0C-A666-0B78D7AF9A25}" type="presParOf" srcId="{A4C26261-B4E7-44B4-A34E-DF0306707F87}" destId="{3D8DB8FA-9E91-4679-9380-7B5BD0B16ED4}" srcOrd="11" destOrd="0" presId="urn:microsoft.com/office/officeart/2005/8/layout/chart3"/>
    <dgm:cxn modelId="{958C55E9-2BD1-4DCC-9DBD-6DCA008DBC89}" type="presParOf" srcId="{A4C26261-B4E7-44B4-A34E-DF0306707F87}" destId="{CE1AB373-3E3F-4EF2-8E7B-83B2C86CDBB4}" srcOrd="12" destOrd="0" presId="urn:microsoft.com/office/officeart/2005/8/layout/chart3"/>
    <dgm:cxn modelId="{0AD80AB8-6B75-45E8-A50E-EB8DAA6A263A}" type="presParOf" srcId="{A4C26261-B4E7-44B4-A34E-DF0306707F87}" destId="{606C50D4-5807-4F8A-A7FE-78F9F24ACDAC}"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E52FF-E462-455F-B97B-ACDF7D0A331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F3A5DED-3C9F-4CFC-BCB9-0540657D2B62}">
      <dgm:prSet phldrT="[Text]" custT="1"/>
      <dgm:spPr/>
      <dgm:t>
        <a:bodyPr/>
        <a:lstStyle/>
        <a:p>
          <a:r>
            <a:rPr lang="en-US" sz="2400" dirty="0"/>
            <a:t>Tier 1</a:t>
          </a:r>
        </a:p>
      </dgm:t>
    </dgm:pt>
    <dgm:pt modelId="{98C1F4C7-2633-4BEC-8480-5F326B07F9C7}" type="parTrans" cxnId="{25C15829-D26F-49D4-80A1-F8E78F031941}">
      <dgm:prSet/>
      <dgm:spPr/>
      <dgm:t>
        <a:bodyPr/>
        <a:lstStyle/>
        <a:p>
          <a:endParaRPr lang="en-US"/>
        </a:p>
      </dgm:t>
    </dgm:pt>
    <dgm:pt modelId="{B66885CF-429F-4687-BF07-7F1856894F3F}" type="sibTrans" cxnId="{25C15829-D26F-49D4-80A1-F8E78F031941}">
      <dgm:prSet/>
      <dgm:spPr/>
      <dgm:t>
        <a:bodyPr/>
        <a:lstStyle/>
        <a:p>
          <a:endParaRPr lang="en-US"/>
        </a:p>
      </dgm:t>
    </dgm:pt>
    <dgm:pt modelId="{F9CAEAD8-6891-44E2-BD52-B4EA017683F3}">
      <dgm:prSet phldrT="[Text]" custT="1"/>
      <dgm:spPr/>
      <dgm:t>
        <a:bodyPr/>
        <a:lstStyle/>
        <a:p>
          <a:r>
            <a:rPr lang="en-US" sz="2400" dirty="0"/>
            <a:t>Tier 2</a:t>
          </a:r>
        </a:p>
      </dgm:t>
    </dgm:pt>
    <dgm:pt modelId="{F2E0278F-3F85-4F7D-A2A5-EF97979E00F7}" type="parTrans" cxnId="{4C117923-AF01-4835-8B98-6CD22033C353}">
      <dgm:prSet/>
      <dgm:spPr/>
      <dgm:t>
        <a:bodyPr/>
        <a:lstStyle/>
        <a:p>
          <a:endParaRPr lang="en-US"/>
        </a:p>
      </dgm:t>
    </dgm:pt>
    <dgm:pt modelId="{4A874AD9-9D3F-429D-88D3-6D6FA3B98AA7}" type="sibTrans" cxnId="{4C117923-AF01-4835-8B98-6CD22033C353}">
      <dgm:prSet/>
      <dgm:spPr/>
      <dgm:t>
        <a:bodyPr/>
        <a:lstStyle/>
        <a:p>
          <a:endParaRPr lang="en-US"/>
        </a:p>
      </dgm:t>
    </dgm:pt>
    <dgm:pt modelId="{91313977-138B-4248-9A91-04AB9174AEE4}">
      <dgm:prSet phldrT="[Text]" custT="1"/>
      <dgm:spPr/>
      <dgm:t>
        <a:bodyPr/>
        <a:lstStyle/>
        <a:p>
          <a:r>
            <a:rPr lang="en-US" sz="2400" dirty="0"/>
            <a:t>Tier 3</a:t>
          </a:r>
        </a:p>
      </dgm:t>
    </dgm:pt>
    <dgm:pt modelId="{FE7F47EA-D8FA-42CC-AA09-255564BFD7BF}" type="parTrans" cxnId="{32A39AFB-8F1E-47E7-8EC8-51432480AB86}">
      <dgm:prSet/>
      <dgm:spPr/>
      <dgm:t>
        <a:bodyPr/>
        <a:lstStyle/>
        <a:p>
          <a:endParaRPr lang="en-US"/>
        </a:p>
      </dgm:t>
    </dgm:pt>
    <dgm:pt modelId="{8853E7CF-EAA2-464E-A248-7E9D44E7B589}" type="sibTrans" cxnId="{32A39AFB-8F1E-47E7-8EC8-51432480AB86}">
      <dgm:prSet/>
      <dgm:spPr/>
      <dgm:t>
        <a:bodyPr/>
        <a:lstStyle/>
        <a:p>
          <a:endParaRPr lang="en-US"/>
        </a:p>
      </dgm:t>
    </dgm:pt>
    <dgm:pt modelId="{4D5E8150-FE16-439B-A963-D343DFE53EAA}" type="pres">
      <dgm:prSet presAssocID="{3D7E52FF-E462-455F-B97B-ACDF7D0A331B}" presName="rootnode" presStyleCnt="0">
        <dgm:presLayoutVars>
          <dgm:chMax/>
          <dgm:chPref/>
          <dgm:dir/>
          <dgm:animLvl val="lvl"/>
        </dgm:presLayoutVars>
      </dgm:prSet>
      <dgm:spPr/>
    </dgm:pt>
    <dgm:pt modelId="{0492D20C-BB5C-4080-AC9E-E10DC91B096E}" type="pres">
      <dgm:prSet presAssocID="{BF3A5DED-3C9F-4CFC-BCB9-0540657D2B62}" presName="composite" presStyleCnt="0"/>
      <dgm:spPr/>
    </dgm:pt>
    <dgm:pt modelId="{68D3E539-27F6-4D23-B52C-E40CDFD994E8}" type="pres">
      <dgm:prSet presAssocID="{BF3A5DED-3C9F-4CFC-BCB9-0540657D2B62}" presName="LShape" presStyleLbl="alignNode1" presStyleIdx="0" presStyleCnt="5"/>
      <dgm:spPr/>
    </dgm:pt>
    <dgm:pt modelId="{78226F6F-BBA4-4DC5-BE24-C1DD7C6AB017}" type="pres">
      <dgm:prSet presAssocID="{BF3A5DED-3C9F-4CFC-BCB9-0540657D2B62}" presName="ParentText" presStyleLbl="revTx" presStyleIdx="0" presStyleCnt="3">
        <dgm:presLayoutVars>
          <dgm:chMax val="0"/>
          <dgm:chPref val="0"/>
          <dgm:bulletEnabled val="1"/>
        </dgm:presLayoutVars>
      </dgm:prSet>
      <dgm:spPr/>
    </dgm:pt>
    <dgm:pt modelId="{067E5FB2-D2F6-467D-B458-2CBEA485D985}" type="pres">
      <dgm:prSet presAssocID="{BF3A5DED-3C9F-4CFC-BCB9-0540657D2B62}" presName="Triangle" presStyleLbl="alignNode1" presStyleIdx="1" presStyleCnt="5"/>
      <dgm:spPr/>
    </dgm:pt>
    <dgm:pt modelId="{E5D332C5-081C-428A-9192-AFCB91B9D135}" type="pres">
      <dgm:prSet presAssocID="{B66885CF-429F-4687-BF07-7F1856894F3F}" presName="sibTrans" presStyleCnt="0"/>
      <dgm:spPr/>
    </dgm:pt>
    <dgm:pt modelId="{45B31A40-C0FD-4B0E-BDAC-8A0ADE14AA35}" type="pres">
      <dgm:prSet presAssocID="{B66885CF-429F-4687-BF07-7F1856894F3F}" presName="space" presStyleCnt="0"/>
      <dgm:spPr/>
    </dgm:pt>
    <dgm:pt modelId="{00D3621C-2F26-425C-81E0-FBE1472909C6}" type="pres">
      <dgm:prSet presAssocID="{F9CAEAD8-6891-44E2-BD52-B4EA017683F3}" presName="composite" presStyleCnt="0"/>
      <dgm:spPr/>
    </dgm:pt>
    <dgm:pt modelId="{B7BEF90B-D880-48C0-858F-CCCDBFBB33B6}" type="pres">
      <dgm:prSet presAssocID="{F9CAEAD8-6891-44E2-BD52-B4EA017683F3}" presName="LShape" presStyleLbl="alignNode1" presStyleIdx="2" presStyleCnt="5"/>
      <dgm:spPr/>
    </dgm:pt>
    <dgm:pt modelId="{3C3EB975-8947-4549-B741-834B33B3196E}" type="pres">
      <dgm:prSet presAssocID="{F9CAEAD8-6891-44E2-BD52-B4EA017683F3}" presName="ParentText" presStyleLbl="revTx" presStyleIdx="1" presStyleCnt="3">
        <dgm:presLayoutVars>
          <dgm:chMax val="0"/>
          <dgm:chPref val="0"/>
          <dgm:bulletEnabled val="1"/>
        </dgm:presLayoutVars>
      </dgm:prSet>
      <dgm:spPr/>
    </dgm:pt>
    <dgm:pt modelId="{9EA15394-0108-4288-8300-E01C5149A8BF}" type="pres">
      <dgm:prSet presAssocID="{F9CAEAD8-6891-44E2-BD52-B4EA017683F3}" presName="Triangle" presStyleLbl="alignNode1" presStyleIdx="3" presStyleCnt="5"/>
      <dgm:spPr/>
    </dgm:pt>
    <dgm:pt modelId="{86E1266B-7054-443B-AD72-78713B12ADAF}" type="pres">
      <dgm:prSet presAssocID="{4A874AD9-9D3F-429D-88D3-6D6FA3B98AA7}" presName="sibTrans" presStyleCnt="0"/>
      <dgm:spPr/>
    </dgm:pt>
    <dgm:pt modelId="{423EB399-FBCD-4FB6-B29F-E931D4A6349B}" type="pres">
      <dgm:prSet presAssocID="{4A874AD9-9D3F-429D-88D3-6D6FA3B98AA7}" presName="space" presStyleCnt="0"/>
      <dgm:spPr/>
    </dgm:pt>
    <dgm:pt modelId="{27DED962-4FB5-4457-A36F-2A43732D9874}" type="pres">
      <dgm:prSet presAssocID="{91313977-138B-4248-9A91-04AB9174AEE4}" presName="composite" presStyleCnt="0"/>
      <dgm:spPr/>
    </dgm:pt>
    <dgm:pt modelId="{40F14F2B-6AD0-416E-AFE5-3C7858A01ED3}" type="pres">
      <dgm:prSet presAssocID="{91313977-138B-4248-9A91-04AB9174AEE4}" presName="LShape" presStyleLbl="alignNode1" presStyleIdx="4" presStyleCnt="5"/>
      <dgm:spPr/>
    </dgm:pt>
    <dgm:pt modelId="{EDE9DDD5-68DD-4F9C-A538-8B5473215308}" type="pres">
      <dgm:prSet presAssocID="{91313977-138B-4248-9A91-04AB9174AEE4}" presName="ParentText" presStyleLbl="revTx" presStyleIdx="2" presStyleCnt="3">
        <dgm:presLayoutVars>
          <dgm:chMax val="0"/>
          <dgm:chPref val="0"/>
          <dgm:bulletEnabled val="1"/>
        </dgm:presLayoutVars>
      </dgm:prSet>
      <dgm:spPr/>
    </dgm:pt>
  </dgm:ptLst>
  <dgm:cxnLst>
    <dgm:cxn modelId="{302EF31B-E157-4029-A148-E350A5ADE304}" type="presOf" srcId="{BF3A5DED-3C9F-4CFC-BCB9-0540657D2B62}" destId="{78226F6F-BBA4-4DC5-BE24-C1DD7C6AB017}" srcOrd="0" destOrd="0" presId="urn:microsoft.com/office/officeart/2009/3/layout/StepUpProcess"/>
    <dgm:cxn modelId="{4C117923-AF01-4835-8B98-6CD22033C353}" srcId="{3D7E52FF-E462-455F-B97B-ACDF7D0A331B}" destId="{F9CAEAD8-6891-44E2-BD52-B4EA017683F3}" srcOrd="1" destOrd="0" parTransId="{F2E0278F-3F85-4F7D-A2A5-EF97979E00F7}" sibTransId="{4A874AD9-9D3F-429D-88D3-6D6FA3B98AA7}"/>
    <dgm:cxn modelId="{25C15829-D26F-49D4-80A1-F8E78F031941}" srcId="{3D7E52FF-E462-455F-B97B-ACDF7D0A331B}" destId="{BF3A5DED-3C9F-4CFC-BCB9-0540657D2B62}" srcOrd="0" destOrd="0" parTransId="{98C1F4C7-2633-4BEC-8480-5F326B07F9C7}" sibTransId="{B66885CF-429F-4687-BF07-7F1856894F3F}"/>
    <dgm:cxn modelId="{5FD2D9A6-ABBF-4F04-A5A7-8759A7CA19B3}" type="presOf" srcId="{F9CAEAD8-6891-44E2-BD52-B4EA017683F3}" destId="{3C3EB975-8947-4549-B741-834B33B3196E}" srcOrd="0" destOrd="0" presId="urn:microsoft.com/office/officeart/2009/3/layout/StepUpProcess"/>
    <dgm:cxn modelId="{B54B68AD-86C2-4C2B-8D2D-A277F815CC55}" type="presOf" srcId="{91313977-138B-4248-9A91-04AB9174AEE4}" destId="{EDE9DDD5-68DD-4F9C-A538-8B5473215308}" srcOrd="0" destOrd="0" presId="urn:microsoft.com/office/officeart/2009/3/layout/StepUpProcess"/>
    <dgm:cxn modelId="{62D926C4-39DB-469B-B66A-3B0C2BBF29B7}" type="presOf" srcId="{3D7E52FF-E462-455F-B97B-ACDF7D0A331B}" destId="{4D5E8150-FE16-439B-A963-D343DFE53EAA}" srcOrd="0" destOrd="0" presId="urn:microsoft.com/office/officeart/2009/3/layout/StepUpProcess"/>
    <dgm:cxn modelId="{32A39AFB-8F1E-47E7-8EC8-51432480AB86}" srcId="{3D7E52FF-E462-455F-B97B-ACDF7D0A331B}" destId="{91313977-138B-4248-9A91-04AB9174AEE4}" srcOrd="2" destOrd="0" parTransId="{FE7F47EA-D8FA-42CC-AA09-255564BFD7BF}" sibTransId="{8853E7CF-EAA2-464E-A248-7E9D44E7B589}"/>
    <dgm:cxn modelId="{A94331FF-3A98-48DA-9006-2E2A16094856}" type="presParOf" srcId="{4D5E8150-FE16-439B-A963-D343DFE53EAA}" destId="{0492D20C-BB5C-4080-AC9E-E10DC91B096E}" srcOrd="0" destOrd="0" presId="urn:microsoft.com/office/officeart/2009/3/layout/StepUpProcess"/>
    <dgm:cxn modelId="{53109CFE-46D8-4649-A929-69E5179DB920}" type="presParOf" srcId="{0492D20C-BB5C-4080-AC9E-E10DC91B096E}" destId="{68D3E539-27F6-4D23-B52C-E40CDFD994E8}" srcOrd="0" destOrd="0" presId="urn:microsoft.com/office/officeart/2009/3/layout/StepUpProcess"/>
    <dgm:cxn modelId="{7C8EC248-9E01-41FF-89A5-8E2F09DB6D11}" type="presParOf" srcId="{0492D20C-BB5C-4080-AC9E-E10DC91B096E}" destId="{78226F6F-BBA4-4DC5-BE24-C1DD7C6AB017}" srcOrd="1" destOrd="0" presId="urn:microsoft.com/office/officeart/2009/3/layout/StepUpProcess"/>
    <dgm:cxn modelId="{964DEF47-74AE-444E-98AB-CEA1988B8912}" type="presParOf" srcId="{0492D20C-BB5C-4080-AC9E-E10DC91B096E}" destId="{067E5FB2-D2F6-467D-B458-2CBEA485D985}" srcOrd="2" destOrd="0" presId="urn:microsoft.com/office/officeart/2009/3/layout/StepUpProcess"/>
    <dgm:cxn modelId="{9D310C05-999F-4D9C-9027-2B2A09653C8D}" type="presParOf" srcId="{4D5E8150-FE16-439B-A963-D343DFE53EAA}" destId="{E5D332C5-081C-428A-9192-AFCB91B9D135}" srcOrd="1" destOrd="0" presId="urn:microsoft.com/office/officeart/2009/3/layout/StepUpProcess"/>
    <dgm:cxn modelId="{37EC5F91-7DAA-4C9F-A060-0D31EA3AB046}" type="presParOf" srcId="{E5D332C5-081C-428A-9192-AFCB91B9D135}" destId="{45B31A40-C0FD-4B0E-BDAC-8A0ADE14AA35}" srcOrd="0" destOrd="0" presId="urn:microsoft.com/office/officeart/2009/3/layout/StepUpProcess"/>
    <dgm:cxn modelId="{CC6C088C-D9F0-4498-A195-FC416A516D27}" type="presParOf" srcId="{4D5E8150-FE16-439B-A963-D343DFE53EAA}" destId="{00D3621C-2F26-425C-81E0-FBE1472909C6}" srcOrd="2" destOrd="0" presId="urn:microsoft.com/office/officeart/2009/3/layout/StepUpProcess"/>
    <dgm:cxn modelId="{29DD72EC-CCE1-44A2-9A27-1F6031126870}" type="presParOf" srcId="{00D3621C-2F26-425C-81E0-FBE1472909C6}" destId="{B7BEF90B-D880-48C0-858F-CCCDBFBB33B6}" srcOrd="0" destOrd="0" presId="urn:microsoft.com/office/officeart/2009/3/layout/StepUpProcess"/>
    <dgm:cxn modelId="{4C0C3257-AD69-477D-9E17-993BAB74677D}" type="presParOf" srcId="{00D3621C-2F26-425C-81E0-FBE1472909C6}" destId="{3C3EB975-8947-4549-B741-834B33B3196E}" srcOrd="1" destOrd="0" presId="urn:microsoft.com/office/officeart/2009/3/layout/StepUpProcess"/>
    <dgm:cxn modelId="{B066872C-5043-42E9-B7DC-76C661C989C1}" type="presParOf" srcId="{00D3621C-2F26-425C-81E0-FBE1472909C6}" destId="{9EA15394-0108-4288-8300-E01C5149A8BF}" srcOrd="2" destOrd="0" presId="urn:microsoft.com/office/officeart/2009/3/layout/StepUpProcess"/>
    <dgm:cxn modelId="{29573453-3DDC-4627-BCAB-B19D06429937}" type="presParOf" srcId="{4D5E8150-FE16-439B-A963-D343DFE53EAA}" destId="{86E1266B-7054-443B-AD72-78713B12ADAF}" srcOrd="3" destOrd="0" presId="urn:microsoft.com/office/officeart/2009/3/layout/StepUpProcess"/>
    <dgm:cxn modelId="{6AE8C613-9F48-416F-AFCC-C7428C9B51E5}" type="presParOf" srcId="{86E1266B-7054-443B-AD72-78713B12ADAF}" destId="{423EB399-FBCD-4FB6-B29F-E931D4A6349B}" srcOrd="0" destOrd="0" presId="urn:microsoft.com/office/officeart/2009/3/layout/StepUpProcess"/>
    <dgm:cxn modelId="{976EBFD2-5CC1-4C8D-903C-794BD2EC534C}" type="presParOf" srcId="{4D5E8150-FE16-439B-A963-D343DFE53EAA}" destId="{27DED962-4FB5-4457-A36F-2A43732D9874}" srcOrd="4" destOrd="0" presId="urn:microsoft.com/office/officeart/2009/3/layout/StepUpProcess"/>
    <dgm:cxn modelId="{E3976C3E-A073-4DDA-92A3-41F2833925C0}" type="presParOf" srcId="{27DED962-4FB5-4457-A36F-2A43732D9874}" destId="{40F14F2B-6AD0-416E-AFE5-3C7858A01ED3}" srcOrd="0" destOrd="0" presId="urn:microsoft.com/office/officeart/2009/3/layout/StepUpProcess"/>
    <dgm:cxn modelId="{48755C12-2C80-4F73-9FCE-1A46BC6BB65A}" type="presParOf" srcId="{27DED962-4FB5-4457-A36F-2A43732D9874}" destId="{EDE9DDD5-68DD-4F9C-A538-8B547321530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8E062-8E43-46F0-A206-CB40B3646D22}">
      <dsp:nvSpPr>
        <dsp:cNvPr id="0" name=""/>
        <dsp:cNvSpPr/>
      </dsp:nvSpPr>
      <dsp:spPr>
        <a:xfrm>
          <a:off x="251721"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FDA0D-3ABB-44F4-97E5-854E3D813C3E}">
      <dsp:nvSpPr>
        <dsp:cNvPr id="0" name=""/>
        <dsp:cNvSpPr/>
      </dsp:nvSpPr>
      <dsp:spPr>
        <a:xfrm>
          <a:off x="964433" y="3365506"/>
          <a:ext cx="166555" cy="1665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7163F7-15FA-4AFB-B46F-83566A647B71}">
      <dsp:nvSpPr>
        <dsp:cNvPr id="0" name=""/>
        <dsp:cNvSpPr/>
      </dsp:nvSpPr>
      <dsp:spPr>
        <a:xfrm>
          <a:off x="667781" y="3735690"/>
          <a:ext cx="1872748" cy="493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t>Stage 1</a:t>
          </a:r>
        </a:p>
        <a:p>
          <a:pPr marL="0" lvl="0" indent="0" algn="ctr" defTabSz="800100">
            <a:lnSpc>
              <a:spcPct val="90000"/>
            </a:lnSpc>
            <a:spcBef>
              <a:spcPct val="0"/>
            </a:spcBef>
            <a:spcAft>
              <a:spcPct val="35000"/>
            </a:spcAft>
            <a:buNone/>
          </a:pPr>
          <a:r>
            <a:rPr lang="en-US" sz="1800" b="1" kern="1200" dirty="0"/>
            <a:t>Project Design</a:t>
          </a:r>
        </a:p>
      </dsp:txBody>
      <dsp:txXfrm>
        <a:off x="667781" y="3735690"/>
        <a:ext cx="1872748" cy="493391"/>
      </dsp:txXfrm>
    </dsp:sp>
    <dsp:sp modelId="{878D5C71-E230-4949-AF62-81A80A35FDFF}">
      <dsp:nvSpPr>
        <dsp:cNvPr id="0" name=""/>
        <dsp:cNvSpPr/>
      </dsp:nvSpPr>
      <dsp:spPr>
        <a:xfrm>
          <a:off x="2141184" y="2312767"/>
          <a:ext cx="289661" cy="289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C6BC4-0A86-4EA6-95DA-3373C38AD801}">
      <dsp:nvSpPr>
        <dsp:cNvPr id="0" name=""/>
        <dsp:cNvSpPr/>
      </dsp:nvSpPr>
      <dsp:spPr>
        <a:xfrm>
          <a:off x="2277019" y="2699772"/>
          <a:ext cx="1935288" cy="689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t>Stage 2</a:t>
          </a:r>
        </a:p>
        <a:p>
          <a:pPr marL="0" lvl="0" indent="0" algn="ctr" defTabSz="800100">
            <a:lnSpc>
              <a:spcPct val="90000"/>
            </a:lnSpc>
            <a:spcBef>
              <a:spcPct val="0"/>
            </a:spcBef>
            <a:spcAft>
              <a:spcPct val="35000"/>
            </a:spcAft>
            <a:buNone/>
          </a:pPr>
          <a:r>
            <a:rPr lang="en-US" sz="1800" b="1" kern="1200" dirty="0"/>
            <a:t> Implementation</a:t>
          </a:r>
        </a:p>
      </dsp:txBody>
      <dsp:txXfrm>
        <a:off x="2277019" y="2699772"/>
        <a:ext cx="1935288" cy="689448"/>
      </dsp:txXfrm>
    </dsp:sp>
    <dsp:sp modelId="{578E9C95-7DAF-4B07-8507-D8CA6E8F7EDD}">
      <dsp:nvSpPr>
        <dsp:cNvPr id="0" name=""/>
        <dsp:cNvSpPr/>
      </dsp:nvSpPr>
      <dsp:spPr>
        <a:xfrm>
          <a:off x="3643803" y="1537017"/>
          <a:ext cx="383801" cy="3838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0B5B4-1C54-402B-B977-0267C6EFB5AB}">
      <dsp:nvSpPr>
        <dsp:cNvPr id="0" name=""/>
        <dsp:cNvSpPr/>
      </dsp:nvSpPr>
      <dsp:spPr>
        <a:xfrm rot="10800000" flipV="1">
          <a:off x="4417541" y="2141859"/>
          <a:ext cx="1717094" cy="430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t>Stage 3</a:t>
          </a:r>
        </a:p>
        <a:p>
          <a:pPr marL="0" lvl="0" indent="0" algn="ctr" defTabSz="800100">
            <a:lnSpc>
              <a:spcPct val="90000"/>
            </a:lnSpc>
            <a:spcBef>
              <a:spcPct val="0"/>
            </a:spcBef>
            <a:spcAft>
              <a:spcPct val="35000"/>
            </a:spcAft>
            <a:buNone/>
          </a:pPr>
          <a:r>
            <a:rPr lang="en-US" sz="1800" b="1" kern="1200" dirty="0"/>
            <a:t> Management</a:t>
          </a:r>
        </a:p>
      </dsp:txBody>
      <dsp:txXfrm rot="-10800000">
        <a:off x="4417541" y="2141859"/>
        <a:ext cx="1717094" cy="430549"/>
      </dsp:txXfrm>
    </dsp:sp>
    <dsp:sp modelId="{BEE16D84-2B0A-4534-8F05-941B6AE207EA}">
      <dsp:nvSpPr>
        <dsp:cNvPr id="0" name=""/>
        <dsp:cNvSpPr/>
      </dsp:nvSpPr>
      <dsp:spPr>
        <a:xfrm>
          <a:off x="5280392" y="1023772"/>
          <a:ext cx="514149" cy="514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4739B-CD11-41AD-BBE6-A083D35235AD}">
      <dsp:nvSpPr>
        <dsp:cNvPr id="0" name=""/>
        <dsp:cNvSpPr/>
      </dsp:nvSpPr>
      <dsp:spPr>
        <a:xfrm>
          <a:off x="5537466" y="1280847"/>
          <a:ext cx="1520723"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5537466" y="1280847"/>
        <a:ext cx="1520723" cy="3245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C43CF-CD58-4EE4-B5D0-93F298F2FF4F}">
      <dsp:nvSpPr>
        <dsp:cNvPr id="0" name=""/>
        <dsp:cNvSpPr/>
      </dsp:nvSpPr>
      <dsp:spPr>
        <a:xfrm>
          <a:off x="2845617" y="2358726"/>
          <a:ext cx="2104977" cy="210497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Authentic Projects</a:t>
          </a:r>
        </a:p>
      </dsp:txBody>
      <dsp:txXfrm>
        <a:off x="3153884" y="2666993"/>
        <a:ext cx="1488443" cy="1488443"/>
      </dsp:txXfrm>
    </dsp:sp>
    <dsp:sp modelId="{650B801C-36AD-4BB4-B694-FF96C260682B}">
      <dsp:nvSpPr>
        <dsp:cNvPr id="0" name=""/>
        <dsp:cNvSpPr/>
      </dsp:nvSpPr>
      <dsp:spPr>
        <a:xfrm rot="11700000">
          <a:off x="1085938" y="2589224"/>
          <a:ext cx="1727843" cy="59991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D5275E-030B-4492-AB45-1FFB773E62B5}">
      <dsp:nvSpPr>
        <dsp:cNvPr id="0" name=""/>
        <dsp:cNvSpPr/>
      </dsp:nvSpPr>
      <dsp:spPr>
        <a:xfrm>
          <a:off x="115511" y="1865693"/>
          <a:ext cx="1999728" cy="159978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Business/Industry and Postsecondary Partners</a:t>
          </a:r>
        </a:p>
      </dsp:txBody>
      <dsp:txXfrm>
        <a:off x="162367" y="1912549"/>
        <a:ext cx="1906016" cy="1506070"/>
      </dsp:txXfrm>
    </dsp:sp>
    <dsp:sp modelId="{1EEA4A0F-576F-41D1-966F-79D7B66B11A3}">
      <dsp:nvSpPr>
        <dsp:cNvPr id="0" name=""/>
        <dsp:cNvSpPr/>
      </dsp:nvSpPr>
      <dsp:spPr>
        <a:xfrm rot="14700000">
          <a:off x="2181775" y="1283257"/>
          <a:ext cx="1727843" cy="599918"/>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AEF79A0-4E73-4629-940B-2F3B9D5C4B5C}">
      <dsp:nvSpPr>
        <dsp:cNvPr id="0" name=""/>
        <dsp:cNvSpPr/>
      </dsp:nvSpPr>
      <dsp:spPr>
        <a:xfrm>
          <a:off x="1680723" y="346"/>
          <a:ext cx="1999728" cy="159978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t>CTE Teachers</a:t>
          </a:r>
        </a:p>
      </dsp:txBody>
      <dsp:txXfrm>
        <a:off x="1727579" y="47202"/>
        <a:ext cx="1906016" cy="1506070"/>
      </dsp:txXfrm>
    </dsp:sp>
    <dsp:sp modelId="{73B23DFF-35C0-40B1-BE07-2D7C66436612}">
      <dsp:nvSpPr>
        <dsp:cNvPr id="0" name=""/>
        <dsp:cNvSpPr/>
      </dsp:nvSpPr>
      <dsp:spPr>
        <a:xfrm rot="17700000">
          <a:off x="3886593" y="1283257"/>
          <a:ext cx="1727843" cy="599918"/>
        </a:xfrm>
        <a:prstGeom prst="leftArrow">
          <a:avLst>
            <a:gd name="adj1" fmla="val 60000"/>
            <a:gd name="adj2" fmla="val 50000"/>
          </a:avLst>
        </a:prstGeom>
        <a:solidFill>
          <a:schemeClr val="accent5">
            <a:hueOff val="835879"/>
            <a:satOff val="4780"/>
            <a:lumOff val="2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DC9A05-4DA8-4CF4-9F03-77B8AED63D46}">
      <dsp:nvSpPr>
        <dsp:cNvPr id="0" name=""/>
        <dsp:cNvSpPr/>
      </dsp:nvSpPr>
      <dsp:spPr>
        <a:xfrm>
          <a:off x="4115760" y="346"/>
          <a:ext cx="1999728" cy="1599782"/>
        </a:xfrm>
        <a:prstGeom prst="roundRect">
          <a:avLst>
            <a:gd name="adj" fmla="val 10000"/>
          </a:avLst>
        </a:prstGeom>
        <a:solidFill>
          <a:schemeClr val="accent5">
            <a:hueOff val="835879"/>
            <a:satOff val="4780"/>
            <a:lumOff val="2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Core Academic Coaches/Teachers</a:t>
          </a:r>
        </a:p>
      </dsp:txBody>
      <dsp:txXfrm>
        <a:off x="4162616" y="47202"/>
        <a:ext cx="1906016" cy="1506070"/>
      </dsp:txXfrm>
    </dsp:sp>
    <dsp:sp modelId="{A6602AE0-FDC5-4345-B1C5-82846B918AA9}">
      <dsp:nvSpPr>
        <dsp:cNvPr id="0" name=""/>
        <dsp:cNvSpPr/>
      </dsp:nvSpPr>
      <dsp:spPr>
        <a:xfrm rot="20700000">
          <a:off x="4982430" y="2589224"/>
          <a:ext cx="1727843" cy="599918"/>
        </a:xfrm>
        <a:prstGeom prst="leftArrow">
          <a:avLst>
            <a:gd name="adj1" fmla="val 60000"/>
            <a:gd name="adj2" fmla="val 50000"/>
          </a:avLst>
        </a:prstGeom>
        <a:solidFill>
          <a:srgbClr val="CC0099"/>
        </a:solidFill>
        <a:ln>
          <a:noFill/>
        </a:ln>
        <a:effectLst/>
      </dsp:spPr>
      <dsp:style>
        <a:lnRef idx="0">
          <a:scrgbClr r="0" g="0" b="0"/>
        </a:lnRef>
        <a:fillRef idx="1">
          <a:scrgbClr r="0" g="0" b="0"/>
        </a:fillRef>
        <a:effectRef idx="0">
          <a:scrgbClr r="0" g="0" b="0"/>
        </a:effectRef>
        <a:fontRef idx="minor">
          <a:schemeClr val="lt1"/>
        </a:fontRef>
      </dsp:style>
    </dsp:sp>
    <dsp:sp modelId="{B3AEA512-CF60-49BA-8756-7308C0412429}">
      <dsp:nvSpPr>
        <dsp:cNvPr id="0" name=""/>
        <dsp:cNvSpPr/>
      </dsp:nvSpPr>
      <dsp:spPr>
        <a:xfrm>
          <a:off x="5680971" y="1865693"/>
          <a:ext cx="1999728" cy="1599782"/>
        </a:xfrm>
        <a:prstGeom prst="roundRect">
          <a:avLst>
            <a:gd name="adj" fmla="val 10000"/>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District and School Leadership and Support</a:t>
          </a:r>
        </a:p>
      </dsp:txBody>
      <dsp:txXfrm>
        <a:off x="5727827" y="1912549"/>
        <a:ext cx="1906016" cy="1506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F9EBE-703E-4D8A-92D6-5D3FA0D1ED38}">
      <dsp:nvSpPr>
        <dsp:cNvPr id="0" name=""/>
        <dsp:cNvSpPr/>
      </dsp:nvSpPr>
      <dsp:spPr>
        <a:xfrm>
          <a:off x="602737" y="262470"/>
          <a:ext cx="3164395" cy="3164395"/>
        </a:xfrm>
        <a:prstGeom prst="pie">
          <a:avLst>
            <a:gd name="adj1" fmla="val 16200000"/>
            <a:gd name="adj2" fmla="val 19285716"/>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Practitioner</a:t>
          </a:r>
        </a:p>
      </dsp:txBody>
      <dsp:txXfrm>
        <a:off x="2216202" y="563841"/>
        <a:ext cx="866441" cy="546234"/>
      </dsp:txXfrm>
    </dsp:sp>
    <dsp:sp modelId="{A6B73000-9FDD-4F0A-826E-CEA6BB4CAF93}">
      <dsp:nvSpPr>
        <dsp:cNvPr id="0" name=""/>
        <dsp:cNvSpPr/>
      </dsp:nvSpPr>
      <dsp:spPr>
        <a:xfrm>
          <a:off x="492194" y="579104"/>
          <a:ext cx="3164395" cy="3164395"/>
        </a:xfrm>
        <a:prstGeom prst="pie">
          <a:avLst>
            <a:gd name="adj1" fmla="val 19285716"/>
            <a:gd name="adj2" fmla="val 771428"/>
          </a:avLst>
        </a:prstGeom>
        <a:gradFill rotWithShape="0">
          <a:gsLst>
            <a:gs pos="0">
              <a:schemeClr val="accent2">
                <a:hueOff val="1830396"/>
                <a:satOff val="-5335"/>
                <a:lumOff val="-3693"/>
                <a:alphaOff val="0"/>
                <a:tint val="50000"/>
                <a:satMod val="300000"/>
              </a:schemeClr>
            </a:gs>
            <a:gs pos="35000">
              <a:schemeClr val="accent2">
                <a:hueOff val="1830396"/>
                <a:satOff val="-5335"/>
                <a:lumOff val="-3693"/>
                <a:alphaOff val="0"/>
                <a:tint val="37000"/>
                <a:satMod val="300000"/>
              </a:schemeClr>
            </a:gs>
            <a:gs pos="100000">
              <a:schemeClr val="accent2">
                <a:hueOff val="1830396"/>
                <a:satOff val="-5335"/>
                <a:lumOff val="-36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Research</a:t>
          </a:r>
        </a:p>
      </dsp:txBody>
      <dsp:txXfrm>
        <a:off x="2658298" y="1709245"/>
        <a:ext cx="919181" cy="583906"/>
      </dsp:txXfrm>
    </dsp:sp>
    <dsp:sp modelId="{1CD19D5D-46FA-4C98-9E56-C013D89009C1}">
      <dsp:nvSpPr>
        <dsp:cNvPr id="0" name=""/>
        <dsp:cNvSpPr/>
      </dsp:nvSpPr>
      <dsp:spPr>
        <a:xfrm>
          <a:off x="417451" y="691060"/>
          <a:ext cx="3164395" cy="3164395"/>
        </a:xfrm>
        <a:prstGeom prst="pie">
          <a:avLst>
            <a:gd name="adj1" fmla="val 771428"/>
            <a:gd name="adj2" fmla="val 3857143"/>
          </a:avLst>
        </a:prstGeom>
        <a:gradFill rotWithShape="0">
          <a:gsLst>
            <a:gs pos="0">
              <a:schemeClr val="accent2">
                <a:hueOff val="3660792"/>
                <a:satOff val="-10670"/>
                <a:lumOff val="-7386"/>
                <a:alphaOff val="0"/>
                <a:tint val="50000"/>
                <a:satMod val="300000"/>
              </a:schemeClr>
            </a:gs>
            <a:gs pos="35000">
              <a:schemeClr val="accent2">
                <a:hueOff val="3660792"/>
                <a:satOff val="-10670"/>
                <a:lumOff val="-7386"/>
                <a:alphaOff val="0"/>
                <a:tint val="37000"/>
                <a:satMod val="300000"/>
              </a:schemeClr>
            </a:gs>
            <a:gs pos="100000">
              <a:schemeClr val="accent2">
                <a:hueOff val="3660792"/>
                <a:satOff val="-10670"/>
                <a:lumOff val="-73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Modeling</a:t>
          </a:r>
        </a:p>
      </dsp:txBody>
      <dsp:txXfrm>
        <a:off x="2451705" y="2574628"/>
        <a:ext cx="828770" cy="602741"/>
      </dsp:txXfrm>
    </dsp:sp>
    <dsp:sp modelId="{4FACB1E8-3CF7-475F-B6FE-2145EEE294DB}">
      <dsp:nvSpPr>
        <dsp:cNvPr id="0" name=""/>
        <dsp:cNvSpPr/>
      </dsp:nvSpPr>
      <dsp:spPr>
        <a:xfrm>
          <a:off x="290401" y="803333"/>
          <a:ext cx="3164395" cy="3164395"/>
        </a:xfrm>
        <a:prstGeom prst="pie">
          <a:avLst>
            <a:gd name="adj1" fmla="val 3857226"/>
            <a:gd name="adj2" fmla="val 6942858"/>
          </a:avLst>
        </a:prstGeom>
        <a:gradFill rotWithShape="0">
          <a:gsLst>
            <a:gs pos="0">
              <a:schemeClr val="accent2">
                <a:hueOff val="5491187"/>
                <a:satOff val="-16004"/>
                <a:lumOff val="-11079"/>
                <a:alphaOff val="0"/>
                <a:tint val="50000"/>
                <a:satMod val="300000"/>
              </a:schemeClr>
            </a:gs>
            <a:gs pos="35000">
              <a:schemeClr val="accent2">
                <a:hueOff val="5491187"/>
                <a:satOff val="-16004"/>
                <a:lumOff val="-11079"/>
                <a:alphaOff val="0"/>
                <a:tint val="37000"/>
                <a:satMod val="300000"/>
              </a:schemeClr>
            </a:gs>
            <a:gs pos="100000">
              <a:schemeClr val="accent2">
                <a:hueOff val="5491187"/>
                <a:satOff val="-16004"/>
                <a:lumOff val="-11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Reciprocity</a:t>
          </a:r>
        </a:p>
      </dsp:txBody>
      <dsp:txXfrm>
        <a:off x="1448795" y="3289643"/>
        <a:ext cx="847605" cy="602741"/>
      </dsp:txXfrm>
    </dsp:sp>
    <dsp:sp modelId="{8D480A87-7836-4181-93FD-8C73D8967731}">
      <dsp:nvSpPr>
        <dsp:cNvPr id="0" name=""/>
        <dsp:cNvSpPr/>
      </dsp:nvSpPr>
      <dsp:spPr>
        <a:xfrm>
          <a:off x="185786" y="750867"/>
          <a:ext cx="3164395" cy="3164395"/>
        </a:xfrm>
        <a:prstGeom prst="pie">
          <a:avLst>
            <a:gd name="adj1" fmla="val 6942858"/>
            <a:gd name="adj2" fmla="val 10028574"/>
          </a:avLst>
        </a:prstGeom>
        <a:gradFill rotWithShape="0">
          <a:gsLst>
            <a:gs pos="0">
              <a:schemeClr val="accent2">
                <a:hueOff val="7321583"/>
                <a:satOff val="-21339"/>
                <a:lumOff val="-14771"/>
                <a:alphaOff val="0"/>
                <a:tint val="50000"/>
                <a:satMod val="300000"/>
              </a:schemeClr>
            </a:gs>
            <a:gs pos="35000">
              <a:schemeClr val="accent2">
                <a:hueOff val="7321583"/>
                <a:satOff val="-21339"/>
                <a:lumOff val="-14771"/>
                <a:alphaOff val="0"/>
                <a:tint val="37000"/>
                <a:satMod val="300000"/>
              </a:schemeClr>
            </a:gs>
            <a:gs pos="100000">
              <a:schemeClr val="accent2">
                <a:hueOff val="7321583"/>
                <a:satOff val="-21339"/>
                <a:lumOff val="-147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Differentiate</a:t>
          </a:r>
        </a:p>
      </dsp:txBody>
      <dsp:txXfrm>
        <a:off x="487157" y="2634435"/>
        <a:ext cx="828770" cy="602741"/>
      </dsp:txXfrm>
    </dsp:sp>
    <dsp:sp modelId="{F162E7C0-93B0-4A8A-915F-0BCB27BD687B}">
      <dsp:nvSpPr>
        <dsp:cNvPr id="0" name=""/>
        <dsp:cNvSpPr/>
      </dsp:nvSpPr>
      <dsp:spPr>
        <a:xfrm>
          <a:off x="133447" y="631443"/>
          <a:ext cx="3164395" cy="3164395"/>
        </a:xfrm>
        <a:prstGeom prst="pie">
          <a:avLst>
            <a:gd name="adj1" fmla="val 10028574"/>
            <a:gd name="adj2" fmla="val 13114284"/>
          </a:avLst>
        </a:prstGeom>
        <a:gradFill rotWithShape="0">
          <a:gsLst>
            <a:gs pos="0">
              <a:schemeClr val="accent2">
                <a:hueOff val="9151978"/>
                <a:satOff val="-26674"/>
                <a:lumOff val="-18464"/>
                <a:alphaOff val="0"/>
                <a:tint val="50000"/>
                <a:satMod val="300000"/>
              </a:schemeClr>
            </a:gs>
            <a:gs pos="35000">
              <a:schemeClr val="accent2">
                <a:hueOff val="9151978"/>
                <a:satOff val="-26674"/>
                <a:lumOff val="-18464"/>
                <a:alphaOff val="0"/>
                <a:tint val="37000"/>
                <a:satMod val="300000"/>
              </a:schemeClr>
            </a:gs>
            <a:gs pos="100000">
              <a:schemeClr val="accent2">
                <a:hueOff val="9151978"/>
                <a:satOff val="-26674"/>
                <a:lumOff val="-184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Data Driven</a:t>
          </a:r>
        </a:p>
      </dsp:txBody>
      <dsp:txXfrm>
        <a:off x="212556" y="1761584"/>
        <a:ext cx="919181" cy="583906"/>
      </dsp:txXfrm>
    </dsp:sp>
    <dsp:sp modelId="{CE1AB373-3E3F-4EF2-8E7B-83B2C86CDBB4}">
      <dsp:nvSpPr>
        <dsp:cNvPr id="0" name=""/>
        <dsp:cNvSpPr/>
      </dsp:nvSpPr>
      <dsp:spPr>
        <a:xfrm>
          <a:off x="178286" y="556700"/>
          <a:ext cx="3164395" cy="3164395"/>
        </a:xfrm>
        <a:prstGeom prst="pie">
          <a:avLst>
            <a:gd name="adj1" fmla="val 13114284"/>
            <a:gd name="adj2" fmla="val 16200000"/>
          </a:avLst>
        </a:prstGeom>
        <a:gradFill rotWithShape="0">
          <a:gsLst>
            <a:gs pos="0">
              <a:schemeClr val="accent2">
                <a:hueOff val="10982375"/>
                <a:satOff val="-32009"/>
                <a:lumOff val="-22157"/>
                <a:alphaOff val="0"/>
                <a:tint val="50000"/>
                <a:satMod val="300000"/>
              </a:schemeClr>
            </a:gs>
            <a:gs pos="35000">
              <a:schemeClr val="accent2">
                <a:hueOff val="10982375"/>
                <a:satOff val="-32009"/>
                <a:lumOff val="-22157"/>
                <a:alphaOff val="0"/>
                <a:tint val="37000"/>
                <a:satMod val="300000"/>
              </a:schemeClr>
            </a:gs>
            <a:gs pos="100000">
              <a:schemeClr val="accent2">
                <a:hueOff val="10982375"/>
                <a:satOff val="-32009"/>
                <a:lumOff val="-2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t>Other</a:t>
          </a:r>
        </a:p>
      </dsp:txBody>
      <dsp:txXfrm>
        <a:off x="863905" y="858071"/>
        <a:ext cx="866441" cy="546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3E539-27F6-4D23-B52C-E40CDFD994E8}">
      <dsp:nvSpPr>
        <dsp:cNvPr id="0" name=""/>
        <dsp:cNvSpPr/>
      </dsp:nvSpPr>
      <dsp:spPr>
        <a:xfrm rot="5400000">
          <a:off x="236535" y="1827143"/>
          <a:ext cx="705341" cy="117367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26F6F-BBA4-4DC5-BE24-C1DD7C6AB017}">
      <dsp:nvSpPr>
        <dsp:cNvPr id="0" name=""/>
        <dsp:cNvSpPr/>
      </dsp:nvSpPr>
      <dsp:spPr>
        <a:xfrm>
          <a:off x="118796" y="2177818"/>
          <a:ext cx="1059597" cy="92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Tier 1</a:t>
          </a:r>
        </a:p>
      </dsp:txBody>
      <dsp:txXfrm>
        <a:off x="118796" y="2177818"/>
        <a:ext cx="1059597" cy="928799"/>
      </dsp:txXfrm>
    </dsp:sp>
    <dsp:sp modelId="{067E5FB2-D2F6-467D-B458-2CBEA485D985}">
      <dsp:nvSpPr>
        <dsp:cNvPr id="0" name=""/>
        <dsp:cNvSpPr/>
      </dsp:nvSpPr>
      <dsp:spPr>
        <a:xfrm>
          <a:off x="978470" y="1740736"/>
          <a:ext cx="199924" cy="19992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EF90B-D880-48C0-858F-CCCDBFBB33B6}">
      <dsp:nvSpPr>
        <dsp:cNvPr id="0" name=""/>
        <dsp:cNvSpPr/>
      </dsp:nvSpPr>
      <dsp:spPr>
        <a:xfrm rot="5400000">
          <a:off x="1533690" y="1506161"/>
          <a:ext cx="705341" cy="117367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EB975-8947-4549-B741-834B33B3196E}">
      <dsp:nvSpPr>
        <dsp:cNvPr id="0" name=""/>
        <dsp:cNvSpPr/>
      </dsp:nvSpPr>
      <dsp:spPr>
        <a:xfrm>
          <a:off x="1415951" y="1856836"/>
          <a:ext cx="1059597" cy="92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Tier 2</a:t>
          </a:r>
        </a:p>
      </dsp:txBody>
      <dsp:txXfrm>
        <a:off x="1415951" y="1856836"/>
        <a:ext cx="1059597" cy="928799"/>
      </dsp:txXfrm>
    </dsp:sp>
    <dsp:sp modelId="{9EA15394-0108-4288-8300-E01C5149A8BF}">
      <dsp:nvSpPr>
        <dsp:cNvPr id="0" name=""/>
        <dsp:cNvSpPr/>
      </dsp:nvSpPr>
      <dsp:spPr>
        <a:xfrm>
          <a:off x="2275625" y="1419754"/>
          <a:ext cx="199924" cy="19992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14F2B-6AD0-416E-AFE5-3C7858A01ED3}">
      <dsp:nvSpPr>
        <dsp:cNvPr id="0" name=""/>
        <dsp:cNvSpPr/>
      </dsp:nvSpPr>
      <dsp:spPr>
        <a:xfrm rot="5400000">
          <a:off x="2830845" y="1185179"/>
          <a:ext cx="705341" cy="117367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9DDD5-68DD-4F9C-A538-8B5473215308}">
      <dsp:nvSpPr>
        <dsp:cNvPr id="0" name=""/>
        <dsp:cNvSpPr/>
      </dsp:nvSpPr>
      <dsp:spPr>
        <a:xfrm>
          <a:off x="2713106" y="1535854"/>
          <a:ext cx="1059597" cy="92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Tier 3</a:t>
          </a:r>
        </a:p>
      </dsp:txBody>
      <dsp:txXfrm>
        <a:off x="2713106" y="1535854"/>
        <a:ext cx="1059597" cy="9287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4067BA-CE56-4242-BB69-788734370B71}" type="datetime1">
              <a:rPr lang="en-US" smtClean="0">
                <a:solidFill>
                  <a:srgbClr val="7C6A55"/>
                </a:solidFill>
              </a:rPr>
              <a:t>4/20/2017</a:t>
            </a:fld>
            <a:endParaRPr lang="en-US" dirty="0">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Presenter First Name Last Name</a:t>
            </a:r>
            <a:endParaRPr lang="en-US" dirty="0">
              <a:solidFill>
                <a:srgbClr val="7C6A55"/>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fld id="{CEFF9428-BE35-6341-A460-A38F8BC9D434}" type="datetime1">
              <a:rPr lang="en-US" smtClean="0"/>
              <a:t>4/20/2017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accent4"/>
                </a:solidFill>
              </a:defRPr>
            </a:lvl1pPr>
          </a:lstStyle>
          <a:p>
            <a:r>
              <a:rPr lang="en-US"/>
              <a:t>Presentation Title/ Presenter First Name Last Name</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dirty="0"/>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CF2903E7-652A-FC41-B5FF-0807B98EA45D}" type="slidenum">
              <a:rPr lang="en-US" smtClean="0"/>
              <a:pPr/>
              <a:t>1</a:t>
            </a:fld>
            <a:endParaRPr lang="en-US" dirty="0"/>
          </a:p>
        </p:txBody>
      </p:sp>
    </p:spTree>
    <p:extLst>
      <p:ext uri="{BB962C8B-B14F-4D97-AF65-F5344CB8AC3E}">
        <p14:creationId xmlns:p14="http://schemas.microsoft.com/office/powerpoint/2010/main" val="378286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initial training, the whole staff chose</a:t>
            </a:r>
            <a:r>
              <a:rPr lang="en-US" baseline="0" dirty="0"/>
              <a:t> one of three levels.</a:t>
            </a:r>
            <a:endParaRPr lang="en-US" dirty="0"/>
          </a:p>
        </p:txBody>
      </p:sp>
      <p:sp>
        <p:nvSpPr>
          <p:cNvPr id="4" name="Footer Placeholder 3"/>
          <p:cNvSpPr>
            <a:spLocks noGrp="1"/>
          </p:cNvSpPr>
          <p:nvPr>
            <p:ph type="ftr" sz="quarter" idx="10"/>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4</a:t>
            </a:fld>
            <a:endParaRPr lang="en-US" dirty="0"/>
          </a:p>
        </p:txBody>
      </p:sp>
    </p:spTree>
    <p:extLst>
      <p:ext uri="{BB962C8B-B14F-4D97-AF65-F5344CB8AC3E}">
        <p14:creationId xmlns:p14="http://schemas.microsoft.com/office/powerpoint/2010/main" val="398075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Footer Placeholder 3"/>
          <p:cNvSpPr>
            <a:spLocks noGrp="1"/>
          </p:cNvSpPr>
          <p:nvPr>
            <p:ph type="ftr" sz="quarter" idx="10"/>
          </p:nvPr>
        </p:nvSpPr>
        <p:spPr/>
        <p:txBody>
          <a:bodyPr/>
          <a:lstStyle/>
          <a:p>
            <a:r>
              <a:rPr lang="en-US"/>
              <a:t>Presentation Title/ Presenter First Name Last Name</a:t>
            </a:r>
            <a:endParaRPr lang="en-US" dirty="0"/>
          </a:p>
        </p:txBody>
      </p:sp>
      <p:sp>
        <p:nvSpPr>
          <p:cNvPr id="5" name="Slide Number Placeholder 4"/>
          <p:cNvSpPr>
            <a:spLocks noGrp="1"/>
          </p:cNvSpPr>
          <p:nvPr>
            <p:ph type="sldNum" sz="quarter" idx="11"/>
          </p:nvPr>
        </p:nvSpPr>
        <p:spPr/>
        <p:txBody>
          <a:bodyPr/>
          <a:lstStyle/>
          <a:p>
            <a:fld id="{CF2903E7-652A-FC41-B5FF-0807B98EA45D}" type="slidenum">
              <a:rPr lang="en-US" smtClean="0"/>
              <a:pPr/>
              <a:t>5</a:t>
            </a:fld>
            <a:endParaRPr lang="en-US" dirty="0"/>
          </a:p>
        </p:txBody>
      </p:sp>
    </p:spTree>
    <p:extLst>
      <p:ext uri="{BB962C8B-B14F-4D97-AF65-F5344CB8AC3E}">
        <p14:creationId xmlns:p14="http://schemas.microsoft.com/office/powerpoint/2010/main" val="22314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10247" y="4459526"/>
            <a:ext cx="5681980" cy="4224813"/>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64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a:t>
            </a:r>
            <a:r>
              <a:rPr lang="en-US" baseline="0" dirty="0"/>
              <a:t> the work already done. </a:t>
            </a:r>
            <a:r>
              <a:rPr lang="en-US" dirty="0"/>
              <a:t>Teachers do not need to start from scratch. This</a:t>
            </a:r>
            <a:r>
              <a:rPr lang="en-US" baseline="0" dirty="0"/>
              <a:t> is leadership differentiating.</a:t>
            </a:r>
          </a:p>
          <a:p>
            <a:r>
              <a:rPr lang="en-US" baseline="0" dirty="0"/>
              <a:t>Protected and collaborative time. Circle of trust. CTE, Practical Arts, Academic Coaches, SPED, Workforce, Guidance.</a:t>
            </a:r>
          </a:p>
          <a:p>
            <a:r>
              <a:rPr lang="en-US" baseline="0" dirty="0"/>
              <a:t>Economic Development Meeting, Power Systems, MO Community College and Mizzou.</a:t>
            </a:r>
          </a:p>
          <a:p>
            <a:r>
              <a:rPr lang="en-US" baseline="0" dirty="0"/>
              <a:t>CACC Workplace Standards</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F2903E7-652A-FC41-B5FF-0807B98EA45D}" type="slidenum">
              <a:rPr lang="en-US" smtClean="0"/>
              <a:pPr/>
              <a:t>10</a:t>
            </a:fld>
            <a:endParaRPr lang="en-US" dirty="0"/>
          </a:p>
        </p:txBody>
      </p:sp>
    </p:spTree>
    <p:extLst>
      <p:ext uri="{BB962C8B-B14F-4D97-AF65-F5344CB8AC3E}">
        <p14:creationId xmlns:p14="http://schemas.microsoft.com/office/powerpoint/2010/main" val="386007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10247" y="4459526"/>
            <a:ext cx="5681980" cy="4224813"/>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541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29050" y="1501775"/>
            <a:ext cx="6256150" cy="1470025"/>
          </a:xfrm>
        </p:spPr>
        <p:txBody>
          <a:bodyPr>
            <a:noAutofit/>
          </a:bodyPr>
          <a:lstStyle>
            <a:lvl1pPr algn="l">
              <a:defRPr sz="5400" b="1" i="0" baseline="0">
                <a:solidFill>
                  <a:schemeClr val="tx2"/>
                </a:solidFill>
              </a:defRPr>
            </a:lvl1pPr>
          </a:lstStyle>
          <a:p>
            <a:r>
              <a:rPr lang="en-US" dirty="0"/>
              <a:t>Title of Presentation</a:t>
            </a:r>
          </a:p>
        </p:txBody>
      </p:sp>
      <p:sp>
        <p:nvSpPr>
          <p:cNvPr id="3" name="Subtitle 2"/>
          <p:cNvSpPr>
            <a:spLocks noGrp="1"/>
          </p:cNvSpPr>
          <p:nvPr>
            <p:ph type="subTitle" idx="1" hasCustomPrompt="1"/>
          </p:nvPr>
        </p:nvSpPr>
        <p:spPr>
          <a:xfrm>
            <a:off x="2329050" y="4691680"/>
            <a:ext cx="6256150"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dirty="0"/>
              <a:t>Presented by</a:t>
            </a:r>
            <a:r>
              <a:rPr lang="en-US" dirty="0"/>
              <a:t>:</a:t>
            </a:r>
          </a:p>
          <a:p>
            <a:r>
              <a:rPr lang="en-US" dirty="0"/>
              <a:t>Presenter Name</a:t>
            </a:r>
          </a:p>
          <a:p>
            <a:r>
              <a:rPr lang="en-US" dirty="0"/>
              <a:t>Date</a:t>
            </a:r>
          </a:p>
        </p:txBody>
      </p:sp>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ext - Two Column Bullets With Anim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74638"/>
            <a:ext cx="7761631" cy="1143000"/>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795867" y="1535113"/>
            <a:ext cx="37650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795867" y="2174875"/>
            <a:ext cx="3765080"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98813" y="1535113"/>
            <a:ext cx="37586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6" name="Content Placeholder 5"/>
          <p:cNvSpPr>
            <a:spLocks noGrp="1"/>
          </p:cNvSpPr>
          <p:nvPr>
            <p:ph sz="quarter" idx="4" hasCustomPrompt="1"/>
          </p:nvPr>
        </p:nvSpPr>
        <p:spPr>
          <a:xfrm>
            <a:off x="4798813" y="2174875"/>
            <a:ext cx="3775696"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9" name="Slide Number Placeholder 8"/>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95868" y="381000"/>
            <a:ext cx="7797800"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
        <p:nvSpPr>
          <p:cNvPr id="10" name="Title 1"/>
          <p:cNvSpPr>
            <a:spLocks noGrp="1"/>
          </p:cNvSpPr>
          <p:nvPr>
            <p:ph type="title" hasCustomPrompt="1"/>
          </p:nvPr>
        </p:nvSpPr>
        <p:spPr>
          <a:xfrm>
            <a:off x="795868" y="5486400"/>
            <a:ext cx="7797800" cy="592500"/>
          </a:xfrm>
        </p:spPr>
        <p:txBody>
          <a:bodyPr anchor="b"/>
          <a:lstStyle>
            <a:lvl1pPr algn="l">
              <a:defRPr sz="2000" b="1"/>
            </a:lvl1pPr>
          </a:lstStyle>
          <a:p>
            <a:r>
              <a:rPr lang="en-US" dirty="0"/>
              <a:t>Slide Title/Headline</a:t>
            </a:r>
          </a:p>
        </p:txBody>
      </p:sp>
    </p:spTree>
    <p:extLst>
      <p:ext uri="{BB962C8B-B14F-4D97-AF65-F5344CB8AC3E}">
        <p14:creationId xmlns:p14="http://schemas.microsoft.com/office/powerpoint/2010/main" val="4141988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95866" y="424615"/>
            <a:ext cx="3759201"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
        <p:nvSpPr>
          <p:cNvPr id="11" name="Picture Placeholder 2"/>
          <p:cNvSpPr>
            <a:spLocks noGrp="1"/>
          </p:cNvSpPr>
          <p:nvPr>
            <p:ph type="pic" idx="13" hasCustomPrompt="1"/>
          </p:nvPr>
        </p:nvSpPr>
        <p:spPr>
          <a:xfrm>
            <a:off x="4788023" y="424615"/>
            <a:ext cx="378640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95866" y="3421863"/>
            <a:ext cx="377613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3" name="Picture Placeholder 2"/>
          <p:cNvSpPr>
            <a:spLocks noGrp="1"/>
          </p:cNvSpPr>
          <p:nvPr>
            <p:ph type="pic" idx="15" hasCustomPrompt="1"/>
          </p:nvPr>
        </p:nvSpPr>
        <p:spPr>
          <a:xfrm>
            <a:off x="4798724" y="3420666"/>
            <a:ext cx="377578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Tree>
    <p:extLst>
      <p:ext uri="{BB962C8B-B14F-4D97-AF65-F5344CB8AC3E}">
        <p14:creationId xmlns:p14="http://schemas.microsoft.com/office/powerpoint/2010/main" val="233248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795866" y="411441"/>
            <a:ext cx="3759201"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
        <p:nvSpPr>
          <p:cNvPr id="11" name="Picture Placeholder 2"/>
          <p:cNvSpPr>
            <a:spLocks noGrp="1"/>
          </p:cNvSpPr>
          <p:nvPr>
            <p:ph type="pic" idx="13" hasCustomPrompt="1"/>
          </p:nvPr>
        </p:nvSpPr>
        <p:spPr>
          <a:xfrm>
            <a:off x="4798814" y="411441"/>
            <a:ext cx="3775617"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2" name="Picture Placeholder 2"/>
          <p:cNvSpPr>
            <a:spLocks noGrp="1"/>
          </p:cNvSpPr>
          <p:nvPr>
            <p:ph type="pic" idx="14" hasCustomPrompt="1"/>
          </p:nvPr>
        </p:nvSpPr>
        <p:spPr>
          <a:xfrm>
            <a:off x="795866" y="3424369"/>
            <a:ext cx="377613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
        <p:nvSpPr>
          <p:cNvPr id="13" name="Picture Placeholder 2"/>
          <p:cNvSpPr>
            <a:spLocks noGrp="1"/>
          </p:cNvSpPr>
          <p:nvPr>
            <p:ph type="pic" idx="15" hasCustomPrompt="1"/>
          </p:nvPr>
        </p:nvSpPr>
        <p:spPr>
          <a:xfrm>
            <a:off x="4798814" y="3424425"/>
            <a:ext cx="375868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in center to insert photo</a:t>
            </a:r>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273050"/>
            <a:ext cx="3090333" cy="1162050"/>
          </a:xfrm>
        </p:spPr>
        <p:txBody>
          <a:bodyPr anchor="b"/>
          <a:lstStyle>
            <a:lvl1pPr algn="l">
              <a:defRPr sz="2000" b="1"/>
            </a:lvl1pPr>
          </a:lstStyle>
          <a:p>
            <a:r>
              <a:rPr lang="en-US" dirty="0"/>
              <a:t>Slide Title/Headline</a:t>
            </a:r>
          </a:p>
        </p:txBody>
      </p:sp>
      <p:sp>
        <p:nvSpPr>
          <p:cNvPr id="3" name="Content Placeholder 2"/>
          <p:cNvSpPr>
            <a:spLocks noGrp="1"/>
          </p:cNvSpPr>
          <p:nvPr>
            <p:ph idx="1" hasCustomPrompt="1"/>
          </p:nvPr>
        </p:nvSpPr>
        <p:spPr>
          <a:xfrm>
            <a:off x="4038599" y="273050"/>
            <a:ext cx="4552765"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dirty="0"/>
              <a:t>Click icon to insert photo</a:t>
            </a:r>
          </a:p>
        </p:txBody>
      </p:sp>
      <p:sp>
        <p:nvSpPr>
          <p:cNvPr id="4" name="Text Placeholder 3"/>
          <p:cNvSpPr>
            <a:spLocks noGrp="1"/>
          </p:cNvSpPr>
          <p:nvPr>
            <p:ph type="body" sz="half" idx="2" hasCustomPrompt="1"/>
          </p:nvPr>
        </p:nvSpPr>
        <p:spPr>
          <a:xfrm>
            <a:off x="778932" y="1435100"/>
            <a:ext cx="3107267"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 here</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879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308504"/>
            <a:ext cx="7778564" cy="1143000"/>
          </a:xfrm>
        </p:spPr>
        <p:txBody>
          <a:bodyPr/>
          <a:lstStyle/>
          <a:p>
            <a:r>
              <a:rPr lang="en-US" dirty="0"/>
              <a:t>Slide Title</a:t>
            </a:r>
          </a:p>
        </p:txBody>
      </p:sp>
      <p:sp>
        <p:nvSpPr>
          <p:cNvPr id="4" name="Footer Placeholder 3"/>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555946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57788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12116" y="1524000"/>
            <a:ext cx="627308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Tree>
    <p:extLst>
      <p:ext uri="{BB962C8B-B14F-4D97-AF65-F5344CB8AC3E}">
        <p14:creationId xmlns:p14="http://schemas.microsoft.com/office/powerpoint/2010/main" val="11721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8" y="274638"/>
            <a:ext cx="7743974" cy="1143000"/>
          </a:xfrm>
        </p:spPr>
        <p:txBody>
          <a:bodyPr/>
          <a:lstStyle>
            <a:lvl1pPr algn="l">
              <a:defRPr/>
            </a:lvl1pPr>
          </a:lstStyle>
          <a:p>
            <a:r>
              <a:rPr lang="en-US" dirty="0"/>
              <a:t>Introduction Slide</a:t>
            </a:r>
          </a:p>
        </p:txBody>
      </p:sp>
      <p:sp>
        <p:nvSpPr>
          <p:cNvPr id="3" name="Content Placeholder 2"/>
          <p:cNvSpPr>
            <a:spLocks noGrp="1"/>
          </p:cNvSpPr>
          <p:nvPr>
            <p:ph idx="1" hasCustomPrompt="1"/>
          </p:nvPr>
        </p:nvSpPr>
        <p:spPr>
          <a:xfrm>
            <a:off x="795867" y="1600200"/>
            <a:ext cx="7743974" cy="4525963"/>
          </a:xfrm>
        </p:spPr>
        <p:txBody>
          <a:bodyPr/>
          <a:lstStyle>
            <a:lvl1pPr marL="0" indent="0">
              <a:buFontTx/>
              <a:buNone/>
              <a:defRPr>
                <a:solidFill>
                  <a:srgbClr val="5D504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Type a brief introduction here including details about your presentation</a:t>
            </a:r>
          </a:p>
        </p:txBody>
      </p:sp>
      <p:sp>
        <p:nvSpPr>
          <p:cNvPr id="5" name="Footer Placeholder 4"/>
          <p:cNvSpPr>
            <a:spLocks noGrp="1"/>
          </p:cNvSpPr>
          <p:nvPr>
            <p:ph type="ftr" sz="quarter" idx="11"/>
          </p:nvPr>
        </p:nvSpPr>
        <p:spPr>
          <a:xfrm>
            <a:off x="5249033" y="6401870"/>
            <a:ext cx="3148590" cy="411480"/>
          </a:xfrm>
          <a:noFill/>
          <a:ln>
            <a:noFill/>
          </a:ln>
        </p:spPr>
        <p:txBody>
          <a:bodyPr/>
          <a:lstStyle>
            <a:lvl1pPr algn="r">
              <a:defRPr>
                <a:solidFill>
                  <a:schemeClr val="accent3"/>
                </a:solidFill>
              </a:defRPr>
            </a:lvl1pPr>
          </a:lstStyle>
          <a:p>
            <a:r>
              <a:rPr lang="en-US"/>
              <a:t>SREB Leadership Forum/Sugerik and Gooch</a:t>
            </a:r>
            <a:endParaRPr lang="en-US" dirty="0"/>
          </a:p>
        </p:txBody>
      </p:sp>
      <p:sp>
        <p:nvSpPr>
          <p:cNvPr id="6" name="Slide Number Placeholder 5"/>
          <p:cNvSpPr>
            <a:spLocks noGrp="1"/>
          </p:cNvSpPr>
          <p:nvPr>
            <p:ph type="sldNum" sz="quarter" idx="12"/>
          </p:nvPr>
        </p:nvSpPr>
        <p:spPr>
          <a:xfrm>
            <a:off x="8413211" y="6386190"/>
            <a:ext cx="568311"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95867" y="1371600"/>
            <a:ext cx="7778564" cy="1394060"/>
          </a:xfrm>
        </p:spPr>
        <p:txBody>
          <a:bodyPr anchor="b">
            <a:noAutofit/>
          </a:bodyPr>
          <a:lstStyle>
            <a:lvl1pPr marL="0" indent="0">
              <a:spcBef>
                <a:spcPts val="0"/>
              </a:spcBef>
              <a:buNone/>
              <a:defRPr sz="4800" b="1" i="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a:t>
            </a:r>
          </a:p>
          <a:p>
            <a:pPr lvl="0"/>
            <a:r>
              <a:rPr lang="en-US" dirty="0"/>
              <a:t>or Topic</a:t>
            </a:r>
          </a:p>
        </p:txBody>
      </p:sp>
      <p:sp>
        <p:nvSpPr>
          <p:cNvPr id="5" name="Footer Placeholder 4"/>
          <p:cNvSpPr>
            <a:spLocks noGrp="1"/>
          </p:cNvSpPr>
          <p:nvPr>
            <p:ph type="ftr" sz="quarter" idx="11"/>
          </p:nvPr>
        </p:nvSpPr>
        <p:spPr>
          <a:xfrm>
            <a:off x="4584860" y="6386190"/>
            <a:ext cx="3775696" cy="411480"/>
          </a:xfrm>
        </p:spPr>
        <p:txBody>
          <a:bodyPr/>
          <a:lstStyle/>
          <a:p>
            <a:r>
              <a:rPr lang="en-US"/>
              <a:t>SREB Leadership Forum/Sugerik and Gooch</a:t>
            </a:r>
            <a:endParaRPr lang="en-US" dirty="0"/>
          </a:p>
        </p:txBody>
      </p:sp>
      <p:sp>
        <p:nvSpPr>
          <p:cNvPr id="6" name="Slide Number Placeholder 5"/>
          <p:cNvSpPr>
            <a:spLocks noGrp="1"/>
          </p:cNvSpPr>
          <p:nvPr>
            <p:ph type="sldNum" sz="quarter" idx="12"/>
          </p:nvPr>
        </p:nvSpPr>
        <p:spPr>
          <a:xfrm>
            <a:off x="8360478"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093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74638"/>
            <a:ext cx="7761631" cy="1143000"/>
          </a:xfrm>
        </p:spPr>
        <p:txBody>
          <a:bodyPr/>
          <a:lstStyle>
            <a:lvl1pPr algn="l">
              <a:defRPr/>
            </a:lvl1pPr>
          </a:lstStyle>
          <a:p>
            <a:r>
              <a:rPr lang="en-US" dirty="0"/>
              <a:t>Slide Title</a:t>
            </a:r>
          </a:p>
        </p:txBody>
      </p:sp>
      <p:sp>
        <p:nvSpPr>
          <p:cNvPr id="5" name="Footer Placeholder 4"/>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6" name="Slide Number Placeholder 5"/>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
        <p:nvSpPr>
          <p:cNvPr id="11" name="Content Placeholder 3"/>
          <p:cNvSpPr>
            <a:spLocks noGrp="1"/>
          </p:cNvSpPr>
          <p:nvPr>
            <p:ph sz="half" idx="2" hasCustomPrompt="1"/>
          </p:nvPr>
        </p:nvSpPr>
        <p:spPr>
          <a:xfrm>
            <a:off x="795867" y="1662070"/>
            <a:ext cx="7778642" cy="4464093"/>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294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74638"/>
            <a:ext cx="7778564" cy="1143000"/>
          </a:xfrm>
        </p:spPr>
        <p:txBody>
          <a:bodyPr/>
          <a:lstStyle>
            <a:lvl1pPr algn="l">
              <a:defRPr/>
            </a:lvl1pPr>
          </a:lstStyle>
          <a:p>
            <a:r>
              <a:rPr lang="en-US" dirty="0"/>
              <a:t>Slide Title</a:t>
            </a:r>
          </a:p>
        </p:txBody>
      </p:sp>
      <p:sp>
        <p:nvSpPr>
          <p:cNvPr id="5" name="Footer Placeholder 4"/>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6" name="Slide Number Placeholder 5"/>
          <p:cNvSpPr>
            <a:spLocks noGrp="1"/>
          </p:cNvSpPr>
          <p:nvPr>
            <p:ph type="sldNum" sz="quarter" idx="12"/>
          </p:nvPr>
        </p:nvSpPr>
        <p:spPr>
          <a:xfrm>
            <a:off x="8442055" y="6386190"/>
            <a:ext cx="521280" cy="411480"/>
          </a:xfrm>
        </p:spPr>
        <p:txBody>
          <a:bodyPr/>
          <a:lstStyle>
            <a:lvl1pPr>
              <a:defRPr>
                <a:latin typeface="Arial"/>
              </a:defRPr>
            </a:lvl1pPr>
          </a:lstStyle>
          <a:p>
            <a:fld id="{C6BF0614-88EF-E141-A4D8-626B55E019E0}" type="slidenum">
              <a:rPr lang="en-US" smtClean="0"/>
              <a:pPr/>
              <a:t>‹#›</a:t>
            </a:fld>
            <a:endParaRPr lang="en-US" dirty="0"/>
          </a:p>
        </p:txBody>
      </p:sp>
      <p:sp>
        <p:nvSpPr>
          <p:cNvPr id="11" name="Content Placeholder 3"/>
          <p:cNvSpPr>
            <a:spLocks noGrp="1"/>
          </p:cNvSpPr>
          <p:nvPr>
            <p:ph sz="half" idx="2" hasCustomPrompt="1"/>
          </p:nvPr>
        </p:nvSpPr>
        <p:spPr>
          <a:xfrm>
            <a:off x="795867" y="1662070"/>
            <a:ext cx="7795576"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800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6" y="274638"/>
            <a:ext cx="7778565" cy="1143000"/>
          </a:xfrm>
        </p:spPr>
        <p:txBody>
          <a:bodyPr/>
          <a:lstStyle>
            <a:lvl1pPr algn="l">
              <a:defRPr/>
            </a:lvl1pPr>
          </a:lstStyle>
          <a:p>
            <a:r>
              <a:rPr lang="en-US" dirty="0"/>
              <a:t>Slide Title</a:t>
            </a:r>
          </a:p>
        </p:txBody>
      </p:sp>
      <p:sp>
        <p:nvSpPr>
          <p:cNvPr id="3" name="Content Placeholder 2"/>
          <p:cNvSpPr>
            <a:spLocks noGrp="1"/>
          </p:cNvSpPr>
          <p:nvPr>
            <p:ph sz="half" idx="1" hasCustomPrompt="1"/>
          </p:nvPr>
        </p:nvSpPr>
        <p:spPr>
          <a:xfrm>
            <a:off x="795866" y="1600200"/>
            <a:ext cx="7778566"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17123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74638"/>
            <a:ext cx="7778564" cy="1143000"/>
          </a:xfrm>
        </p:spPr>
        <p:txBody>
          <a:bodyPr/>
          <a:lstStyle>
            <a:lvl1pPr algn="ctr">
              <a:defRPr/>
            </a:lvl1pPr>
          </a:lstStyle>
          <a:p>
            <a:r>
              <a:rPr lang="en-US" dirty="0"/>
              <a:t>Slide Title</a:t>
            </a:r>
          </a:p>
        </p:txBody>
      </p:sp>
      <p:sp>
        <p:nvSpPr>
          <p:cNvPr id="3" name="Content Placeholder 2"/>
          <p:cNvSpPr>
            <a:spLocks noGrp="1"/>
          </p:cNvSpPr>
          <p:nvPr>
            <p:ph sz="half" idx="1" hasCustomPrompt="1"/>
          </p:nvPr>
        </p:nvSpPr>
        <p:spPr>
          <a:xfrm>
            <a:off x="795867" y="1600200"/>
            <a:ext cx="7795575"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00888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74638"/>
            <a:ext cx="7778564" cy="1143000"/>
          </a:xfrm>
        </p:spPr>
        <p:txBody>
          <a:bodyPr/>
          <a:lstStyle/>
          <a:p>
            <a:r>
              <a:rPr lang="en-US" dirty="0"/>
              <a:t>Slide Title</a:t>
            </a:r>
          </a:p>
        </p:txBody>
      </p:sp>
      <p:sp>
        <p:nvSpPr>
          <p:cNvPr id="3" name="Content Placeholder 2"/>
          <p:cNvSpPr>
            <a:spLocks noGrp="1"/>
          </p:cNvSpPr>
          <p:nvPr>
            <p:ph sz="half" idx="1" hasCustomPrompt="1"/>
          </p:nvPr>
        </p:nvSpPr>
        <p:spPr>
          <a:xfrm>
            <a:off x="795867" y="1600200"/>
            <a:ext cx="3766334"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4" name="Content Placeholder 3"/>
          <p:cNvSpPr>
            <a:spLocks noGrp="1"/>
          </p:cNvSpPr>
          <p:nvPr>
            <p:ph sz="half" idx="2" hasCustomPrompt="1"/>
          </p:nvPr>
        </p:nvSpPr>
        <p:spPr>
          <a:xfrm>
            <a:off x="4815746" y="1600200"/>
            <a:ext cx="3775696"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Click to add text</a:t>
            </a:r>
          </a:p>
        </p:txBody>
      </p:sp>
      <p:sp>
        <p:nvSpPr>
          <p:cNvPr id="6" name="Footer Placeholder 5"/>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7" name="Slide Number Placeholder 6"/>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392399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5867" y="274638"/>
            <a:ext cx="7778564" cy="1143000"/>
          </a:xfrm>
        </p:spPr>
        <p:txBody>
          <a:bodyPr/>
          <a:lstStyle>
            <a:lvl1pPr>
              <a:defRPr baseline="0"/>
            </a:lvl1pPr>
          </a:lstStyle>
          <a:p>
            <a:r>
              <a:rPr lang="en-US" dirty="0"/>
              <a:t>Slide Title</a:t>
            </a:r>
          </a:p>
        </p:txBody>
      </p:sp>
      <p:sp>
        <p:nvSpPr>
          <p:cNvPr id="3" name="Text Placeholder 2"/>
          <p:cNvSpPr>
            <a:spLocks noGrp="1"/>
          </p:cNvSpPr>
          <p:nvPr>
            <p:ph type="body" idx="1" hasCustomPrompt="1"/>
          </p:nvPr>
        </p:nvSpPr>
        <p:spPr>
          <a:xfrm>
            <a:off x="795867" y="1535113"/>
            <a:ext cx="3782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4" name="Content Placeholder 3"/>
          <p:cNvSpPr>
            <a:spLocks noGrp="1"/>
          </p:cNvSpPr>
          <p:nvPr>
            <p:ph sz="half" idx="2" hasCustomPrompt="1"/>
          </p:nvPr>
        </p:nvSpPr>
        <p:spPr>
          <a:xfrm>
            <a:off x="795867" y="2174875"/>
            <a:ext cx="3782012"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97368" y="1535113"/>
            <a:ext cx="37940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for Bullets</a:t>
            </a:r>
          </a:p>
        </p:txBody>
      </p:sp>
      <p:sp>
        <p:nvSpPr>
          <p:cNvPr id="6" name="Content Placeholder 5"/>
          <p:cNvSpPr>
            <a:spLocks noGrp="1"/>
          </p:cNvSpPr>
          <p:nvPr>
            <p:ph sz="quarter" idx="4" hasCustomPrompt="1"/>
          </p:nvPr>
        </p:nvSpPr>
        <p:spPr>
          <a:xfrm>
            <a:off x="4797368" y="2174875"/>
            <a:ext cx="3793996"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4649504" y="6386190"/>
            <a:ext cx="3775696" cy="411480"/>
          </a:xfrm>
        </p:spPr>
        <p:txBody>
          <a:bodyPr/>
          <a:lstStyle/>
          <a:p>
            <a:r>
              <a:rPr lang="en-US"/>
              <a:t>SREB Leadership Forum/Sugerik and Gooch</a:t>
            </a:r>
            <a:endParaRPr lang="en-US" dirty="0"/>
          </a:p>
        </p:txBody>
      </p:sp>
      <p:sp>
        <p:nvSpPr>
          <p:cNvPr id="9" name="Slide Number Placeholder 8"/>
          <p:cNvSpPr>
            <a:spLocks noGrp="1"/>
          </p:cNvSpPr>
          <p:nvPr>
            <p:ph type="sldNum" sz="quarter" idx="12"/>
          </p:nvPr>
        </p:nvSpPr>
        <p:spPr>
          <a:xfrm>
            <a:off x="8425122" y="6386190"/>
            <a:ext cx="521280" cy="411480"/>
          </a:xfrm>
        </p:spPr>
        <p:txBody>
          <a:bodyPr/>
          <a:lstStyle>
            <a:lvl1pPr>
              <a:defRPr>
                <a:latin typeface="Arial"/>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416572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867" y="274638"/>
            <a:ext cx="7778564" cy="1143000"/>
          </a:xfrm>
          <a:prstGeom prst="rect">
            <a:avLst/>
          </a:prstGeom>
        </p:spPr>
        <p:txBody>
          <a:bodyPr vert="horz" lIns="91440" tIns="45720" rIns="91440" bIns="45720" rtlCol="0" anchor="ctr">
            <a:normAutofit/>
          </a:bodyPr>
          <a:lstStyle/>
          <a:p>
            <a:r>
              <a:rPr lang="en-US" dirty="0"/>
              <a:t>Slide Title</a:t>
            </a:r>
          </a:p>
        </p:txBody>
      </p:sp>
      <p:sp>
        <p:nvSpPr>
          <p:cNvPr id="3" name="Text Placeholder 2"/>
          <p:cNvSpPr>
            <a:spLocks noGrp="1"/>
          </p:cNvSpPr>
          <p:nvPr>
            <p:ph type="body" idx="1"/>
          </p:nvPr>
        </p:nvSpPr>
        <p:spPr>
          <a:xfrm>
            <a:off x="795867" y="1600200"/>
            <a:ext cx="7778564" cy="4525963"/>
          </a:xfrm>
          <a:prstGeom prst="rect">
            <a:avLst/>
          </a:prstGeom>
        </p:spPr>
        <p:txBody>
          <a:bodyPr vert="horz" lIns="91440" tIns="45720" rIns="91440" bIns="45720" rtlCol="0">
            <a:normAutofit/>
          </a:bodyPr>
          <a:lstStyle/>
          <a:p>
            <a:pPr lvl="0"/>
            <a:r>
              <a:rPr lang="en-US" dirty="0"/>
              <a:t>Bullet Text</a:t>
            </a:r>
          </a:p>
          <a:p>
            <a:pPr lvl="0"/>
            <a:r>
              <a:rPr lang="en-US" dirty="0"/>
              <a:t>Bullet Text</a:t>
            </a:r>
          </a:p>
          <a:p>
            <a:pPr lvl="0"/>
            <a:r>
              <a:rPr lang="en-US" dirty="0"/>
              <a:t>Bullet Text</a:t>
            </a:r>
          </a:p>
          <a:p>
            <a:pPr lvl="0"/>
            <a:r>
              <a:rPr lang="en-US" dirty="0"/>
              <a:t>Bullet Text</a:t>
            </a:r>
          </a:p>
        </p:txBody>
      </p:sp>
      <p:sp>
        <p:nvSpPr>
          <p:cNvPr id="5" name="Footer Placeholder 4"/>
          <p:cNvSpPr>
            <a:spLocks noGrp="1"/>
          </p:cNvSpPr>
          <p:nvPr>
            <p:ph type="ftr" sz="quarter" idx="3"/>
          </p:nvPr>
        </p:nvSpPr>
        <p:spPr>
          <a:xfrm>
            <a:off x="4700303" y="6386190"/>
            <a:ext cx="3775696"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en-US"/>
              <a:t>SREB Leadership Forum/Sugerik and Gooch</a:t>
            </a:r>
            <a:endParaRPr lang="en-US" dirty="0"/>
          </a:p>
        </p:txBody>
      </p:sp>
      <p:sp>
        <p:nvSpPr>
          <p:cNvPr id="6" name="Slide Number Placeholder 5"/>
          <p:cNvSpPr>
            <a:spLocks noGrp="1"/>
          </p:cNvSpPr>
          <p:nvPr>
            <p:ph type="sldNum" sz="quarter" idx="4"/>
          </p:nvPr>
        </p:nvSpPr>
        <p:spPr>
          <a:xfrm>
            <a:off x="8475921" y="6386190"/>
            <a:ext cx="52128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dirty="0"/>
          </a:p>
        </p:txBody>
      </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67" r:id="rId5"/>
    <p:sldLayoutId id="2147483652" r:id="rId6"/>
    <p:sldLayoutId id="2147483661" r:id="rId7"/>
    <p:sldLayoutId id="2147483660" r:id="rId8"/>
    <p:sldLayoutId id="2147483653" r:id="rId9"/>
    <p:sldLayoutId id="2147483666" r:id="rId10"/>
    <p:sldLayoutId id="2147483664" r:id="rId11"/>
    <p:sldLayoutId id="2147483662" r:id="rId12"/>
    <p:sldLayoutId id="2147483665" r:id="rId13"/>
    <p:sldLayoutId id="2147483656" r:id="rId14"/>
    <p:sldLayoutId id="2147483654" r:id="rId15"/>
    <p:sldLayoutId id="2147483655" r:id="rId16"/>
    <p:sldLayoutId id="2147483668" r:id="rId17"/>
    <p:sldLayoutId id="2147483663" r:id="rId18"/>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baseline="0">
          <a:solidFill>
            <a:srgbClr val="5D5040"/>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hyperlink" Target="https://wvde.state.wv.us/simulated-workplace/" TargetMode="External"/><Relationship Id="rId3" Type="http://schemas.openxmlformats.org/officeDocument/2006/relationships/hyperlink" Target="http://www.columbiaredi.com/" TargetMode="External"/><Relationship Id="rId7" Type="http://schemas.openxmlformats.org/officeDocument/2006/relationships/hyperlink" Target="https://www.forbes.com/sites/dorieclark/2012/05/01/the-1-productivity-tool-you-arent-using/#23812bd13d00" TargetMode="External"/><Relationship Id="rId2" Type="http://schemas.openxmlformats.org/officeDocument/2006/relationships/hyperlink" Target="http://maritime.aidt.edu/" TargetMode="External"/><Relationship Id="rId1" Type="http://schemas.openxmlformats.org/officeDocument/2006/relationships/slideLayout" Target="../slideLayouts/slideLayout8.xml"/><Relationship Id="rId6" Type="http://schemas.openxmlformats.org/officeDocument/2006/relationships/hyperlink" Target="https://education.alaska.gov/tls/cte/docs/curriculum/all-aspects-of-industry.pdf" TargetMode="External"/><Relationship Id="rId5" Type="http://schemas.openxmlformats.org/officeDocument/2006/relationships/hyperlink" Target="http://www.fluidpowersupport.com/" TargetMode="External"/><Relationship Id="rId4" Type="http://schemas.openxmlformats.org/officeDocument/2006/relationships/hyperlink" Target="http://www.boeing.com/principles/education/resources.pag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arty.Sugerik@sreb.org" TargetMode="External"/><Relationship Id="rId2" Type="http://schemas.openxmlformats.org/officeDocument/2006/relationships/hyperlink" Target="mailto:RGooch@cpsk12.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bit.ly/Resources-PB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mailto:Sandy.Cullota@sreb.org" TargetMode="External"/><Relationship Id="rId4" Type="http://schemas.openxmlformats.org/officeDocument/2006/relationships/hyperlink" Target="http://bit.ly/SREBPB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9050" y="916559"/>
            <a:ext cx="6256150" cy="2265553"/>
          </a:xfrm>
        </p:spPr>
        <p:txBody>
          <a:bodyPr/>
          <a:lstStyle/>
          <a:p>
            <a:r>
              <a:rPr lang="en-US" sz="3200" dirty="0"/>
              <a:t>How Principals Can Support Project-Based Learning as an Instructional Shift?</a:t>
            </a:r>
          </a:p>
        </p:txBody>
      </p:sp>
      <p:sp>
        <p:nvSpPr>
          <p:cNvPr id="3" name="Subtitle 2"/>
          <p:cNvSpPr>
            <a:spLocks noGrp="1"/>
          </p:cNvSpPr>
          <p:nvPr>
            <p:ph type="subTitle" idx="1"/>
          </p:nvPr>
        </p:nvSpPr>
        <p:spPr>
          <a:xfrm>
            <a:off x="2329050" y="3864864"/>
            <a:ext cx="6256150" cy="2579416"/>
          </a:xfrm>
        </p:spPr>
        <p:txBody>
          <a:bodyPr>
            <a:normAutofit fontScale="92500"/>
          </a:bodyPr>
          <a:lstStyle/>
          <a:p>
            <a:pPr>
              <a:spcBef>
                <a:spcPts val="0"/>
              </a:spcBef>
            </a:pPr>
            <a:r>
              <a:rPr lang="en-US" dirty="0"/>
              <a:t>Randy Gooch</a:t>
            </a:r>
          </a:p>
          <a:p>
            <a:pPr>
              <a:spcBef>
                <a:spcPts val="0"/>
              </a:spcBef>
            </a:pPr>
            <a:r>
              <a:rPr lang="en-US" dirty="0"/>
              <a:t>Career Technical Director </a:t>
            </a:r>
          </a:p>
          <a:p>
            <a:pPr>
              <a:spcBef>
                <a:spcPts val="0"/>
              </a:spcBef>
            </a:pPr>
            <a:r>
              <a:rPr lang="en-US" dirty="0"/>
              <a:t>Columbia Area Career Center, MO</a:t>
            </a:r>
          </a:p>
          <a:p>
            <a:endParaRPr lang="en-US" dirty="0"/>
          </a:p>
          <a:p>
            <a:pPr>
              <a:spcBef>
                <a:spcPts val="0"/>
              </a:spcBef>
            </a:pPr>
            <a:r>
              <a:rPr lang="en-US" dirty="0"/>
              <a:t>Marty Sugerik</a:t>
            </a:r>
          </a:p>
          <a:p>
            <a:pPr>
              <a:spcBef>
                <a:spcPts val="0"/>
              </a:spcBef>
            </a:pPr>
            <a:r>
              <a:rPr lang="en-US" dirty="0"/>
              <a:t>TCTW School Improvement Consultant</a:t>
            </a:r>
          </a:p>
        </p:txBody>
      </p:sp>
    </p:spTree>
    <p:extLst>
      <p:ext uri="{BB962C8B-B14F-4D97-AF65-F5344CB8AC3E}">
        <p14:creationId xmlns:p14="http://schemas.microsoft.com/office/powerpoint/2010/main" val="5793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Leadership facilitates the following during the design process.</a:t>
            </a:r>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10</a:t>
            </a:fld>
            <a:endParaRPr lang="en-US" dirty="0"/>
          </a:p>
        </p:txBody>
      </p:sp>
      <p:sp>
        <p:nvSpPr>
          <p:cNvPr id="5" name="Content Placeholder 4"/>
          <p:cNvSpPr>
            <a:spLocks noGrp="1"/>
          </p:cNvSpPr>
          <p:nvPr>
            <p:ph sz="half" idx="2"/>
          </p:nvPr>
        </p:nvSpPr>
        <p:spPr/>
        <p:txBody>
          <a:bodyPr>
            <a:normAutofit lnSpcReduction="10000"/>
          </a:bodyPr>
          <a:lstStyle/>
          <a:p>
            <a:pPr>
              <a:buFont typeface="Wingdings" panose="05000000000000000000" pitchFamily="2" charset="2"/>
              <a:buChar char="q"/>
            </a:pPr>
            <a:r>
              <a:rPr lang="en-US" dirty="0"/>
              <a:t>Teachers self-assess current projects to identify initial conditions. </a:t>
            </a:r>
          </a:p>
          <a:p>
            <a:pPr marL="0" indent="0">
              <a:buNone/>
            </a:pPr>
            <a:r>
              <a:rPr lang="en-US" dirty="0"/>
              <a:t>         1) Transform activities to projects.</a:t>
            </a:r>
          </a:p>
          <a:p>
            <a:pPr marL="0" indent="0">
              <a:buNone/>
            </a:pPr>
            <a:r>
              <a:rPr lang="en-US" dirty="0"/>
              <a:t>         2) Modify and enhance existing projects.</a:t>
            </a:r>
          </a:p>
          <a:p>
            <a:pPr marL="0" indent="0">
              <a:buNone/>
            </a:pPr>
            <a:r>
              <a:rPr lang="en-US" dirty="0"/>
              <a:t>         3) Create new projects.</a:t>
            </a:r>
          </a:p>
          <a:p>
            <a:pPr marL="0" indent="0">
              <a:buNone/>
            </a:pPr>
            <a:endParaRPr lang="en-US" dirty="0"/>
          </a:p>
          <a:p>
            <a:pPr>
              <a:buFont typeface="Wingdings" panose="05000000000000000000" pitchFamily="2" charset="2"/>
              <a:buChar char="q"/>
            </a:pPr>
            <a:r>
              <a:rPr lang="en-US" dirty="0"/>
              <a:t>Protected time to design in a collaborative setting.</a:t>
            </a:r>
          </a:p>
          <a:p>
            <a:pPr marL="0" indent="0">
              <a:buNone/>
            </a:pPr>
            <a:endParaRPr lang="en-US" dirty="0"/>
          </a:p>
          <a:p>
            <a:pPr>
              <a:buFont typeface="Wingdings" panose="05000000000000000000" pitchFamily="2" charset="2"/>
              <a:buChar char="q"/>
            </a:pPr>
            <a:r>
              <a:rPr lang="en-US" dirty="0"/>
              <a:t>Business and Industry Partnerships</a:t>
            </a:r>
          </a:p>
          <a:p>
            <a:pPr marL="0" indent="0">
              <a:buNone/>
            </a:pPr>
            <a:endParaRPr lang="en-US" dirty="0"/>
          </a:p>
          <a:p>
            <a:pPr>
              <a:buFont typeface="Wingdings" panose="05000000000000000000" pitchFamily="2" charset="2"/>
              <a:buChar char="q"/>
            </a:pPr>
            <a:r>
              <a:rPr lang="en-US" dirty="0"/>
              <a:t>Public Products </a:t>
            </a:r>
          </a:p>
          <a:p>
            <a:pPr marL="0" indent="0">
              <a:buNone/>
            </a:pPr>
            <a:endParaRPr lang="en-US" dirty="0"/>
          </a:p>
        </p:txBody>
      </p:sp>
    </p:spTree>
    <p:extLst>
      <p:ext uri="{BB962C8B-B14F-4D97-AF65-F5344CB8AC3E}">
        <p14:creationId xmlns:p14="http://schemas.microsoft.com/office/powerpoint/2010/main" val="59913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Leadership Facilitating</a:t>
            </a:r>
            <a:br>
              <a:rPr lang="en-US" dirty="0"/>
            </a:br>
            <a:r>
              <a:rPr lang="en-US" dirty="0"/>
              <a:t> Self &amp; Peer Assessment</a:t>
            </a:r>
          </a:p>
        </p:txBody>
      </p:sp>
      <p:pic>
        <p:nvPicPr>
          <p:cNvPr id="9" name="Picture Placeholder 8"/>
          <p:cNvPicPr>
            <a:picLocks noGrp="1" noChangeAspect="1"/>
          </p:cNvPicPr>
          <p:nvPr>
            <p:ph sz="half" idx="1"/>
          </p:nvPr>
        </p:nvPicPr>
        <p:blipFill>
          <a:blip r:embed="rId2"/>
          <a:stretch>
            <a:fillRect/>
          </a:stretch>
        </p:blipFill>
        <p:spPr>
          <a:xfrm>
            <a:off x="795338" y="1754155"/>
            <a:ext cx="3767137" cy="4114800"/>
          </a:xfrm>
        </p:spPr>
      </p:pic>
      <p:pic>
        <p:nvPicPr>
          <p:cNvPr id="11" name="Picture Placeholder 10"/>
          <p:cNvPicPr>
            <a:picLocks noGrp="1" noChangeAspect="1"/>
          </p:cNvPicPr>
          <p:nvPr>
            <p:ph sz="half" idx="2"/>
          </p:nvPr>
        </p:nvPicPr>
        <p:blipFill>
          <a:blip r:embed="rId3"/>
          <a:stretch>
            <a:fillRect/>
          </a:stretch>
        </p:blipFill>
        <p:spPr>
          <a:xfrm>
            <a:off x="4816475" y="1754155"/>
            <a:ext cx="3775075" cy="4114800"/>
          </a:xfrm>
        </p:spPr>
      </p:pic>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11</a:t>
            </a:fld>
            <a:endParaRPr lang="en-US" dirty="0"/>
          </a:p>
        </p:txBody>
      </p:sp>
    </p:spTree>
    <p:extLst>
      <p:ext uri="{BB962C8B-B14F-4D97-AF65-F5344CB8AC3E}">
        <p14:creationId xmlns:p14="http://schemas.microsoft.com/office/powerpoint/2010/main" val="102827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Tours and Networking Extraction</a:t>
            </a:r>
          </a:p>
        </p:txBody>
      </p:sp>
      <p:sp>
        <p:nvSpPr>
          <p:cNvPr id="3" name="Content Placeholder 2"/>
          <p:cNvSpPr>
            <a:spLocks noGrp="1"/>
          </p:cNvSpPr>
          <p:nvPr>
            <p:ph sz="half" idx="1"/>
          </p:nvPr>
        </p:nvSpPr>
        <p:spPr>
          <a:xfrm>
            <a:off x="795866" y="1600200"/>
            <a:ext cx="8012231" cy="4525963"/>
          </a:xfrm>
        </p:spPr>
        <p:txBody>
          <a:bodyPr>
            <a:normAutofit fontScale="55000" lnSpcReduction="20000"/>
          </a:bodyPr>
          <a:lstStyle/>
          <a:p>
            <a:r>
              <a:rPr lang="en-US" sz="2900" b="1" dirty="0"/>
              <a:t>1. Researching tours prior to visit.</a:t>
            </a:r>
          </a:p>
          <a:p>
            <a:r>
              <a:rPr lang="en-US" sz="1600" dirty="0"/>
              <a:t>        </a:t>
            </a:r>
            <a:r>
              <a:rPr lang="en-US" sz="1600" dirty="0">
                <a:hlinkClick r:id="rId2"/>
              </a:rPr>
              <a:t>http://maritime.aidt.edu/</a:t>
            </a:r>
            <a:endParaRPr lang="en-US" sz="1600" dirty="0"/>
          </a:p>
          <a:p>
            <a:r>
              <a:rPr lang="en-US" sz="1600" dirty="0"/>
              <a:t>        </a:t>
            </a:r>
            <a:r>
              <a:rPr lang="en-US" sz="1600" dirty="0">
                <a:hlinkClick r:id="rId3"/>
              </a:rPr>
              <a:t>http://www.columbiaredi.com/</a:t>
            </a:r>
            <a:endParaRPr lang="en-US" sz="1600" dirty="0"/>
          </a:p>
          <a:p>
            <a:r>
              <a:rPr lang="en-US" sz="1600" dirty="0"/>
              <a:t>        </a:t>
            </a:r>
            <a:r>
              <a:rPr lang="en-US" sz="1600" dirty="0">
                <a:hlinkClick r:id="rId4"/>
              </a:rPr>
              <a:t>http://www.boeing.com/principles/education/resources.page</a:t>
            </a:r>
            <a:endParaRPr lang="en-US" sz="1600" dirty="0"/>
          </a:p>
          <a:p>
            <a:r>
              <a:rPr lang="en-US" sz="1600" dirty="0"/>
              <a:t>        </a:t>
            </a:r>
            <a:r>
              <a:rPr lang="en-US" sz="1600" dirty="0">
                <a:hlinkClick r:id="rId5"/>
              </a:rPr>
              <a:t>http://www.fluidpowersupport.com/</a:t>
            </a:r>
            <a:endParaRPr lang="en-US" sz="1600" dirty="0"/>
          </a:p>
          <a:p>
            <a:r>
              <a:rPr lang="en-US" sz="1600" dirty="0"/>
              <a:t>     </a:t>
            </a:r>
          </a:p>
          <a:p>
            <a:endParaRPr lang="en-US" sz="2900" dirty="0"/>
          </a:p>
          <a:p>
            <a:r>
              <a:rPr lang="en-US" sz="2900" b="1" dirty="0"/>
              <a:t>2. Meeting to share vision and customize tour.</a:t>
            </a:r>
            <a:endParaRPr lang="en-US" sz="1900" b="1" dirty="0"/>
          </a:p>
          <a:p>
            <a:r>
              <a:rPr lang="en-US" sz="1600" b="1" dirty="0"/>
              <a:t>                  </a:t>
            </a:r>
            <a:r>
              <a:rPr lang="en-US" sz="2200" dirty="0"/>
              <a:t>Partnership Options</a:t>
            </a:r>
          </a:p>
          <a:p>
            <a:r>
              <a:rPr lang="en-US" sz="2200" dirty="0"/>
              <a:t>                  1. Co-Design</a:t>
            </a:r>
          </a:p>
          <a:p>
            <a:r>
              <a:rPr lang="en-US" sz="2200" dirty="0"/>
              <a:t>                  2. Co-Implementation (Project Launch, Critique/Revision, Presentation)</a:t>
            </a:r>
          </a:p>
          <a:p>
            <a:r>
              <a:rPr lang="en-US" sz="2200" dirty="0"/>
              <a:t>                  3. Mock Interviews with Project to better Articulate Skills &amp; Knowledge</a:t>
            </a:r>
          </a:p>
          <a:p>
            <a:endParaRPr lang="en-US" sz="1600" dirty="0"/>
          </a:p>
          <a:p>
            <a:r>
              <a:rPr lang="en-US" sz="2600" b="1" dirty="0"/>
              <a:t>3</a:t>
            </a:r>
            <a:r>
              <a:rPr lang="en-US" sz="2900" b="1" dirty="0"/>
              <a:t>. Review aspects of industry with teachers prior to tour.</a:t>
            </a:r>
          </a:p>
          <a:p>
            <a:r>
              <a:rPr lang="en-US" sz="1600" dirty="0"/>
              <a:t>        </a:t>
            </a:r>
            <a:r>
              <a:rPr lang="en-US" sz="1600" dirty="0">
                <a:hlinkClick r:id="rId6"/>
              </a:rPr>
              <a:t>https://education.alaska.gov/tls/cte/docs/curriculum/all-aspects-of-industry.pdf</a:t>
            </a:r>
            <a:endParaRPr lang="en-US" sz="1600" dirty="0"/>
          </a:p>
          <a:p>
            <a:endParaRPr lang="en-US" sz="1900" b="1" dirty="0"/>
          </a:p>
          <a:p>
            <a:r>
              <a:rPr lang="en-US" sz="2900" b="1" dirty="0"/>
              <a:t>4. </a:t>
            </a:r>
            <a:r>
              <a:rPr lang="en-US" sz="2900" b="1" i="1" dirty="0"/>
              <a:t>Interactive Notes for Industry Tours as part of a Professional Notebook</a:t>
            </a:r>
          </a:p>
          <a:p>
            <a:r>
              <a:rPr lang="en-US" sz="2900" b="1" i="1" dirty="0"/>
              <a:t>    </a:t>
            </a:r>
            <a:r>
              <a:rPr lang="en-US" sz="1900" i="1" u="sng" dirty="0">
                <a:hlinkClick r:id="rId7"/>
              </a:rPr>
              <a:t>https://www.forbes.com/sites/dorieclark/2012/05/01/the-1-productivity-tool-you-arent-using/#23812bd13d00</a:t>
            </a:r>
            <a:endParaRPr lang="en-US" sz="1900" dirty="0"/>
          </a:p>
          <a:p>
            <a:endParaRPr lang="en-US" sz="2900" b="1" i="1" dirty="0"/>
          </a:p>
          <a:p>
            <a:r>
              <a:rPr lang="en-US" sz="1600" b="1" i="1" u="sng" dirty="0"/>
              <a:t>       </a:t>
            </a:r>
          </a:p>
          <a:p>
            <a:r>
              <a:rPr lang="en-US" sz="2900" b="1" dirty="0"/>
              <a:t>5. Tour Debrief: Simulated Workplace</a:t>
            </a:r>
          </a:p>
          <a:p>
            <a:r>
              <a:rPr lang="en-US" sz="1600" dirty="0"/>
              <a:t>         </a:t>
            </a:r>
            <a:r>
              <a:rPr lang="en-US" sz="1600" dirty="0">
                <a:hlinkClick r:id="rId8"/>
              </a:rPr>
              <a:t>https://wvde.state.wv.us/simulated-workplace/</a:t>
            </a:r>
            <a:endParaRPr lang="en-US" sz="1600" dirty="0"/>
          </a:p>
          <a:p>
            <a:endParaRPr lang="en-US" sz="1600" dirty="0"/>
          </a:p>
          <a:p>
            <a:r>
              <a:rPr lang="en-US" sz="1600" dirty="0"/>
              <a:t>                                 </a:t>
            </a:r>
            <a:r>
              <a:rPr lang="en-US" sz="2200" dirty="0"/>
              <a:t>What can we mirror in the project?                What can we use in our classroom?</a:t>
            </a:r>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12</a:t>
            </a:fld>
            <a:endParaRPr lang="en-US" dirty="0"/>
          </a:p>
        </p:txBody>
      </p:sp>
    </p:spTree>
    <p:extLst>
      <p:ext uri="{BB962C8B-B14F-4D97-AF65-F5344CB8AC3E}">
        <p14:creationId xmlns:p14="http://schemas.microsoft.com/office/powerpoint/2010/main" val="152637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1"/>
            <a:ext cx="710055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13</a:t>
            </a:fld>
            <a:endParaRPr lang="en-US" dirty="0"/>
          </a:p>
        </p:txBody>
      </p:sp>
    </p:spTree>
    <p:extLst>
      <p:ext uri="{BB962C8B-B14F-4D97-AF65-F5344CB8AC3E}">
        <p14:creationId xmlns:p14="http://schemas.microsoft.com/office/powerpoint/2010/main" val="114525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14</a:t>
            </a:fld>
            <a:endParaRPr lang="en-US" dirty="0"/>
          </a:p>
        </p:txBody>
      </p:sp>
      <p:pic>
        <p:nvPicPr>
          <p:cNvPr id="8" name="Picture Placeholder 7"/>
          <p:cNvPicPr>
            <a:picLocks noGrp="1" noChangeAspect="1"/>
          </p:cNvPicPr>
          <p:nvPr>
            <p:ph type="pic" idx="1"/>
          </p:nvPr>
        </p:nvPicPr>
        <p:blipFill>
          <a:blip r:embed="rId2"/>
          <a:srcRect l="12458" r="12458"/>
          <a:stretch>
            <a:fillRect/>
          </a:stretch>
        </p:blipFill>
        <p:spPr>
          <a:prstGeom prst="rect">
            <a:avLst/>
          </a:prstGeom>
        </p:spPr>
      </p:pic>
      <p:pic>
        <p:nvPicPr>
          <p:cNvPr id="9" name="Picture Placeholder 8"/>
          <p:cNvPicPr>
            <a:picLocks noGrp="1" noChangeAspect="1"/>
          </p:cNvPicPr>
          <p:nvPr>
            <p:ph type="pic" idx="13"/>
          </p:nvPr>
        </p:nvPicPr>
        <p:blipFill>
          <a:blip r:embed="rId3"/>
          <a:srcRect l="12188" r="12188"/>
          <a:stretch>
            <a:fillRect/>
          </a:stretch>
        </p:blipFill>
        <p:spPr>
          <a:prstGeom prst="rect">
            <a:avLst/>
          </a:prstGeom>
        </p:spPr>
      </p:pic>
      <p:pic>
        <p:nvPicPr>
          <p:cNvPr id="10" name="Content Placeholder 7"/>
          <p:cNvPicPr>
            <a:picLocks noGrp="1" noChangeAspect="1"/>
          </p:cNvPicPr>
          <p:nvPr>
            <p:ph type="pic" idx="14"/>
          </p:nvPr>
        </p:nvPicPr>
        <p:blipFill>
          <a:blip r:embed="rId4">
            <a:extLst>
              <a:ext uri="{28A0092B-C50C-407E-A947-70E740481C1C}">
                <a14:useLocalDpi xmlns:a14="http://schemas.microsoft.com/office/drawing/2010/main" val="0"/>
              </a:ext>
            </a:extLst>
          </a:blip>
          <a:srcRect l="12451" r="12451"/>
          <a:stretch>
            <a:fillRect/>
          </a:stretch>
        </p:blipFill>
        <p:spPr/>
      </p:pic>
      <p:pic>
        <p:nvPicPr>
          <p:cNvPr id="11" name="Picture Placeholder 10"/>
          <p:cNvPicPr>
            <a:picLocks noGrp="1" noChangeAspect="1"/>
          </p:cNvPicPr>
          <p:nvPr>
            <p:ph type="pic" idx="15"/>
          </p:nvPr>
        </p:nvPicPr>
        <p:blipFill>
          <a:blip r:embed="rId5">
            <a:extLst>
              <a:ext uri="{28A0092B-C50C-407E-A947-70E740481C1C}">
                <a14:useLocalDpi xmlns:a14="http://schemas.microsoft.com/office/drawing/2010/main" val="0"/>
              </a:ext>
            </a:extLst>
          </a:blip>
          <a:srcRect l="12377" r="12377"/>
          <a:stretch>
            <a:fillRect/>
          </a:stretch>
        </p:blipFill>
        <p:spPr>
          <a:prstGeom prst="rect">
            <a:avLst/>
          </a:prstGeom>
        </p:spPr>
      </p:pic>
    </p:spTree>
    <p:extLst>
      <p:ext uri="{BB962C8B-B14F-4D97-AF65-F5344CB8AC3E}">
        <p14:creationId xmlns:p14="http://schemas.microsoft.com/office/powerpoint/2010/main" val="106758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Product</a:t>
            </a:r>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15</a:t>
            </a:fld>
            <a:endParaRPr lang="en-US" dirty="0"/>
          </a:p>
        </p:txBody>
      </p:sp>
      <p:pic>
        <p:nvPicPr>
          <p:cNvPr id="5"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67" y="1451504"/>
            <a:ext cx="7315200" cy="458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59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Leaders Supporting Implementation</a:t>
            </a:r>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16</a:t>
            </a:fld>
            <a:endParaRPr lang="en-US" dirty="0"/>
          </a:p>
        </p:txBody>
      </p:sp>
    </p:spTree>
    <p:extLst>
      <p:ext uri="{BB962C8B-B14F-4D97-AF65-F5344CB8AC3E}">
        <p14:creationId xmlns:p14="http://schemas.microsoft.com/office/powerpoint/2010/main" val="339139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Structured Critique, Reflection, and Revision</a:t>
            </a:r>
          </a:p>
        </p:txBody>
      </p:sp>
      <p:sp>
        <p:nvSpPr>
          <p:cNvPr id="3" name="Content Placeholder 2"/>
          <p:cNvSpPr>
            <a:spLocks noGrp="1"/>
          </p:cNvSpPr>
          <p:nvPr>
            <p:ph sz="half" idx="2"/>
          </p:nvPr>
        </p:nvSpPr>
        <p:spPr/>
        <p:txBody>
          <a:bodyPr>
            <a:normAutofit lnSpcReduction="10000"/>
          </a:bodyPr>
          <a:lstStyle/>
          <a:p>
            <a:pPr marL="0" indent="0">
              <a:buNone/>
            </a:pPr>
            <a:r>
              <a:rPr lang="en-US" dirty="0"/>
              <a:t>Identify Instructional Team: Differentiated Coaching</a:t>
            </a:r>
          </a:p>
          <a:p>
            <a:pPr marL="0" indent="0">
              <a:buNone/>
            </a:pPr>
            <a:endParaRPr lang="en-US" dirty="0"/>
          </a:p>
          <a:p>
            <a:pPr marL="0" indent="0">
              <a:buNone/>
            </a:pPr>
            <a:r>
              <a:rPr lang="en-US" dirty="0"/>
              <a:t>3 Iterations: Critique, Revision, Reflection</a:t>
            </a:r>
          </a:p>
          <a:p>
            <a:pPr marL="0" indent="0">
              <a:buNone/>
            </a:pPr>
            <a:r>
              <a:rPr lang="en-US" dirty="0"/>
              <a:t>Descriptive not Evaluative Feedback based on Rubric and Evidence</a:t>
            </a:r>
          </a:p>
          <a:p>
            <a:pPr marL="0" indent="0">
              <a:buNone/>
            </a:pPr>
            <a:endParaRPr lang="en-US" dirty="0"/>
          </a:p>
          <a:p>
            <a:pPr marL="0" indent="0">
              <a:buNone/>
            </a:pPr>
            <a:r>
              <a:rPr lang="en-US" dirty="0"/>
              <a:t>Front-loading and Scaffolding Instruction </a:t>
            </a:r>
          </a:p>
          <a:p>
            <a:pPr marL="0" indent="0">
              <a:buNone/>
            </a:pPr>
            <a:r>
              <a:rPr lang="en-US" dirty="0"/>
              <a:t>Overtly Teaching and Assessing Employability Skills</a:t>
            </a:r>
          </a:p>
          <a:p>
            <a:pPr marL="0" indent="0">
              <a:buNone/>
            </a:pPr>
            <a:endParaRPr lang="en-US" dirty="0"/>
          </a:p>
          <a:p>
            <a:pPr marL="0" indent="0">
              <a:buNone/>
            </a:pPr>
            <a:r>
              <a:rPr lang="en-US" dirty="0"/>
              <a:t>Public Product: Open Mic Night</a:t>
            </a:r>
          </a:p>
          <a:p>
            <a:pPr marL="0" indent="0">
              <a:buNone/>
            </a:pPr>
            <a:r>
              <a:rPr lang="en-US" dirty="0"/>
              <a:t>Cross-Pollination</a:t>
            </a:r>
          </a:p>
          <a:p>
            <a:pPr marL="0" indent="0">
              <a:buNone/>
            </a:pP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17</a:t>
            </a:fld>
            <a:endParaRPr lang="en-US" dirty="0"/>
          </a:p>
        </p:txBody>
      </p:sp>
    </p:spTree>
    <p:extLst>
      <p:ext uri="{BB962C8B-B14F-4D97-AF65-F5344CB8AC3E}">
        <p14:creationId xmlns:p14="http://schemas.microsoft.com/office/powerpoint/2010/main" val="369129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Leaders bring all the experts and practitioners to the table.</a:t>
            </a:r>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18</a:t>
            </a:fld>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56375956"/>
              </p:ext>
            </p:extLst>
          </p:nvPr>
        </p:nvGraphicFramePr>
        <p:xfrm>
          <a:off x="795338" y="1662113"/>
          <a:ext cx="779621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48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Feedback</a:t>
            </a:r>
          </a:p>
        </p:txBody>
      </p:sp>
      <p:sp>
        <p:nvSpPr>
          <p:cNvPr id="8" name="Text Placeholder 7"/>
          <p:cNvSpPr>
            <a:spLocks noGrp="1"/>
          </p:cNvSpPr>
          <p:nvPr>
            <p:ph type="body" idx="1"/>
          </p:nvPr>
        </p:nvSpPr>
        <p:spPr/>
        <p:txBody>
          <a:bodyPr>
            <a:normAutofit fontScale="92500" lnSpcReduction="20000"/>
          </a:bodyPr>
          <a:lstStyle/>
          <a:p>
            <a:pPr algn="ctr"/>
            <a:r>
              <a:rPr lang="en-US" dirty="0"/>
              <a:t>Constructive Feedback Prompts</a:t>
            </a:r>
          </a:p>
        </p:txBody>
      </p:sp>
      <p:sp>
        <p:nvSpPr>
          <p:cNvPr id="6" name="Content Placeholder 5"/>
          <p:cNvSpPr>
            <a:spLocks noGrp="1"/>
          </p:cNvSpPr>
          <p:nvPr>
            <p:ph sz="half" idx="2"/>
          </p:nvPr>
        </p:nvSpPr>
        <p:spPr>
          <a:xfrm>
            <a:off x="795867" y="2440795"/>
            <a:ext cx="3486884" cy="2849436"/>
          </a:xfrm>
        </p:spPr>
        <p:txBody>
          <a:bodyPr/>
          <a:lstStyle/>
          <a:p>
            <a:pPr marL="0" indent="0">
              <a:buNone/>
            </a:pPr>
            <a:endParaRPr lang="en-US" dirty="0"/>
          </a:p>
          <a:p>
            <a:pPr marL="0" indent="0">
              <a:buNone/>
            </a:pPr>
            <a:r>
              <a:rPr lang="en-US" sz="2000" b="1" dirty="0"/>
              <a:t>I like that ………!</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Have you considered…..?</a:t>
            </a:r>
          </a:p>
        </p:txBody>
      </p:sp>
      <p:sp>
        <p:nvSpPr>
          <p:cNvPr id="9" name="Text Placeholder 8"/>
          <p:cNvSpPr>
            <a:spLocks noGrp="1"/>
          </p:cNvSpPr>
          <p:nvPr>
            <p:ph type="body" sz="quarter" idx="3"/>
          </p:nvPr>
        </p:nvSpPr>
        <p:spPr>
          <a:xfrm>
            <a:off x="4798813" y="1535112"/>
            <a:ext cx="3758685" cy="788209"/>
          </a:xfrm>
        </p:spPr>
        <p:txBody>
          <a:bodyPr>
            <a:normAutofit fontScale="25000" lnSpcReduction="20000"/>
          </a:bodyPr>
          <a:lstStyle/>
          <a:p>
            <a:endParaRPr lang="en-US" dirty="0"/>
          </a:p>
          <a:p>
            <a:endParaRPr lang="en-US" sz="3800" dirty="0"/>
          </a:p>
          <a:p>
            <a:pPr algn="ctr"/>
            <a:endParaRPr lang="en-US" sz="8000" dirty="0"/>
          </a:p>
          <a:p>
            <a:pPr algn="ctr"/>
            <a:endParaRPr lang="en-US" sz="8000" dirty="0"/>
          </a:p>
          <a:p>
            <a:pPr algn="ctr"/>
            <a:endParaRPr lang="en-US" sz="8000" dirty="0"/>
          </a:p>
          <a:p>
            <a:pPr algn="ctr"/>
            <a:r>
              <a:rPr lang="en-US" sz="8000" dirty="0"/>
              <a:t>“Gold Standard” </a:t>
            </a:r>
          </a:p>
          <a:p>
            <a:pPr algn="ctr"/>
            <a:r>
              <a:rPr lang="en-US" sz="8000" dirty="0"/>
              <a:t>Design Elements Evidence</a:t>
            </a:r>
          </a:p>
          <a:p>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19</a:t>
            </a:fld>
            <a:endParaRPr lang="en-US" dirty="0"/>
          </a:p>
        </p:txBody>
      </p:sp>
      <p:pic>
        <p:nvPicPr>
          <p:cNvPr id="2050" name="Picture 2" descr="http://1.bp.blogspot.com/-o36eHIGDmkE/Vc4RJ9IafUI/AAAAAAAAAQQ/XZHs3KrjGGs/s1600/Gold%2Bstandard%2BPBL.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086808" y="2440795"/>
            <a:ext cx="4598954" cy="284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5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31888" y="1676400"/>
          <a:ext cx="7107588" cy="4419599"/>
        </p:xfrm>
        <a:graphic>
          <a:graphicData uri="http://schemas.openxmlformats.org/drawingml/2006/table">
            <a:tbl>
              <a:tblPr firstRow="1" firstCol="1" bandRow="1">
                <a:tableStyleId>{5C22544A-7EE6-4342-B048-85BDC9FD1C3A}</a:tableStyleId>
              </a:tblPr>
              <a:tblGrid>
                <a:gridCol w="878086">
                  <a:extLst>
                    <a:ext uri="{9D8B030D-6E8A-4147-A177-3AD203B41FA5}">
                      <a16:colId xmlns:a16="http://schemas.microsoft.com/office/drawing/2014/main" val="20000"/>
                    </a:ext>
                  </a:extLst>
                </a:gridCol>
                <a:gridCol w="974799">
                  <a:extLst>
                    <a:ext uri="{9D8B030D-6E8A-4147-A177-3AD203B41FA5}">
                      <a16:colId xmlns:a16="http://schemas.microsoft.com/office/drawing/2014/main" val="20001"/>
                    </a:ext>
                  </a:extLst>
                </a:gridCol>
                <a:gridCol w="830498">
                  <a:extLst>
                    <a:ext uri="{9D8B030D-6E8A-4147-A177-3AD203B41FA5}">
                      <a16:colId xmlns:a16="http://schemas.microsoft.com/office/drawing/2014/main" val="20002"/>
                    </a:ext>
                  </a:extLst>
                </a:gridCol>
                <a:gridCol w="960983">
                  <a:extLst>
                    <a:ext uri="{9D8B030D-6E8A-4147-A177-3AD203B41FA5}">
                      <a16:colId xmlns:a16="http://schemas.microsoft.com/office/drawing/2014/main" val="20003"/>
                    </a:ext>
                  </a:extLst>
                </a:gridCol>
                <a:gridCol w="830498">
                  <a:extLst>
                    <a:ext uri="{9D8B030D-6E8A-4147-A177-3AD203B41FA5}">
                      <a16:colId xmlns:a16="http://schemas.microsoft.com/office/drawing/2014/main" val="20004"/>
                    </a:ext>
                  </a:extLst>
                </a:gridCol>
                <a:gridCol w="922605">
                  <a:extLst>
                    <a:ext uri="{9D8B030D-6E8A-4147-A177-3AD203B41FA5}">
                      <a16:colId xmlns:a16="http://schemas.microsoft.com/office/drawing/2014/main" val="20005"/>
                    </a:ext>
                  </a:extLst>
                </a:gridCol>
                <a:gridCol w="876551">
                  <a:extLst>
                    <a:ext uri="{9D8B030D-6E8A-4147-A177-3AD203B41FA5}">
                      <a16:colId xmlns:a16="http://schemas.microsoft.com/office/drawing/2014/main" val="20006"/>
                    </a:ext>
                  </a:extLst>
                </a:gridCol>
                <a:gridCol w="833568">
                  <a:extLst>
                    <a:ext uri="{9D8B030D-6E8A-4147-A177-3AD203B41FA5}">
                      <a16:colId xmlns:a16="http://schemas.microsoft.com/office/drawing/2014/main" val="20007"/>
                    </a:ext>
                  </a:extLst>
                </a:gridCol>
              </a:tblGrid>
              <a:tr h="666240">
                <a:tc>
                  <a:txBody>
                    <a:bodyPr/>
                    <a:lstStyle/>
                    <a:p>
                      <a:pPr marL="0" marR="0" algn="ctr">
                        <a:spcBef>
                          <a:spcPts val="0"/>
                        </a:spcBef>
                        <a:spcAft>
                          <a:spcPts val="0"/>
                        </a:spcAft>
                      </a:pPr>
                      <a:r>
                        <a:rPr lang="en-US" sz="900" dirty="0">
                          <a:effectLst/>
                        </a:rPr>
                        <a:t>SREB Design</a:t>
                      </a:r>
                    </a:p>
                    <a:p>
                      <a:pPr marL="0" marR="0" algn="ctr">
                        <a:spcBef>
                          <a:spcPts val="0"/>
                        </a:spcBef>
                        <a:spcAft>
                          <a:spcPts val="0"/>
                        </a:spcAft>
                      </a:pPr>
                      <a:r>
                        <a:rPr lang="en-US" sz="900" dirty="0">
                          <a:effectLst/>
                        </a:rPr>
                        <a:t>Process</a:t>
                      </a:r>
                      <a:endParaRPr lang="en-US" sz="900" dirty="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Engineering</a:t>
                      </a:r>
                    </a:p>
                    <a:p>
                      <a:pPr marL="0" marR="0" algn="ctr">
                        <a:spcBef>
                          <a:spcPts val="0"/>
                        </a:spcBef>
                        <a:spcAft>
                          <a:spcPts val="0"/>
                        </a:spcAft>
                      </a:pPr>
                      <a:r>
                        <a:rPr lang="en-US" sz="900">
                          <a:effectLst/>
                        </a:rPr>
                        <a:t>Design Process</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Trouble-shooting</a:t>
                      </a:r>
                    </a:p>
                    <a:p>
                      <a:pPr marL="0" marR="0" algn="ctr">
                        <a:spcBef>
                          <a:spcPts val="0"/>
                        </a:spcBef>
                        <a:spcAft>
                          <a:spcPts val="0"/>
                        </a:spcAft>
                      </a:pPr>
                      <a:r>
                        <a:rPr lang="en-US" sz="900">
                          <a:effectLst/>
                        </a:rPr>
                        <a:t>Process</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Web Design Process</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dirty="0">
                          <a:effectLst/>
                        </a:rPr>
                        <a:t>Nursing Process</a:t>
                      </a:r>
                      <a:endParaRPr lang="en-US" sz="900" dirty="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Life Cycle Design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Business Methodology</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Scientific Method</a:t>
                      </a:r>
                      <a:endParaRPr lang="en-US" sz="90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0"/>
                  </a:ext>
                </a:extLst>
              </a:tr>
              <a:tr h="689267">
                <a:tc>
                  <a:txBody>
                    <a:bodyPr/>
                    <a:lstStyle/>
                    <a:p>
                      <a:pPr marL="0" marR="0" algn="ctr">
                        <a:spcBef>
                          <a:spcPts val="0"/>
                        </a:spcBef>
                        <a:spcAft>
                          <a:spcPts val="0"/>
                        </a:spcAft>
                      </a:pPr>
                      <a:r>
                        <a:rPr lang="en-US" sz="900">
                          <a:effectLst/>
                        </a:rPr>
                        <a:t> </a:t>
                      </a:r>
                    </a:p>
                    <a:p>
                      <a:pPr marL="0" marR="0" algn="ctr">
                        <a:spcBef>
                          <a:spcPts val="0"/>
                        </a:spcBef>
                        <a:spcAft>
                          <a:spcPts val="0"/>
                        </a:spcAft>
                      </a:pPr>
                      <a:r>
                        <a:rPr lang="en-US" sz="900">
                          <a:effectLst/>
                        </a:rPr>
                        <a:t>Ask/Inquire</a:t>
                      </a:r>
                    </a:p>
                    <a:p>
                      <a:pPr marL="0" marR="0" algn="ctr">
                        <a:spcBef>
                          <a:spcPts val="0"/>
                        </a:spcBef>
                        <a:spcAft>
                          <a:spcPts val="0"/>
                        </a:spcAft>
                      </a:pPr>
                      <a:r>
                        <a:rPr lang="en-US" sz="900">
                          <a:effectLst/>
                        </a:rPr>
                        <a:t> </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Identifying the problem</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Diagnose the Problem</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Initialization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Assess</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Define Requirements</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Define</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Question</a:t>
                      </a:r>
                      <a:endParaRPr lang="en-US" sz="90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1"/>
                  </a:ext>
                </a:extLst>
              </a:tr>
              <a:tr h="689267">
                <a:tc>
                  <a:txBody>
                    <a:bodyPr/>
                    <a:lstStyle/>
                    <a:p>
                      <a:pPr marL="0" marR="0" algn="ctr">
                        <a:spcBef>
                          <a:spcPts val="0"/>
                        </a:spcBef>
                        <a:spcAft>
                          <a:spcPts val="0"/>
                        </a:spcAft>
                      </a:pPr>
                      <a:r>
                        <a:rPr lang="en-US" sz="900">
                          <a:effectLst/>
                        </a:rPr>
                        <a:t> </a:t>
                      </a:r>
                    </a:p>
                    <a:p>
                      <a:pPr marL="0" marR="0" algn="ctr">
                        <a:spcBef>
                          <a:spcPts val="0"/>
                        </a:spcBef>
                        <a:spcAft>
                          <a:spcPts val="0"/>
                        </a:spcAft>
                      </a:pPr>
                      <a:r>
                        <a:rPr lang="en-US" sz="900">
                          <a:effectLst/>
                        </a:rPr>
                        <a:t>Imagine</a:t>
                      </a:r>
                    </a:p>
                    <a:p>
                      <a:pPr marL="0" marR="0" algn="ctr">
                        <a:spcBef>
                          <a:spcPts val="0"/>
                        </a:spcBef>
                        <a:spcAft>
                          <a:spcPts val="0"/>
                        </a:spcAft>
                      </a:pPr>
                      <a:r>
                        <a:rPr lang="en-US" sz="900">
                          <a:effectLst/>
                        </a:rPr>
                        <a:t> </a:t>
                      </a:r>
                      <a:endParaRPr lang="en-US" sz="900">
                        <a:effectLst/>
                        <a:latin typeface="Constantia"/>
                        <a:ea typeface="Constantia"/>
                        <a:cs typeface="Times New Roman"/>
                      </a:endParaRPr>
                    </a:p>
                  </a:txBody>
                  <a:tcPr marL="55264" marR="55264"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effectLst/>
                        </a:rPr>
                        <a:t>Diagnosis</a:t>
                      </a:r>
                      <a:endParaRPr lang="en-US" sz="900">
                        <a:effectLst/>
                        <a:latin typeface="Constantia"/>
                        <a:ea typeface="Constantia"/>
                        <a:cs typeface="Times New Roman"/>
                      </a:endParaRPr>
                    </a:p>
                  </a:txBody>
                  <a:tcPr marL="55264" marR="55264" marT="0" marB="0" anchor="ctr"/>
                </a:tc>
                <a:tc vMerge="1">
                  <a:txBody>
                    <a:bodyPr/>
                    <a:lstStyle/>
                    <a:p>
                      <a:endParaRPr lang="en-US"/>
                    </a:p>
                  </a:txBody>
                  <a:tcPr/>
                </a:tc>
                <a:tc>
                  <a:txBody>
                    <a:bodyPr/>
                    <a:lstStyle/>
                    <a:p>
                      <a:pPr marL="0" marR="0" algn="ctr">
                        <a:spcBef>
                          <a:spcPts val="0"/>
                        </a:spcBef>
                        <a:spcAft>
                          <a:spcPts val="0"/>
                        </a:spcAft>
                      </a:pPr>
                      <a:r>
                        <a:rPr lang="en-US" sz="900">
                          <a:effectLst/>
                        </a:rPr>
                        <a:t>Measure</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Research </a:t>
                      </a:r>
                      <a:endParaRPr lang="en-US" sz="90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2"/>
                  </a:ext>
                </a:extLst>
              </a:tr>
              <a:tr h="436485">
                <a:tc>
                  <a:txBody>
                    <a:bodyPr/>
                    <a:lstStyle/>
                    <a:p>
                      <a:pPr marL="0" marR="0" algn="ctr">
                        <a:spcBef>
                          <a:spcPts val="0"/>
                        </a:spcBef>
                        <a:spcAft>
                          <a:spcPts val="0"/>
                        </a:spcAft>
                      </a:pPr>
                      <a:r>
                        <a:rPr lang="en-US" sz="900">
                          <a:effectLst/>
                        </a:rPr>
                        <a:t>Plan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Relevant </a:t>
                      </a:r>
                    </a:p>
                    <a:p>
                      <a:pPr marL="0" marR="0" algn="ctr">
                        <a:spcBef>
                          <a:spcPts val="0"/>
                        </a:spcBef>
                        <a:spcAft>
                          <a:spcPts val="0"/>
                        </a:spcAft>
                      </a:pPr>
                      <a:r>
                        <a:rPr lang="en-US" sz="900">
                          <a:effectLst/>
                        </a:rPr>
                        <a:t>Information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Find Possible Solutions</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Visualization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Planning</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Design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Analyze</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Hypothesis</a:t>
                      </a:r>
                      <a:endParaRPr lang="en-US" sz="90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3"/>
                  </a:ext>
                </a:extLst>
              </a:tr>
              <a:tr h="689267">
                <a:tc>
                  <a:txBody>
                    <a:bodyPr/>
                    <a:lstStyle/>
                    <a:p>
                      <a:pPr marL="0" marR="0" algn="ctr">
                        <a:spcBef>
                          <a:spcPts val="0"/>
                        </a:spcBef>
                        <a:spcAft>
                          <a:spcPts val="0"/>
                        </a:spcAft>
                      </a:pPr>
                      <a:r>
                        <a:rPr lang="en-US" sz="900">
                          <a:effectLst/>
                        </a:rPr>
                        <a:t> </a:t>
                      </a:r>
                    </a:p>
                    <a:p>
                      <a:pPr marL="0" marR="0" algn="ctr">
                        <a:spcBef>
                          <a:spcPts val="0"/>
                        </a:spcBef>
                        <a:spcAft>
                          <a:spcPts val="0"/>
                        </a:spcAft>
                      </a:pPr>
                      <a:r>
                        <a:rPr lang="en-US" sz="900">
                          <a:effectLst/>
                        </a:rPr>
                        <a:t>Create</a:t>
                      </a:r>
                    </a:p>
                    <a:p>
                      <a:pPr marL="0" marR="0" algn="ctr">
                        <a:spcBef>
                          <a:spcPts val="0"/>
                        </a:spcBef>
                        <a:spcAft>
                          <a:spcPts val="0"/>
                        </a:spcAft>
                      </a:pPr>
                      <a:r>
                        <a:rPr lang="en-US" sz="900">
                          <a:effectLst/>
                        </a:rPr>
                        <a:t> </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800">
                          <a:effectLst/>
                        </a:rPr>
                        <a:t>Conceptualization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Take Action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800">
                          <a:effectLst/>
                        </a:rPr>
                        <a:t>Implementation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Intervention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Build</a:t>
                      </a:r>
                      <a:endParaRPr lang="en-US" sz="900">
                        <a:effectLst/>
                        <a:latin typeface="Constantia"/>
                        <a:ea typeface="Constantia"/>
                        <a:cs typeface="Times New Roman"/>
                      </a:endParaRPr>
                    </a:p>
                  </a:txBody>
                  <a:tcPr marL="55264" marR="55264" marT="0" marB="0" anchor="ctr"/>
                </a:tc>
                <a:tc rowSpan="3">
                  <a:txBody>
                    <a:bodyPr/>
                    <a:lstStyle/>
                    <a:p>
                      <a:pPr marL="0" marR="0" algn="ctr">
                        <a:spcBef>
                          <a:spcPts val="0"/>
                        </a:spcBef>
                        <a:spcAft>
                          <a:spcPts val="0"/>
                        </a:spcAft>
                      </a:pPr>
                      <a:r>
                        <a:rPr lang="en-US" sz="900">
                          <a:effectLst/>
                        </a:rPr>
                        <a:t>Develop</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Test </a:t>
                      </a:r>
                      <a:endParaRPr lang="en-US" sz="90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4"/>
                  </a:ext>
                </a:extLst>
              </a:tr>
              <a:tr h="465140">
                <a:tc>
                  <a:txBody>
                    <a:bodyPr/>
                    <a:lstStyle/>
                    <a:p>
                      <a:pPr marL="0" marR="0" algn="ctr">
                        <a:spcBef>
                          <a:spcPts val="0"/>
                        </a:spcBef>
                        <a:spcAft>
                          <a:spcPts val="0"/>
                        </a:spcAft>
                      </a:pPr>
                      <a:r>
                        <a:rPr lang="en-US" sz="900">
                          <a:effectLst/>
                        </a:rPr>
                        <a:t>Experiment/</a:t>
                      </a:r>
                    </a:p>
                    <a:p>
                      <a:pPr marL="0" marR="0" algn="ctr">
                        <a:spcBef>
                          <a:spcPts val="0"/>
                        </a:spcBef>
                        <a:spcAft>
                          <a:spcPts val="0"/>
                        </a:spcAft>
                      </a:pPr>
                      <a:r>
                        <a:rPr lang="en-US" sz="900">
                          <a:effectLst/>
                        </a:rPr>
                        <a:t>Evaluate</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Evaluation and </a:t>
                      </a:r>
                    </a:p>
                    <a:p>
                      <a:pPr marL="0" marR="0" algn="ctr">
                        <a:spcBef>
                          <a:spcPts val="0"/>
                        </a:spcBef>
                        <a:spcAft>
                          <a:spcPts val="0"/>
                        </a:spcAft>
                      </a:pPr>
                      <a:r>
                        <a:rPr lang="en-US" sz="900">
                          <a:effectLst/>
                        </a:rPr>
                        <a:t>Analysis</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Evaluate and Analyze</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Verification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Evaluate</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Test</a:t>
                      </a:r>
                      <a:endParaRPr lang="en-US" sz="900">
                        <a:effectLst/>
                        <a:latin typeface="Constantia"/>
                        <a:ea typeface="Constantia"/>
                        <a:cs typeface="Times New Roman"/>
                      </a:endParaRPr>
                    </a:p>
                  </a:txBody>
                  <a:tcPr marL="55264" marR="55264"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23910">
                <a:tc>
                  <a:txBody>
                    <a:bodyPr/>
                    <a:lstStyle/>
                    <a:p>
                      <a:pPr marL="0" marR="0" algn="ctr">
                        <a:spcBef>
                          <a:spcPts val="0"/>
                        </a:spcBef>
                        <a:spcAft>
                          <a:spcPts val="0"/>
                        </a:spcAft>
                      </a:pPr>
                      <a:r>
                        <a:rPr lang="en-US" sz="900">
                          <a:effectLst/>
                        </a:rPr>
                        <a:t>Improve</a:t>
                      </a:r>
                      <a:endParaRPr lang="en-US" sz="900">
                        <a:effectLst/>
                        <a:latin typeface="Constantia"/>
                        <a:ea typeface="Constantia"/>
                        <a:cs typeface="Times New Roman"/>
                      </a:endParaRPr>
                    </a:p>
                  </a:txBody>
                  <a:tcPr marL="55264" marR="55264" marT="0" marB="0" anchor="ctr"/>
                </a:tc>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900">
                          <a:effectLst/>
                        </a:rPr>
                        <a:t>Gratification</a:t>
                      </a:r>
                      <a:endParaRPr lang="en-US" sz="900">
                        <a:effectLst/>
                        <a:latin typeface="Constantia"/>
                        <a:ea typeface="Constantia"/>
                        <a:cs typeface="Times New Roman"/>
                      </a:endParaRPr>
                    </a:p>
                  </a:txBody>
                  <a:tcPr marL="55264" marR="55264" marT="0" marB="0" anchor="ctr"/>
                </a:tc>
                <a:tc rowSpan="2">
                  <a:txBody>
                    <a:bodyPr/>
                    <a:lstStyle/>
                    <a:p>
                      <a:pPr marL="0" marR="0" algn="ctr">
                        <a:spcBef>
                          <a:spcPts val="0"/>
                        </a:spcBef>
                        <a:spcAft>
                          <a:spcPts val="0"/>
                        </a:spcAft>
                      </a:pPr>
                      <a:r>
                        <a:rPr lang="en-US" sz="900">
                          <a:effectLst/>
                        </a:rPr>
                        <a:t>Report</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Implementation</a:t>
                      </a:r>
                      <a:endParaRPr lang="en-US" sz="900">
                        <a:effectLst/>
                        <a:latin typeface="Constantia"/>
                        <a:ea typeface="Constantia"/>
                        <a:cs typeface="Times New Roman"/>
                      </a:endParaRPr>
                    </a:p>
                  </a:txBody>
                  <a:tcPr marL="55264" marR="55264" marT="0" marB="0" anchor="ctr"/>
                </a:tc>
                <a:tc vMerge="1">
                  <a:txBody>
                    <a:bodyPr/>
                    <a:lstStyle/>
                    <a:p>
                      <a:endParaRPr lang="en-US"/>
                    </a:p>
                  </a:txBody>
                  <a:tcPr/>
                </a:tc>
                <a:tc>
                  <a:txBody>
                    <a:bodyPr/>
                    <a:lstStyle/>
                    <a:p>
                      <a:pPr marL="0" marR="0" algn="ctr">
                        <a:spcBef>
                          <a:spcPts val="0"/>
                        </a:spcBef>
                        <a:spcAft>
                          <a:spcPts val="0"/>
                        </a:spcAft>
                      </a:pPr>
                      <a:r>
                        <a:rPr lang="en-US" sz="900">
                          <a:effectLst/>
                        </a:rPr>
                        <a:t>Analyze</a:t>
                      </a:r>
                      <a:endParaRPr lang="en-US" sz="90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6"/>
                  </a:ext>
                </a:extLst>
              </a:tr>
              <a:tr h="460023">
                <a:tc>
                  <a:txBody>
                    <a:bodyPr/>
                    <a:lstStyle/>
                    <a:p>
                      <a:pPr marL="0" marR="0" algn="ctr">
                        <a:spcBef>
                          <a:spcPts val="0"/>
                        </a:spcBef>
                        <a:spcAft>
                          <a:spcPts val="0"/>
                        </a:spcAft>
                      </a:pPr>
                      <a:r>
                        <a:rPr lang="en-US" sz="900">
                          <a:effectLst/>
                        </a:rPr>
                        <a:t>Communicate</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Implementation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Deliver Final Product</a:t>
                      </a:r>
                      <a:endParaRPr lang="en-US" sz="900">
                        <a:effectLst/>
                        <a:latin typeface="Constantia"/>
                        <a:ea typeface="Constantia"/>
                        <a:cs typeface="Times New Roman"/>
                      </a:endParaRPr>
                    </a:p>
                  </a:txBody>
                  <a:tcPr marL="55264" marR="55264" marT="0" marB="0" anchor="ct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900">
                          <a:effectLst/>
                        </a:rPr>
                        <a:t>Evolution</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a:effectLst/>
                        </a:rPr>
                        <a:t>Deliver</a:t>
                      </a:r>
                      <a:endParaRPr lang="en-US" sz="900">
                        <a:effectLst/>
                        <a:latin typeface="Constantia"/>
                        <a:ea typeface="Constantia"/>
                        <a:cs typeface="Times New Roman"/>
                      </a:endParaRPr>
                    </a:p>
                  </a:txBody>
                  <a:tcPr marL="55264" marR="55264" marT="0" marB="0" anchor="ctr"/>
                </a:tc>
                <a:tc>
                  <a:txBody>
                    <a:bodyPr/>
                    <a:lstStyle/>
                    <a:p>
                      <a:pPr marL="0" marR="0" algn="ctr">
                        <a:spcBef>
                          <a:spcPts val="0"/>
                        </a:spcBef>
                        <a:spcAft>
                          <a:spcPts val="0"/>
                        </a:spcAft>
                      </a:pPr>
                      <a:r>
                        <a:rPr lang="en-US" sz="900" dirty="0">
                          <a:effectLst/>
                        </a:rPr>
                        <a:t>Communicate</a:t>
                      </a:r>
                      <a:endParaRPr lang="en-US" sz="900" dirty="0">
                        <a:effectLst/>
                        <a:latin typeface="Constantia"/>
                        <a:ea typeface="Constantia"/>
                        <a:cs typeface="Times New Roman"/>
                      </a:endParaRPr>
                    </a:p>
                  </a:txBody>
                  <a:tcPr marL="55264" marR="55264" marT="0" marB="0" anchor="ctr"/>
                </a:tc>
                <a:extLst>
                  <a:ext uri="{0D108BD9-81ED-4DB2-BD59-A6C34878D82A}">
                    <a16:rowId xmlns:a16="http://schemas.microsoft.com/office/drawing/2014/main" val="10007"/>
                  </a:ext>
                </a:extLst>
              </a:tr>
            </a:tbl>
          </a:graphicData>
        </a:graphic>
      </p:graphicFrame>
      <p:sp>
        <p:nvSpPr>
          <p:cNvPr id="3" name="Rectangle 1"/>
          <p:cNvSpPr>
            <a:spLocks noChangeArrowheads="1"/>
          </p:cNvSpPr>
          <p:nvPr/>
        </p:nvSpPr>
        <p:spPr bwMode="auto">
          <a:xfrm>
            <a:off x="1123777" y="417036"/>
            <a:ext cx="644920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Georgia" pitchFamily="18" charset="0"/>
                <a:ea typeface="Times New Roman" pitchFamily="18" charset="0"/>
                <a:cs typeface="Times New Roman" pitchFamily="18" charset="0"/>
              </a:rPr>
              <a:t>Problem-Solving Design Process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b="1" dirty="0">
                <a:latin typeface="Georgia" pitchFamily="18" charset="0"/>
                <a:ea typeface="Times New Roman" pitchFamily="18" charset="0"/>
                <a:cs typeface="Times New Roman" pitchFamily="18" charset="0"/>
              </a:rPr>
              <a:t>&amp;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b="1" dirty="0">
                <a:latin typeface="Georgia" pitchFamily="18" charset="0"/>
                <a:ea typeface="Times New Roman" pitchFamily="18" charset="0"/>
                <a:cs typeface="Times New Roman" pitchFamily="18" charset="0"/>
              </a:rPr>
              <a:t>Sample Workforce C</a:t>
            </a:r>
            <a:r>
              <a:rPr kumimoji="0" lang="en-US" altLang="en-US" sz="2400" b="1" i="0" u="none" strike="noStrike" cap="none" normalizeH="0" baseline="0" dirty="0">
                <a:ln>
                  <a:noFill/>
                </a:ln>
                <a:solidFill>
                  <a:schemeClr val="tx1"/>
                </a:solidFill>
                <a:effectLst/>
                <a:latin typeface="Georgia" pitchFamily="18" charset="0"/>
                <a:ea typeface="Times New Roman" pitchFamily="18" charset="0"/>
                <a:cs typeface="Times New Roman" pitchFamily="18" charset="0"/>
              </a:rPr>
              <a:t>omparisons</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a:t>
            </a:fld>
            <a:endParaRPr lang="en-US" dirty="0"/>
          </a:p>
        </p:txBody>
      </p:sp>
    </p:spTree>
    <p:extLst>
      <p:ext uri="{BB962C8B-B14F-4D97-AF65-F5344CB8AC3E}">
        <p14:creationId xmlns:p14="http://schemas.microsoft.com/office/powerpoint/2010/main" val="293674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Frontloading and Scaffolding</a:t>
            </a:r>
            <a:br>
              <a:rPr lang="en-US" dirty="0"/>
            </a:br>
            <a:r>
              <a:rPr lang="en-US" dirty="0"/>
              <a:t>Teaching Methods</a:t>
            </a:r>
          </a:p>
        </p:txBody>
      </p:sp>
      <p:sp>
        <p:nvSpPr>
          <p:cNvPr id="3" name="Content Placeholder 2"/>
          <p:cNvSpPr>
            <a:spLocks noGrp="1"/>
          </p:cNvSpPr>
          <p:nvPr>
            <p:ph sz="half" idx="2"/>
          </p:nvPr>
        </p:nvSpPr>
        <p:spPr/>
        <p:txBody>
          <a:bodyPr/>
          <a:lstStyle/>
          <a:p>
            <a:pPr>
              <a:buFont typeface="Arial" panose="020B0604020202020204" pitchFamily="34" charset="0"/>
              <a:buChar char="•"/>
            </a:pPr>
            <a:r>
              <a:rPr lang="en-US" dirty="0"/>
              <a:t>How can I overtly teach and assess employability skills from day 1?</a:t>
            </a:r>
          </a:p>
          <a:p>
            <a:pPr marL="0" indent="0">
              <a:buNone/>
            </a:pPr>
            <a:endParaRPr lang="en-US" dirty="0"/>
          </a:p>
          <a:p>
            <a:pPr>
              <a:buFont typeface="Arial" panose="020B0604020202020204" pitchFamily="34" charset="0"/>
              <a:buChar char="•"/>
            </a:pPr>
            <a:r>
              <a:rPr lang="en-US" dirty="0"/>
              <a:t>How can I change or modify my instructional methods to better prepare students to complete a student-centered project?</a:t>
            </a:r>
          </a:p>
          <a:p>
            <a:pPr marL="0" indent="0">
              <a:buNone/>
            </a:pPr>
            <a:endParaRPr lang="en-US" dirty="0"/>
          </a:p>
          <a:p>
            <a:pPr>
              <a:buFont typeface="Arial" panose="020B0604020202020204" pitchFamily="34" charset="0"/>
              <a:buChar char="•"/>
            </a:pPr>
            <a:r>
              <a:rPr lang="en-US" dirty="0"/>
              <a:t>“Just-in-time instruction” but must be out of context.</a:t>
            </a:r>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20</a:t>
            </a:fld>
            <a:endParaRPr lang="en-US" dirty="0"/>
          </a:p>
        </p:txBody>
      </p:sp>
    </p:spTree>
    <p:extLst>
      <p:ext uri="{BB962C8B-B14F-4D97-AF65-F5344CB8AC3E}">
        <p14:creationId xmlns:p14="http://schemas.microsoft.com/office/powerpoint/2010/main" val="390764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21</a:t>
            </a:fld>
            <a:endParaRPr lang="en-US" dirty="0"/>
          </a:p>
        </p:txBody>
      </p:sp>
      <p:pic>
        <p:nvPicPr>
          <p:cNvPr id="7" name="Content Placeholder 6"/>
          <p:cNvPicPr>
            <a:picLocks noGrp="1" noChangeAspect="1"/>
          </p:cNvPicPr>
          <p:nvPr>
            <p:ph sz="half" idx="2"/>
          </p:nvPr>
        </p:nvPicPr>
        <p:blipFill>
          <a:blip r:embed="rId2"/>
          <a:stretch>
            <a:fillRect/>
          </a:stretch>
        </p:blipFill>
        <p:spPr>
          <a:xfrm>
            <a:off x="795338" y="447869"/>
            <a:ext cx="7796212" cy="5598368"/>
          </a:xfrm>
        </p:spPr>
      </p:pic>
    </p:spTree>
    <p:extLst>
      <p:ext uri="{BB962C8B-B14F-4D97-AF65-F5344CB8AC3E}">
        <p14:creationId xmlns:p14="http://schemas.microsoft.com/office/powerpoint/2010/main" val="235040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Leaders Supporting Management and Sustainability</a:t>
            </a:r>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22</a:t>
            </a:fld>
            <a:endParaRPr lang="en-US" dirty="0"/>
          </a:p>
        </p:txBody>
      </p:sp>
    </p:spTree>
    <p:extLst>
      <p:ext uri="{BB962C8B-B14F-4D97-AF65-F5344CB8AC3E}">
        <p14:creationId xmlns:p14="http://schemas.microsoft.com/office/powerpoint/2010/main" val="243372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2400" b="1" dirty="0"/>
              <a:t>Instructional Coaches:</a:t>
            </a:r>
            <a:br>
              <a:rPr lang="en-US" sz="2400" b="1" dirty="0"/>
            </a:br>
            <a:r>
              <a:rPr lang="en-US" sz="2400" b="1" dirty="0"/>
              <a:t>Essential Roles and Responsibilities</a:t>
            </a:r>
          </a:p>
        </p:txBody>
      </p:sp>
      <p:graphicFrame>
        <p:nvGraphicFramePr>
          <p:cNvPr id="8" name="Content Placeholder 7"/>
          <p:cNvGraphicFramePr>
            <a:graphicFrameLocks noGrp="1"/>
          </p:cNvGraphicFramePr>
          <p:nvPr>
            <p:ph sz="half" idx="1"/>
            <p:extLst/>
          </p:nvPr>
        </p:nvGraphicFramePr>
        <p:xfrm>
          <a:off x="381721" y="846138"/>
          <a:ext cx="3767137" cy="3943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23</a:t>
            </a:fld>
            <a:endParaRPr lang="en-US" dirty="0"/>
          </a:p>
        </p:txBody>
      </p:sp>
      <p:graphicFrame>
        <p:nvGraphicFramePr>
          <p:cNvPr id="14" name="Content Placeholder 13"/>
          <p:cNvGraphicFramePr>
            <a:graphicFrameLocks noGrp="1"/>
          </p:cNvGraphicFramePr>
          <p:nvPr>
            <p:ph sz="half" idx="2"/>
            <p:extLst/>
          </p:nvPr>
        </p:nvGraphicFramePr>
        <p:xfrm>
          <a:off x="4348163" y="1205774"/>
          <a:ext cx="3776662" cy="3584888"/>
        </p:xfrm>
        <a:graphic>
          <a:graphicData uri="http://schemas.openxmlformats.org/drawingml/2006/table">
            <a:tbl>
              <a:tblPr firstRow="1" firstCol="1" bandRow="1">
                <a:tableStyleId>{5C22544A-7EE6-4342-B048-85BDC9FD1C3A}</a:tableStyleId>
              </a:tblPr>
              <a:tblGrid>
                <a:gridCol w="823483">
                  <a:extLst>
                    <a:ext uri="{9D8B030D-6E8A-4147-A177-3AD203B41FA5}">
                      <a16:colId xmlns:a16="http://schemas.microsoft.com/office/drawing/2014/main" val="825836422"/>
                    </a:ext>
                  </a:extLst>
                </a:gridCol>
                <a:gridCol w="2953179">
                  <a:extLst>
                    <a:ext uri="{9D8B030D-6E8A-4147-A177-3AD203B41FA5}">
                      <a16:colId xmlns:a16="http://schemas.microsoft.com/office/drawing/2014/main" val="31387019"/>
                    </a:ext>
                  </a:extLst>
                </a:gridCol>
              </a:tblGrid>
              <a:tr h="633424">
                <a:tc>
                  <a:txBody>
                    <a:bodyPr/>
                    <a:lstStyle/>
                    <a:p>
                      <a:pPr marL="0" marR="0">
                        <a:lnSpc>
                          <a:spcPct val="115000"/>
                        </a:lnSpc>
                        <a:spcBef>
                          <a:spcPts val="0"/>
                        </a:spcBef>
                        <a:spcAft>
                          <a:spcPts val="0"/>
                        </a:spcAft>
                      </a:pPr>
                      <a:r>
                        <a:rPr lang="en-US" sz="700">
                          <a:effectLst/>
                        </a:rPr>
                        <a:t>Practitioner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a:effectLst/>
                        </a:rPr>
                        <a:t>Walk the Walk: You must design projects individually and collaboratively.</a:t>
                      </a:r>
                    </a:p>
                    <a:p>
                      <a:pPr marL="0" marR="0">
                        <a:lnSpc>
                          <a:spcPct val="115000"/>
                        </a:lnSpc>
                        <a:spcBef>
                          <a:spcPts val="0"/>
                        </a:spcBef>
                        <a:spcAft>
                          <a:spcPts val="0"/>
                        </a:spcAft>
                      </a:pPr>
                      <a:r>
                        <a:rPr lang="en-US" sz="700">
                          <a:effectLst/>
                        </a:rPr>
                        <a:t>This allows the coach to share and model the journey.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3960571104"/>
                  </a:ext>
                </a:extLst>
              </a:tr>
              <a:tr h="633424">
                <a:tc>
                  <a:txBody>
                    <a:bodyPr/>
                    <a:lstStyle/>
                    <a:p>
                      <a:pPr marL="0" marR="0">
                        <a:lnSpc>
                          <a:spcPct val="115000"/>
                        </a:lnSpc>
                        <a:spcBef>
                          <a:spcPts val="0"/>
                        </a:spcBef>
                        <a:spcAft>
                          <a:spcPts val="0"/>
                        </a:spcAft>
                      </a:pPr>
                      <a:r>
                        <a:rPr lang="en-US" sz="700">
                          <a:effectLst/>
                        </a:rPr>
                        <a:t>Research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a:effectLst/>
                        </a:rPr>
                        <a:t>Theory to Practice: Share strategies and where they are connected to research.</a:t>
                      </a:r>
                    </a:p>
                    <a:p>
                      <a:pPr marL="0" marR="0">
                        <a:lnSpc>
                          <a:spcPct val="115000"/>
                        </a:lnSpc>
                        <a:spcBef>
                          <a:spcPts val="0"/>
                        </a:spcBef>
                        <a:spcAft>
                          <a:spcPts val="0"/>
                        </a:spcAft>
                      </a:pPr>
                      <a:r>
                        <a:rPr lang="en-US" sz="700">
                          <a:effectLst/>
                        </a:rPr>
                        <a:t>Document your sources.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61694348"/>
                  </a:ext>
                </a:extLst>
              </a:tr>
              <a:tr h="421154">
                <a:tc>
                  <a:txBody>
                    <a:bodyPr/>
                    <a:lstStyle/>
                    <a:p>
                      <a:pPr marL="0" marR="0">
                        <a:lnSpc>
                          <a:spcPct val="115000"/>
                        </a:lnSpc>
                        <a:spcBef>
                          <a:spcPts val="0"/>
                        </a:spcBef>
                        <a:spcAft>
                          <a:spcPts val="0"/>
                        </a:spcAft>
                      </a:pPr>
                      <a:r>
                        <a:rPr lang="en-US" sz="700">
                          <a:effectLst/>
                        </a:rPr>
                        <a:t>Modeling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a:effectLst/>
                        </a:rPr>
                        <a:t>During training and coaching, we must be willing to model and strategies in the classroom for teachers. Co-teaching.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2518328015"/>
                  </a:ext>
                </a:extLst>
              </a:tr>
              <a:tr h="421154">
                <a:tc>
                  <a:txBody>
                    <a:bodyPr/>
                    <a:lstStyle/>
                    <a:p>
                      <a:pPr marL="0" marR="0">
                        <a:lnSpc>
                          <a:spcPct val="115000"/>
                        </a:lnSpc>
                        <a:spcBef>
                          <a:spcPts val="0"/>
                        </a:spcBef>
                        <a:spcAft>
                          <a:spcPts val="0"/>
                        </a:spcAft>
                      </a:pPr>
                      <a:r>
                        <a:rPr lang="en-US" sz="700">
                          <a:effectLst/>
                        </a:rPr>
                        <a:t>Reciprocity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a:effectLst/>
                        </a:rPr>
                        <a:t>We need to listen to our participants. We expect them to share tools, strategies, and resources as well.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2117081227"/>
                  </a:ext>
                </a:extLst>
              </a:tr>
              <a:tr h="633424">
                <a:tc>
                  <a:txBody>
                    <a:bodyPr/>
                    <a:lstStyle/>
                    <a:p>
                      <a:pPr marL="0" marR="0">
                        <a:lnSpc>
                          <a:spcPct val="115000"/>
                        </a:lnSpc>
                        <a:spcBef>
                          <a:spcPts val="0"/>
                        </a:spcBef>
                        <a:spcAft>
                          <a:spcPts val="0"/>
                        </a:spcAft>
                      </a:pPr>
                      <a:r>
                        <a:rPr lang="en-US" sz="700">
                          <a:effectLst/>
                        </a:rPr>
                        <a:t>Differentiate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a:effectLst/>
                        </a:rPr>
                        <a:t>Just like we expect teachers to differentiate with students. Not all teachers will be at the same place. We need to meet them where they are at.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1944911790"/>
                  </a:ext>
                </a:extLst>
              </a:tr>
              <a:tr h="421154">
                <a:tc>
                  <a:txBody>
                    <a:bodyPr/>
                    <a:lstStyle/>
                    <a:p>
                      <a:pPr marL="0" marR="0">
                        <a:lnSpc>
                          <a:spcPct val="115000"/>
                        </a:lnSpc>
                        <a:spcBef>
                          <a:spcPts val="0"/>
                        </a:spcBef>
                        <a:spcAft>
                          <a:spcPts val="0"/>
                        </a:spcAft>
                      </a:pPr>
                      <a:r>
                        <a:rPr lang="en-US" sz="700">
                          <a:effectLst/>
                        </a:rPr>
                        <a:t>Data Driven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a:effectLst/>
                        </a:rPr>
                        <a:t>Descriptive and NOT Evaluative. We are coaches and support a learning progression. We use rubrics to assess projects designs.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1074024570"/>
                  </a:ext>
                </a:extLst>
              </a:tr>
              <a:tr h="421154">
                <a:tc>
                  <a:txBody>
                    <a:bodyPr/>
                    <a:lstStyle/>
                    <a:p>
                      <a:pPr marL="0" marR="0">
                        <a:lnSpc>
                          <a:spcPct val="115000"/>
                        </a:lnSpc>
                        <a:spcBef>
                          <a:spcPts val="0"/>
                        </a:spcBef>
                        <a:spcAft>
                          <a:spcPts val="0"/>
                        </a:spcAft>
                      </a:pPr>
                      <a:r>
                        <a:rPr lang="en-US" sz="700">
                          <a:effectLst/>
                        </a:rPr>
                        <a:t>Other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tc>
                  <a:txBody>
                    <a:bodyPr/>
                    <a:lstStyle/>
                    <a:p>
                      <a:pPr marL="0" marR="0">
                        <a:lnSpc>
                          <a:spcPct val="115000"/>
                        </a:lnSpc>
                        <a:spcBef>
                          <a:spcPts val="0"/>
                        </a:spcBef>
                        <a:spcAft>
                          <a:spcPts val="0"/>
                        </a:spcAft>
                      </a:pPr>
                      <a:r>
                        <a:rPr lang="en-US" sz="700" dirty="0">
                          <a:effectLst/>
                        </a:rPr>
                        <a:t>Each school and district is unique. There may be other areas for coaching beyond these essential areas.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594" marR="42594" marT="0" marB="0"/>
                </a:tc>
                <a:extLst>
                  <a:ext uri="{0D108BD9-81ED-4DB2-BD59-A6C34878D82A}">
                    <a16:rowId xmlns:a16="http://schemas.microsoft.com/office/drawing/2014/main" val="3839872532"/>
                  </a:ext>
                </a:extLst>
              </a:tr>
            </a:tbl>
          </a:graphicData>
        </a:graphic>
      </p:graphicFrame>
      <p:sp>
        <p:nvSpPr>
          <p:cNvPr id="15" name="TextBox 14"/>
          <p:cNvSpPr txBox="1"/>
          <p:nvPr/>
        </p:nvSpPr>
        <p:spPr>
          <a:xfrm>
            <a:off x="1086325" y="4938679"/>
            <a:ext cx="7126357" cy="1477328"/>
          </a:xfrm>
          <a:prstGeom prst="rect">
            <a:avLst/>
          </a:prstGeom>
          <a:noFill/>
        </p:spPr>
        <p:txBody>
          <a:bodyPr wrap="square" rtlCol="0">
            <a:spAutoFit/>
          </a:bodyPr>
          <a:lstStyle/>
          <a:p>
            <a:r>
              <a:rPr lang="en-US" b="1" dirty="0"/>
              <a:t>The pie chart below represents a </a:t>
            </a:r>
            <a:r>
              <a:rPr lang="en-US" b="1" i="1" u="sng" dirty="0"/>
              <a:t>sample</a:t>
            </a:r>
            <a:r>
              <a:rPr lang="en-US" b="1" dirty="0"/>
              <a:t> of roles and responsibilities to effectively coach project-based learning. Although each pie slice is equal in size, we may need to emphasize specific slices depending on the needs of our teachers, school, and district.</a:t>
            </a:r>
            <a:endParaRPr lang="en-US" dirty="0"/>
          </a:p>
        </p:txBody>
      </p:sp>
    </p:spTree>
    <p:extLst>
      <p:ext uri="{BB962C8B-B14F-4D97-AF65-F5344CB8AC3E}">
        <p14:creationId xmlns:p14="http://schemas.microsoft.com/office/powerpoint/2010/main" val="277651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dirty="0"/>
              <a:t>Why Do Teachers Need Instructional Coaches?</a:t>
            </a:r>
            <a:br>
              <a:rPr lang="en-US" sz="3100" dirty="0"/>
            </a:br>
            <a:r>
              <a:rPr lang="en-US" sz="3100" dirty="0"/>
              <a:t>By Peter DeWitt</a:t>
            </a:r>
            <a:br>
              <a:rPr lang="en-US" dirty="0"/>
            </a:br>
            <a:endParaRPr lang="en-US" dirty="0"/>
          </a:p>
        </p:txBody>
      </p:sp>
      <p:sp>
        <p:nvSpPr>
          <p:cNvPr id="6" name="Content Placeholder 5"/>
          <p:cNvSpPr>
            <a:spLocks noGrp="1"/>
          </p:cNvSpPr>
          <p:nvPr>
            <p:ph idx="1"/>
          </p:nvPr>
        </p:nvSpPr>
        <p:spPr/>
        <p:txBody>
          <a:bodyPr>
            <a:normAutofit/>
          </a:bodyPr>
          <a:lstStyle/>
          <a:p>
            <a:r>
              <a:rPr lang="en-US" sz="2800" dirty="0"/>
              <a:t>Working with an instructional coach doesn't mean that teachers are weak, it actually shows how strong they are because they believe they can always get better. </a:t>
            </a:r>
          </a:p>
          <a:p>
            <a:endParaRPr lang="en-US" sz="2800" dirty="0"/>
          </a:p>
          <a:p>
            <a:r>
              <a:rPr lang="en-US" sz="2800" dirty="0"/>
              <a:t>Great instructional coaches that have an impact on teaching and learning in the classroom learn as much from the teacher they work with as the teacher learns from the coach.</a:t>
            </a:r>
          </a:p>
          <a:p>
            <a:endParaRPr lang="en-US" dirty="0"/>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24</a:t>
            </a:fld>
            <a:endParaRPr lang="en-US" dirty="0"/>
          </a:p>
        </p:txBody>
      </p:sp>
    </p:spTree>
    <p:extLst>
      <p:ext uri="{BB962C8B-B14F-4D97-AF65-F5344CB8AC3E}">
        <p14:creationId xmlns:p14="http://schemas.microsoft.com/office/powerpoint/2010/main" val="33448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What Good Coaches Do </a:t>
            </a:r>
            <a:r>
              <a:rPr lang="en-US" sz="2000" b="1" dirty="0"/>
              <a:t>by </a:t>
            </a:r>
            <a:r>
              <a:rPr lang="en-US" sz="2000" i="1" dirty="0"/>
              <a:t>Jim Knight </a:t>
            </a:r>
            <a:r>
              <a:rPr lang="en-US" sz="1300" i="1" dirty="0"/>
              <a:t>http://education.ky.gov/teachers/PGES/TPGES/Documents/What%20Good%20Coaches%20Do.pdf</a:t>
            </a:r>
            <a:br>
              <a:rPr lang="en-US" dirty="0"/>
            </a:br>
            <a:endParaRPr lang="en-US" dirty="0"/>
          </a:p>
        </p:txBody>
      </p:sp>
      <p:sp>
        <p:nvSpPr>
          <p:cNvPr id="7" name="Text Placeholder 6"/>
          <p:cNvSpPr>
            <a:spLocks noGrp="1"/>
          </p:cNvSpPr>
          <p:nvPr>
            <p:ph type="body" idx="1"/>
          </p:nvPr>
        </p:nvSpPr>
        <p:spPr/>
        <p:txBody>
          <a:bodyPr>
            <a:normAutofit fontScale="77500" lnSpcReduction="20000"/>
          </a:bodyPr>
          <a:lstStyle/>
          <a:p>
            <a:endParaRPr lang="en-US" dirty="0"/>
          </a:p>
          <a:p>
            <a:r>
              <a:rPr lang="en-US" dirty="0"/>
              <a:t>Seven Partnership Principles</a:t>
            </a:r>
          </a:p>
          <a:p>
            <a:endParaRPr lang="en-US" dirty="0"/>
          </a:p>
        </p:txBody>
      </p:sp>
      <p:sp>
        <p:nvSpPr>
          <p:cNvPr id="3" name="Content Placeholder 2"/>
          <p:cNvSpPr>
            <a:spLocks noGrp="1"/>
          </p:cNvSpPr>
          <p:nvPr>
            <p:ph sz="half" idx="2"/>
          </p:nvPr>
        </p:nvSpPr>
        <p:spPr/>
        <p:txBody>
          <a:bodyPr>
            <a:normAutofit/>
          </a:bodyPr>
          <a:lstStyle/>
          <a:p>
            <a:pPr marL="514350" indent="-514350">
              <a:buFont typeface="+mj-lt"/>
              <a:buAutoNum type="arabicPeriod"/>
            </a:pPr>
            <a:r>
              <a:rPr lang="en-US" sz="2600" b="1" dirty="0"/>
              <a:t>Equality </a:t>
            </a:r>
          </a:p>
          <a:p>
            <a:pPr marL="514350" lvl="0" indent="-514350">
              <a:buFont typeface="+mj-lt"/>
              <a:buAutoNum type="arabicPeriod"/>
            </a:pPr>
            <a:r>
              <a:rPr lang="en-US" sz="2600" b="1" dirty="0"/>
              <a:t>Choice</a:t>
            </a:r>
          </a:p>
          <a:p>
            <a:pPr marL="514350" lvl="0" indent="-514350">
              <a:buFont typeface="+mj-lt"/>
              <a:buAutoNum type="arabicPeriod"/>
            </a:pPr>
            <a:r>
              <a:rPr lang="en-US" sz="2600" b="1" dirty="0"/>
              <a:t>Voice</a:t>
            </a:r>
          </a:p>
          <a:p>
            <a:pPr marL="514350" lvl="0" indent="-514350">
              <a:buFont typeface="+mj-lt"/>
              <a:buAutoNum type="arabicPeriod"/>
            </a:pPr>
            <a:r>
              <a:rPr lang="en-US" sz="2600" b="1" dirty="0"/>
              <a:t>Reflection </a:t>
            </a:r>
          </a:p>
          <a:p>
            <a:pPr marL="514350" lvl="0" indent="-514350">
              <a:buFont typeface="+mj-lt"/>
              <a:buAutoNum type="arabicPeriod"/>
            </a:pPr>
            <a:r>
              <a:rPr lang="en-US" sz="2600" b="1" dirty="0"/>
              <a:t>Dialogue </a:t>
            </a:r>
          </a:p>
          <a:p>
            <a:pPr marL="514350" lvl="0" indent="-514350">
              <a:buFont typeface="+mj-lt"/>
              <a:buAutoNum type="arabicPeriod"/>
            </a:pPr>
            <a:r>
              <a:rPr lang="en-US" sz="2600" b="1" dirty="0"/>
              <a:t>Praxis</a:t>
            </a:r>
          </a:p>
          <a:p>
            <a:pPr marL="514350" lvl="0" indent="-514350">
              <a:buFont typeface="+mj-lt"/>
              <a:buAutoNum type="arabicPeriod"/>
            </a:pPr>
            <a:r>
              <a:rPr lang="en-US" sz="2600" b="1" dirty="0"/>
              <a:t>Reciprocity</a:t>
            </a:r>
            <a:endParaRPr lang="en-US" dirty="0"/>
          </a:p>
        </p:txBody>
      </p:sp>
      <p:sp>
        <p:nvSpPr>
          <p:cNvPr id="8" name="Text Placeholder 7"/>
          <p:cNvSpPr>
            <a:spLocks noGrp="1"/>
          </p:cNvSpPr>
          <p:nvPr>
            <p:ph type="body" sz="quarter" idx="3"/>
          </p:nvPr>
        </p:nvSpPr>
        <p:spPr>
          <a:xfrm>
            <a:off x="4685149" y="1275086"/>
            <a:ext cx="3794074" cy="639762"/>
          </a:xfrm>
        </p:spPr>
        <p:txBody>
          <a:bodyPr>
            <a:normAutofit/>
          </a:bodyPr>
          <a:lstStyle/>
          <a:p>
            <a:r>
              <a:rPr lang="en-US" sz="2000" dirty="0"/>
              <a:t>Actions of Good Coaches</a:t>
            </a:r>
          </a:p>
        </p:txBody>
      </p:sp>
      <p:sp>
        <p:nvSpPr>
          <p:cNvPr id="9" name="Content Placeholder 8"/>
          <p:cNvSpPr>
            <a:spLocks noGrp="1"/>
          </p:cNvSpPr>
          <p:nvPr>
            <p:ph sz="quarter" idx="4"/>
          </p:nvPr>
        </p:nvSpPr>
        <p:spPr/>
        <p:txBody>
          <a:bodyPr>
            <a:normAutofit fontScale="62500" lnSpcReduction="20000"/>
          </a:bodyPr>
          <a:lstStyle/>
          <a:p>
            <a:pPr marL="457200" indent="-457200">
              <a:buFont typeface="Wingdings" panose="05000000000000000000" pitchFamily="2" charset="2"/>
              <a:buChar char="q"/>
            </a:pPr>
            <a:r>
              <a:rPr lang="en-US" dirty="0"/>
              <a:t>They enroll teachers.</a:t>
            </a:r>
          </a:p>
          <a:p>
            <a:endParaRPr lang="en-US" dirty="0"/>
          </a:p>
          <a:p>
            <a:pPr marL="457200" indent="-457200">
              <a:buFont typeface="Wingdings" panose="05000000000000000000" pitchFamily="2" charset="2"/>
              <a:buChar char="q"/>
            </a:pPr>
            <a:r>
              <a:rPr lang="en-US" dirty="0"/>
              <a:t>The identify teacher goals.</a:t>
            </a:r>
          </a:p>
          <a:p>
            <a:endParaRPr lang="en-US" dirty="0"/>
          </a:p>
          <a:p>
            <a:pPr marL="457200" indent="-457200">
              <a:buFont typeface="Wingdings" panose="05000000000000000000" pitchFamily="2" charset="2"/>
              <a:buChar char="q"/>
            </a:pPr>
            <a:r>
              <a:rPr lang="en-US" dirty="0"/>
              <a:t>They listen.</a:t>
            </a:r>
          </a:p>
          <a:p>
            <a:endParaRPr lang="en-US" dirty="0"/>
          </a:p>
          <a:p>
            <a:pPr marL="457200" indent="-457200">
              <a:buFont typeface="Wingdings" panose="05000000000000000000" pitchFamily="2" charset="2"/>
              <a:buChar char="q"/>
            </a:pPr>
            <a:r>
              <a:rPr lang="en-US" dirty="0"/>
              <a:t>They ask questions.</a:t>
            </a:r>
          </a:p>
          <a:p>
            <a:endParaRPr lang="en-US" dirty="0"/>
          </a:p>
          <a:p>
            <a:pPr marL="457200" indent="-457200">
              <a:buFont typeface="Wingdings" panose="05000000000000000000" pitchFamily="2" charset="2"/>
              <a:buChar char="q"/>
            </a:pPr>
            <a:r>
              <a:rPr lang="en-US" dirty="0"/>
              <a:t>They explain teaching practices </a:t>
            </a:r>
          </a:p>
          <a:p>
            <a:pPr marL="0" indent="0">
              <a:buNone/>
            </a:pPr>
            <a:r>
              <a:rPr lang="en-US" dirty="0"/>
              <a:t>         (modeling and co-teaching)</a:t>
            </a:r>
          </a:p>
          <a:p>
            <a:endParaRPr lang="en-US" dirty="0"/>
          </a:p>
          <a:p>
            <a:pPr marL="457200" indent="-457200">
              <a:buFont typeface="Wingdings" panose="05000000000000000000" pitchFamily="2" charset="2"/>
              <a:buChar char="q"/>
            </a:pPr>
            <a:r>
              <a:rPr lang="en-US" dirty="0"/>
              <a:t>Observations only on teacher request. To ensure trust, the teacher-coach relationship avoids observation, evaluation, and judgement.</a:t>
            </a:r>
          </a:p>
          <a:p>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25</a:t>
            </a:fld>
            <a:endParaRPr lang="en-US" dirty="0"/>
          </a:p>
        </p:txBody>
      </p:sp>
    </p:spTree>
    <p:extLst>
      <p:ext uri="{BB962C8B-B14F-4D97-AF65-F5344CB8AC3E}">
        <p14:creationId xmlns:p14="http://schemas.microsoft.com/office/powerpoint/2010/main" val="388462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Library</a:t>
            </a:r>
          </a:p>
        </p:txBody>
      </p:sp>
      <p:sp>
        <p:nvSpPr>
          <p:cNvPr id="3" name="Content Placeholder 2"/>
          <p:cNvSpPr>
            <a:spLocks noGrp="1"/>
          </p:cNvSpPr>
          <p:nvPr>
            <p:ph sz="half" idx="1"/>
          </p:nvPr>
        </p:nvSpPr>
        <p:spPr/>
        <p:txBody>
          <a:bodyPr/>
          <a:lstStyle/>
          <a:p>
            <a:r>
              <a:rPr lang="en-US" dirty="0"/>
              <a:t>24-7-365 access </a:t>
            </a:r>
          </a:p>
          <a:p>
            <a:endParaRPr lang="en-US" dirty="0"/>
          </a:p>
          <a:p>
            <a:r>
              <a:rPr lang="en-US" dirty="0"/>
              <a:t>Virtual design</a:t>
            </a:r>
          </a:p>
          <a:p>
            <a:r>
              <a:rPr lang="en-US" dirty="0"/>
              <a:t> (google docs)</a:t>
            </a:r>
          </a:p>
          <a:p>
            <a:endParaRPr lang="en-US" dirty="0"/>
          </a:p>
          <a:p>
            <a:r>
              <a:rPr lang="en-US" dirty="0"/>
              <a:t>Rigorous Assignments</a:t>
            </a:r>
          </a:p>
          <a:p>
            <a:endParaRPr lang="en-US" dirty="0"/>
          </a:p>
        </p:txBody>
      </p:sp>
      <p:sp>
        <p:nvSpPr>
          <p:cNvPr id="5" name="Footer Placeholder 4"/>
          <p:cNvSpPr>
            <a:spLocks noGrp="1"/>
          </p:cNvSpPr>
          <p:nvPr>
            <p:ph type="ftr" sz="quarter" idx="11"/>
          </p:nvPr>
        </p:nvSpPr>
        <p:spPr/>
        <p:txBody>
          <a:bodyPr/>
          <a:lstStyle/>
          <a:p>
            <a:r>
              <a:rPr lang="en-US"/>
              <a:t>SREB Leadership Forum/Sugerik and Gooch</a:t>
            </a:r>
            <a:endParaRPr lang="en-US" dirty="0"/>
          </a:p>
        </p:txBody>
      </p:sp>
      <p:sp>
        <p:nvSpPr>
          <p:cNvPr id="6" name="Slide Number Placeholder 5"/>
          <p:cNvSpPr>
            <a:spLocks noGrp="1"/>
          </p:cNvSpPr>
          <p:nvPr>
            <p:ph type="sldNum" sz="quarter" idx="12"/>
          </p:nvPr>
        </p:nvSpPr>
        <p:spPr/>
        <p:txBody>
          <a:bodyPr/>
          <a:lstStyle/>
          <a:p>
            <a:fld id="{C6BF0614-88EF-E141-A4D8-626B55E019E0}" type="slidenum">
              <a:rPr lang="en-US" smtClean="0"/>
              <a:pPr/>
              <a:t>26</a:t>
            </a:fld>
            <a:endParaRPr lang="en-US" dirty="0"/>
          </a:p>
        </p:txBody>
      </p:sp>
      <p:pic>
        <p:nvPicPr>
          <p:cNvPr id="5122" name="Picture 2" descr="https://thumbs.dreamstime.com/z/electronic-library-2872202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16475" y="1600200"/>
            <a:ext cx="3775075" cy="379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89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Differentiated Support</a:t>
            </a:r>
          </a:p>
        </p:txBody>
      </p:sp>
      <p:sp>
        <p:nvSpPr>
          <p:cNvPr id="3" name="Content Placeholder 2"/>
          <p:cNvSpPr>
            <a:spLocks noGrp="1"/>
          </p:cNvSpPr>
          <p:nvPr>
            <p:ph sz="half" idx="1"/>
          </p:nvPr>
        </p:nvSpPr>
        <p:spPr/>
        <p:txBody>
          <a:bodyPr>
            <a:normAutofit lnSpcReduction="10000"/>
          </a:bodyPr>
          <a:lstStyle/>
          <a:p>
            <a:pPr algn="ctr"/>
            <a:r>
              <a:rPr lang="en-US" sz="2400" b="1" dirty="0"/>
              <a:t>Tier 3 </a:t>
            </a:r>
          </a:p>
          <a:p>
            <a:pPr algn="ctr"/>
            <a:r>
              <a:rPr lang="en-US" sz="2400" dirty="0"/>
              <a:t>Simulated Workplace &amp; Cross-CTE Projects</a:t>
            </a:r>
          </a:p>
          <a:p>
            <a:pPr algn="ctr"/>
            <a:endParaRPr lang="en-US" sz="2400" dirty="0"/>
          </a:p>
          <a:p>
            <a:pPr algn="ctr"/>
            <a:r>
              <a:rPr lang="en-US" sz="2400" b="1" dirty="0"/>
              <a:t>Tier 2 </a:t>
            </a:r>
          </a:p>
          <a:p>
            <a:pPr algn="ctr"/>
            <a:r>
              <a:rPr lang="en-US" sz="2400" dirty="0"/>
              <a:t>Design and Implement a Sequence of Projects</a:t>
            </a:r>
          </a:p>
          <a:p>
            <a:pPr algn="ctr"/>
            <a:endParaRPr lang="en-US" sz="2400" dirty="0"/>
          </a:p>
          <a:p>
            <a:pPr algn="ctr"/>
            <a:r>
              <a:rPr lang="en-US" sz="2400" b="1" dirty="0"/>
              <a:t>Tier 1</a:t>
            </a:r>
          </a:p>
          <a:p>
            <a:pPr algn="ctr"/>
            <a:r>
              <a:rPr lang="en-US" sz="2400" dirty="0"/>
              <a:t>Design and Implement a Project</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093119375"/>
              </p:ext>
            </p:extLst>
          </p:nvPr>
        </p:nvGraphicFramePr>
        <p:xfrm>
          <a:off x="4816475" y="1600200"/>
          <a:ext cx="37750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SREB Leadership Forum/Sugerik and Gooch</a:t>
            </a:r>
            <a:endParaRPr lang="en-US" dirty="0"/>
          </a:p>
        </p:txBody>
      </p:sp>
      <p:sp>
        <p:nvSpPr>
          <p:cNvPr id="6" name="Slide Number Placeholder 5"/>
          <p:cNvSpPr>
            <a:spLocks noGrp="1"/>
          </p:cNvSpPr>
          <p:nvPr>
            <p:ph type="sldNum" sz="quarter" idx="12"/>
          </p:nvPr>
        </p:nvSpPr>
        <p:spPr/>
        <p:txBody>
          <a:bodyPr/>
          <a:lstStyle/>
          <a:p>
            <a:fld id="{C6BF0614-88EF-E141-A4D8-626B55E019E0}" type="slidenum">
              <a:rPr lang="en-US" smtClean="0"/>
              <a:pPr/>
              <a:t>27</a:t>
            </a:fld>
            <a:endParaRPr lang="en-US" dirty="0"/>
          </a:p>
        </p:txBody>
      </p:sp>
      <p:sp>
        <p:nvSpPr>
          <p:cNvPr id="10" name="TextBox 9"/>
          <p:cNvSpPr txBox="1"/>
          <p:nvPr/>
        </p:nvSpPr>
        <p:spPr>
          <a:xfrm>
            <a:off x="5551714" y="1492898"/>
            <a:ext cx="2136710" cy="923330"/>
          </a:xfrm>
          <a:prstGeom prst="rect">
            <a:avLst/>
          </a:prstGeom>
          <a:noFill/>
        </p:spPr>
        <p:txBody>
          <a:bodyPr wrap="square" rtlCol="0">
            <a:spAutoFit/>
          </a:bodyPr>
          <a:lstStyle/>
          <a:p>
            <a:pPr algn="ctr"/>
            <a:r>
              <a:rPr lang="en-US" dirty="0"/>
              <a:t>Targeted Professional Develop</a:t>
            </a:r>
          </a:p>
        </p:txBody>
      </p:sp>
    </p:spTree>
    <p:extLst>
      <p:ext uri="{BB962C8B-B14F-4D97-AF65-F5344CB8AC3E}">
        <p14:creationId xmlns:p14="http://schemas.microsoft.com/office/powerpoint/2010/main" val="266807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Building a Depth Chart</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q"/>
            </a:pPr>
            <a:r>
              <a:rPr lang="en-US" sz="2800" dirty="0"/>
              <a:t>Coaching your Replacement</a:t>
            </a:r>
          </a:p>
          <a:p>
            <a:pPr marL="457200" indent="-457200">
              <a:buFont typeface="Wingdings" panose="05000000000000000000" pitchFamily="2" charset="2"/>
              <a:buChar char="q"/>
            </a:pPr>
            <a:r>
              <a:rPr lang="en-US" sz="2800" dirty="0"/>
              <a:t>Vertical Alignment to Build Pathways </a:t>
            </a:r>
          </a:p>
          <a:p>
            <a:r>
              <a:rPr lang="en-US" sz="2800" dirty="0"/>
              <a:t>     Practical Arts and Feeder Schools</a:t>
            </a:r>
          </a:p>
          <a:p>
            <a:r>
              <a:rPr lang="en-US" sz="2800" dirty="0"/>
              <a:t>     Moberly Community Colleges</a:t>
            </a:r>
          </a:p>
          <a:p>
            <a:pPr marL="457200" indent="-457200">
              <a:buFont typeface="Wingdings" panose="05000000000000000000" pitchFamily="2" charset="2"/>
              <a:buChar char="q"/>
            </a:pPr>
            <a:r>
              <a:rPr lang="en-US" sz="2800" dirty="0"/>
              <a:t>Hiring Practices and New Teacher Training</a:t>
            </a:r>
          </a:p>
          <a:p>
            <a:pPr marL="457200" indent="-457200">
              <a:buFont typeface="Wingdings" panose="05000000000000000000" pitchFamily="2" charset="2"/>
              <a:buChar char="q"/>
            </a:pPr>
            <a:r>
              <a:rPr lang="en-US" sz="2800" dirty="0"/>
              <a:t>Data Collection to Drive Decisions</a:t>
            </a:r>
          </a:p>
          <a:p>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28</a:t>
            </a:fld>
            <a:endParaRPr lang="en-US" dirty="0"/>
          </a:p>
        </p:txBody>
      </p:sp>
    </p:spTree>
    <p:extLst>
      <p:ext uri="{BB962C8B-B14F-4D97-AF65-F5344CB8AC3E}">
        <p14:creationId xmlns:p14="http://schemas.microsoft.com/office/powerpoint/2010/main" val="4087395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algn="ctr"/>
            <a:endParaRPr lang="en-US" dirty="0"/>
          </a:p>
          <a:p>
            <a:endParaRPr lang="en-US" dirty="0"/>
          </a:p>
          <a:p>
            <a:r>
              <a:rPr lang="en-US" dirty="0"/>
              <a:t>To contact us:</a:t>
            </a:r>
          </a:p>
          <a:p>
            <a:pPr algn="ctr"/>
            <a:r>
              <a:rPr lang="en-US" dirty="0">
                <a:hlinkClick r:id="rId2"/>
              </a:rPr>
              <a:t>RGooch@cpsk12.org</a:t>
            </a:r>
            <a:endParaRPr lang="en-US" dirty="0"/>
          </a:p>
          <a:p>
            <a:pPr algn="ctr"/>
            <a:r>
              <a:rPr lang="en-US" dirty="0">
                <a:hlinkClick r:id="rId3"/>
              </a:rPr>
              <a:t>Marty.Sugerik@sreb.org</a:t>
            </a:r>
            <a:endParaRPr lang="en-US" dirty="0"/>
          </a:p>
          <a:p>
            <a:pPr algn="ctr"/>
            <a:endParaRPr lang="en-US" dirty="0"/>
          </a:p>
          <a:p>
            <a:pPr algn="ctr"/>
            <a:endParaRPr lang="en-US" dirty="0"/>
          </a:p>
          <a:p>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29</a:t>
            </a:fld>
            <a:endParaRPr lang="en-US" dirty="0"/>
          </a:p>
        </p:txBody>
      </p:sp>
    </p:spTree>
    <p:extLst>
      <p:ext uri="{BB962C8B-B14F-4D97-AF65-F5344CB8AC3E}">
        <p14:creationId xmlns:p14="http://schemas.microsoft.com/office/powerpoint/2010/main" val="75773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3</a:t>
            </a:fld>
            <a:endParaRPr lang="en-US" dirty="0"/>
          </a:p>
        </p:txBody>
      </p:sp>
      <p:sp>
        <p:nvSpPr>
          <p:cNvPr id="5" name="Content Placeholder 4"/>
          <p:cNvSpPr>
            <a:spLocks noGrp="1"/>
          </p:cNvSpPr>
          <p:nvPr>
            <p:ph sz="half" idx="2"/>
          </p:nvPr>
        </p:nvSpPr>
        <p:spPr>
          <a:xfrm>
            <a:off x="795867" y="447870"/>
            <a:ext cx="7778642" cy="5678294"/>
          </a:xfrm>
        </p:spPr>
        <p:txBody>
          <a:bodyPr>
            <a:normAutofit fontScale="25000" lnSpcReduction="20000"/>
          </a:bodyPr>
          <a:lstStyle/>
          <a:p>
            <a:pPr marL="0" marR="0" indent="0" algn="ctr">
              <a:spcBef>
                <a:spcPts val="300"/>
              </a:spcBef>
              <a:spcAft>
                <a:spcPts val="0"/>
              </a:spcAft>
              <a:buNone/>
            </a:pPr>
            <a:r>
              <a:rPr lang="en-US" sz="5600" b="1" kern="0" dirty="0">
                <a:solidFill>
                  <a:srgbClr val="366091"/>
                </a:solidFill>
                <a:latin typeface="Georgia" panose="02040502050405020303" pitchFamily="18" charset="0"/>
                <a:ea typeface="Georgia" panose="02040502050405020303" pitchFamily="18" charset="0"/>
                <a:cs typeface="Georgia" panose="02040502050405020303" pitchFamily="18" charset="0"/>
              </a:rPr>
              <a:t>Project-Based Learning in Career Pathway Courses</a:t>
            </a:r>
            <a:endParaRPr lang="en-US" sz="5600" b="1" kern="0" dirty="0">
              <a:solidFill>
                <a:srgbClr val="366091"/>
              </a:solidFill>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300"/>
              </a:spcBef>
              <a:spcAft>
                <a:spcPts val="0"/>
              </a:spcAft>
              <a:buNone/>
            </a:pPr>
            <a:r>
              <a:rPr lang="en-US" sz="5600" b="1" kern="0" dirty="0">
                <a:solidFill>
                  <a:srgbClr val="366091"/>
                </a:solidFill>
                <a:latin typeface="Georgia" panose="02040502050405020303" pitchFamily="18" charset="0"/>
                <a:ea typeface="Georgia" panose="02040502050405020303" pitchFamily="18" charset="0"/>
                <a:cs typeface="Georgia" panose="02040502050405020303" pitchFamily="18" charset="0"/>
              </a:rPr>
              <a:t>Guiding Principles</a:t>
            </a:r>
            <a:endParaRPr lang="en-US" sz="5600" b="1" kern="0" dirty="0">
              <a:solidFill>
                <a:srgbClr val="36609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000"/>
              </a:spcAft>
              <a:buNone/>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marR="215900">
              <a:lnSpc>
                <a:spcPct val="115000"/>
              </a:lnSpc>
              <a:spcBef>
                <a:spcPts val="205"/>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Authentic and Relevant Projects: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Projects are</a:t>
            </a: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based on real workplace problems and require ongoing in-depth inquiry completed over an extended amount of time. Business/industry and postsecondary partners should be involved in the design of the project and in the review of project results.</a:t>
            </a:r>
          </a:p>
          <a:p>
            <a:pPr marL="19050" marR="215900" indent="0">
              <a:lnSpc>
                <a:spcPct val="115000"/>
              </a:lnSpc>
              <a:spcBef>
                <a:spcPts val="205"/>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a:lnSpc>
                <a:spcPct val="115000"/>
              </a:lnSpc>
              <a:spcBef>
                <a:spcPts val="0"/>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Authentic Audiences: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Projects should include various opportunities for students to interact with an authentic audience or as a mentor either through technology or in person. The audience should involve representative from a real workplace. </a:t>
            </a:r>
          </a:p>
          <a:p>
            <a:pPr marL="0" marR="0" indent="0">
              <a:lnSpc>
                <a:spcPct val="115000"/>
              </a:lnSpc>
              <a:spcBef>
                <a:spcPts val="0"/>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a:lnSpc>
                <a:spcPct val="115000"/>
              </a:lnSpc>
              <a:spcBef>
                <a:spcPts val="0"/>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Teacher Collaboration: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Projects should be planned collaboratively by CTE and academic teachers and planning should be continuous to link core academic content to math and science 	to completion of the project and delivered both by academic and career pathway teachers. </a:t>
            </a:r>
          </a:p>
          <a:p>
            <a:pPr marL="0" marR="0" indent="0">
              <a:lnSpc>
                <a:spcPct val="115000"/>
              </a:lnSpc>
              <a:spcBef>
                <a:spcPts val="0"/>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a:lnSpc>
                <a:spcPct val="115000"/>
              </a:lnSpc>
              <a:spcBef>
                <a:spcPts val="0"/>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Project Design: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Project design is based on three major areas of standards and skills:</a:t>
            </a:r>
          </a:p>
          <a:p>
            <a:pPr marL="0" indent="0">
              <a:lnSpc>
                <a:spcPct val="115000"/>
              </a:lnSpc>
              <a:spcBef>
                <a:spcPts val="0"/>
              </a:spcBef>
              <a:buSzPts val="1200"/>
              <a:buNone/>
              <a:tabLst>
                <a:tab pos="361950" algn="l"/>
              </a:tabLst>
            </a:pPr>
            <a:endPar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endParaRPr>
          </a:p>
          <a:p>
            <a:pPr marL="0" indent="0">
              <a:lnSpc>
                <a:spcPct val="115000"/>
              </a:lnSpc>
              <a:spcBef>
                <a:spcPts val="0"/>
              </a:spcBef>
              <a:buNone/>
              <a:tabLst>
                <a:tab pos="685800" algn="l"/>
              </a:tabLst>
            </a:pP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1. Technical standards and skills — standards and skills are unique to the career field and mastered in career pathway courses.</a:t>
            </a:r>
          </a:p>
          <a:p>
            <a:pPr marL="0" indent="0">
              <a:lnSpc>
                <a:spcPct val="115000"/>
              </a:lnSpc>
              <a:spcBef>
                <a:spcPts val="0"/>
              </a:spcBef>
              <a:buNone/>
              <a:tabLst>
                <a:tab pos="685800" algn="l"/>
              </a:tabLst>
            </a:pPr>
            <a:endPar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marL="0" indent="0">
              <a:lnSpc>
                <a:spcPct val="115000"/>
              </a:lnSpc>
              <a:spcBef>
                <a:spcPts val="0"/>
              </a:spcBef>
              <a:buNone/>
              <a:tabLst>
                <a:tab pos="685800" algn="l"/>
              </a:tabLst>
            </a:pP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2.  State Academic college- and career-readiness standards (SCCRS) — state college- and career-readiness standards are embedded in the</a:t>
            </a:r>
          </a:p>
          <a:p>
            <a:pPr marL="0" indent="0">
              <a:lnSpc>
                <a:spcPct val="115000"/>
              </a:lnSpc>
              <a:spcBef>
                <a:spcPts val="0"/>
              </a:spcBef>
              <a:buNone/>
              <a:tabLst>
                <a:tab pos="685800" algn="l"/>
              </a:tabLst>
            </a:pP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project with a focus on literacy, mathematics and science.</a:t>
            </a:r>
          </a:p>
          <a:p>
            <a:pPr marL="0" indent="0">
              <a:lnSpc>
                <a:spcPct val="115000"/>
              </a:lnSpc>
              <a:spcBef>
                <a:spcPts val="0"/>
              </a:spcBef>
              <a:buNone/>
              <a:tabLst>
                <a:tab pos="685800" algn="l"/>
              </a:tabLst>
            </a:pPr>
            <a:endPar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marL="0" indent="0">
              <a:lnSpc>
                <a:spcPct val="115000"/>
              </a:lnSpc>
              <a:spcBef>
                <a:spcPts val="0"/>
              </a:spcBef>
              <a:buNone/>
              <a:tabLst>
                <a:tab pos="685800" algn="l"/>
              </a:tabLst>
            </a:pP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3. College and Career Ready Success Skills: mastery of essential skills necessary for success such as 21st-century skills, all aspects of industry</a:t>
            </a:r>
          </a:p>
          <a:p>
            <a:pPr marL="0" indent="0">
              <a:lnSpc>
                <a:spcPct val="115000"/>
              </a:lnSpc>
              <a:spcBef>
                <a:spcPts val="0"/>
              </a:spcBef>
              <a:buNone/>
              <a:tabLst>
                <a:tab pos="685800" algn="l"/>
              </a:tabLst>
            </a:pP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and employability skills, etc.</a:t>
            </a:r>
            <a:r>
              <a:rPr lang="en-US" sz="3600" b="1" dirty="0">
                <a:solidFill>
                  <a:srgbClr val="000000"/>
                </a:solidFill>
                <a:latin typeface="Cambria" panose="02040503050406030204" pitchFamily="18" charset="0"/>
                <a:ea typeface="Cambria" panose="02040503050406030204" pitchFamily="18" charset="0"/>
                <a:cs typeface="Cambria" panose="02040503050406030204" pitchFamily="18" charset="0"/>
              </a:rPr>
              <a:t>   </a:t>
            </a:r>
            <a:endPar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endParaRPr>
          </a:p>
          <a:p>
            <a:pPr marL="22860" marR="0" indent="0">
              <a:lnSpc>
                <a:spcPct val="115000"/>
              </a:lnSpc>
              <a:spcBef>
                <a:spcPts val="0"/>
              </a:spcBef>
              <a:spcAft>
                <a:spcPts val="0"/>
              </a:spcAft>
              <a:buNone/>
              <a:tabLst>
                <a:tab pos="685800" algn="l"/>
              </a:tabLst>
            </a:pPr>
            <a:r>
              <a:rPr lang="en-US" sz="3600" dirty="0"/>
              <a:t> </a:t>
            </a:r>
          </a:p>
          <a:p>
            <a:pPr marR="430530">
              <a:lnSpc>
                <a:spcPct val="115000"/>
              </a:lnSpc>
              <a:spcBef>
                <a:spcPts val="5"/>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Problem-solving/Design Process: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Students follow the problem-solving process used by the career field to complete the assigned project and are able to explain the steps of the problem solving/design process they are using.</a:t>
            </a:r>
          </a:p>
          <a:p>
            <a:pPr marL="19050" marR="430530" indent="0">
              <a:lnSpc>
                <a:spcPct val="115000"/>
              </a:lnSpc>
              <a:spcBef>
                <a:spcPts val="5"/>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marR="430530">
              <a:lnSpc>
                <a:spcPct val="115000"/>
              </a:lnSpc>
              <a:spcBef>
                <a:spcPts val="5"/>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Buck Institute’s PBL Gold Standard: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Professional development is designed as a PBL  project and includes follow-up coaching to further refine teachers’ projects. Teachers apply the seven essential design elements from the PBL Gold Standard Design.  </a:t>
            </a:r>
          </a:p>
          <a:p>
            <a:pPr marL="0" marR="430530" indent="0">
              <a:lnSpc>
                <a:spcPct val="115000"/>
              </a:lnSpc>
              <a:spcBef>
                <a:spcPts val="5"/>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a:lnSpc>
                <a:spcPct val="115000"/>
              </a:lnSpc>
              <a:spcBef>
                <a:spcPts val="0"/>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Formative and Summative Assessments:</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Formative assessments are used to provide both teacher and student feedback on the project development. Summative assessments are made up of the written document, project presentation, product and a rubric to evaluate students’ mastery of soft skills. </a:t>
            </a:r>
          </a:p>
          <a:p>
            <a:pPr marL="0" marR="0" indent="0">
              <a:lnSpc>
                <a:spcPct val="115000"/>
              </a:lnSpc>
              <a:spcBef>
                <a:spcPts val="0"/>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marR="254000">
              <a:lnSpc>
                <a:spcPct val="115000"/>
              </a:lnSpc>
              <a:spcBef>
                <a:spcPts val="0"/>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Systematic Approach to Support for Sustainability: </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Plan for administrative support, time and organizational structure that allow teachers to collaborate across disciplines — academic and career pathway courses, receive/give feedback on project plans and develop teacher leaders who can assist other teachers to use the project-based approach to assignments.</a:t>
            </a:r>
          </a:p>
          <a:p>
            <a:pPr marL="0" marR="254000" indent="0">
              <a:lnSpc>
                <a:spcPct val="115000"/>
              </a:lnSpc>
              <a:spcBef>
                <a:spcPts val="0"/>
              </a:spcBef>
              <a:spcAft>
                <a:spcPts val="0"/>
              </a:spcAft>
              <a:buNone/>
              <a:tabLst>
                <a:tab pos="361950" algn="l"/>
              </a:tabLst>
            </a:pPr>
            <a:r>
              <a:rPr lang="en-US" sz="3600" dirty="0">
                <a:solidFill>
                  <a:srgbClr val="000000"/>
                </a:solidFill>
                <a:latin typeface="Cambria" panose="02040503050406030204" pitchFamily="18" charset="0"/>
                <a:ea typeface="Cambria" panose="02040503050406030204" pitchFamily="18" charset="0"/>
                <a:cs typeface="Cambria" panose="02040503050406030204" pitchFamily="18" charset="0"/>
              </a:rPr>
              <a:t> </a:t>
            </a:r>
          </a:p>
          <a:p>
            <a:pPr marR="254000">
              <a:lnSpc>
                <a:spcPct val="115000"/>
              </a:lnSpc>
              <a:spcBef>
                <a:spcPts val="0"/>
              </a:spcBef>
              <a:buSzPts val="1200"/>
              <a:buFont typeface="Wingdings" panose="05000000000000000000" pitchFamily="2" charset="2"/>
              <a:buChar char="q"/>
              <a:tabLst>
                <a:tab pos="361950" algn="l"/>
              </a:tabLst>
            </a:pPr>
            <a:r>
              <a:rPr lang="en-US" sz="3600" b="1" dirty="0">
                <a:solidFill>
                  <a:srgbClr val="000000"/>
                </a:solidFill>
                <a:latin typeface="Georgia" panose="02040502050405020303" pitchFamily="18" charset="0"/>
                <a:ea typeface="Georgia" panose="02040502050405020303" pitchFamily="18" charset="0"/>
                <a:cs typeface="Georgia" panose="02040502050405020303" pitchFamily="18" charset="0"/>
              </a:rPr>
              <a:t>HSTW Criteria for Good Assignments:</a:t>
            </a:r>
            <a:r>
              <a:rPr lang="en-US" sz="3600" dirty="0">
                <a:solidFill>
                  <a:srgbClr val="000000"/>
                </a:solidFill>
                <a:latin typeface="Georgia" panose="02040502050405020303" pitchFamily="18" charset="0"/>
                <a:ea typeface="Georgia" panose="02040502050405020303" pitchFamily="18" charset="0"/>
                <a:cs typeface="Georgia" panose="02040502050405020303" pitchFamily="18" charset="0"/>
              </a:rPr>
              <a:t> Project-Based Assignments in Career 	Pathway Courses Meet the Criteria for good assignments developed by HSTW. </a:t>
            </a:r>
          </a:p>
          <a:p>
            <a:endParaRPr lang="en-US" dirty="0"/>
          </a:p>
        </p:txBody>
      </p:sp>
    </p:spTree>
    <p:extLst>
      <p:ext uri="{BB962C8B-B14F-4D97-AF65-F5344CB8AC3E}">
        <p14:creationId xmlns:p14="http://schemas.microsoft.com/office/powerpoint/2010/main" val="1540484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Shape 104"/>
          <p:cNvSpPr txBox="1">
            <a:spLocks noGrp="1"/>
          </p:cNvSpPr>
          <p:nvPr>
            <p:ph type="subTitle" idx="4294967295"/>
          </p:nvPr>
        </p:nvSpPr>
        <p:spPr>
          <a:xfrm>
            <a:off x="1994607" y="1905000"/>
            <a:ext cx="5719827" cy="1249363"/>
          </a:xfrm>
          <a:prstGeom prst="rect">
            <a:avLst/>
          </a:prstGeom>
          <a:noFill/>
          <a:ln>
            <a:noFill/>
          </a:ln>
        </p:spPr>
        <p:txBody>
          <a:bodyPr lIns="91425" tIns="45700" rIns="91425" bIns="45700" anchor="t" anchorCtr="0">
            <a:noAutofit/>
          </a:bodyPr>
          <a:lstStyle/>
          <a:p>
            <a:pPr marL="0" marR="0" lvl="0" indent="0" algn="ctr" rtl="0">
              <a:spcBef>
                <a:spcPts val="800"/>
              </a:spcBef>
              <a:spcAft>
                <a:spcPts val="0"/>
              </a:spcAft>
              <a:buClr>
                <a:srgbClr val="873746"/>
              </a:buClr>
              <a:buSzPct val="25000"/>
              <a:buFont typeface="Noto Sans Symbols"/>
              <a:buNone/>
            </a:pPr>
            <a:endParaRPr sz="4000" b="1" i="0" u="none" strike="noStrike" cap="none" dirty="0">
              <a:solidFill>
                <a:srgbClr val="40347C"/>
              </a:solidFill>
              <a:latin typeface="Arial"/>
              <a:ea typeface="Arial"/>
              <a:cs typeface="Arial"/>
              <a:sym typeface="Arial"/>
            </a:endParaRPr>
          </a:p>
          <a:p>
            <a:pPr marL="0" marR="0" lvl="0" indent="0" algn="ctr" rtl="0">
              <a:spcBef>
                <a:spcPts val="800"/>
              </a:spcBef>
              <a:spcAft>
                <a:spcPts val="0"/>
              </a:spcAft>
              <a:buClr>
                <a:srgbClr val="873746"/>
              </a:buClr>
              <a:buSzPct val="25000"/>
              <a:buFont typeface="Noto Sans Symbols"/>
              <a:buNone/>
            </a:pPr>
            <a:endParaRPr sz="4000" b="1" i="0" u="none" strike="noStrike" cap="none" dirty="0">
              <a:solidFill>
                <a:srgbClr val="40347C"/>
              </a:solidFill>
              <a:latin typeface="Arial"/>
              <a:ea typeface="Arial"/>
              <a:cs typeface="Arial"/>
              <a:sym typeface="Arial"/>
            </a:endParaRPr>
          </a:p>
        </p:txBody>
      </p:sp>
      <p:sp>
        <p:nvSpPr>
          <p:cNvPr id="105" name="Shape 105"/>
          <p:cNvSpPr txBox="1"/>
          <p:nvPr/>
        </p:nvSpPr>
        <p:spPr>
          <a:xfrm>
            <a:off x="780662" y="388185"/>
            <a:ext cx="7705224" cy="372409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dirty="0">
                <a:solidFill>
                  <a:srgbClr val="A50021"/>
                </a:solidFill>
                <a:latin typeface="Arial"/>
                <a:ea typeface="Arial"/>
                <a:cs typeface="Arial"/>
                <a:sym typeface="Arial"/>
              </a:rPr>
              <a:t>All files and additional resources</a:t>
            </a:r>
          </a:p>
          <a:p>
            <a:pPr marL="0" marR="0" lvl="0" indent="0" algn="ctr" rtl="0">
              <a:spcBef>
                <a:spcPts val="0"/>
              </a:spcBef>
              <a:spcAft>
                <a:spcPts val="0"/>
              </a:spcAft>
              <a:buNone/>
            </a:pPr>
            <a:endParaRPr sz="2000" b="1" i="0" u="none" strike="noStrike" cap="none" dirty="0">
              <a:solidFill>
                <a:srgbClr val="A50021"/>
              </a:solidFill>
              <a:latin typeface="Arial"/>
              <a:ea typeface="Arial"/>
              <a:cs typeface="Arial"/>
              <a:sym typeface="Arial"/>
            </a:endParaRPr>
          </a:p>
          <a:p>
            <a:pPr marL="0" marR="0" lvl="0" indent="0" algn="ctr" rtl="0">
              <a:spcBef>
                <a:spcPts val="0"/>
              </a:spcBef>
              <a:spcAft>
                <a:spcPts val="0"/>
              </a:spcAft>
              <a:buSzPct val="25000"/>
              <a:buNone/>
            </a:pPr>
            <a:r>
              <a:rPr lang="en-US" sz="3200" b="1" i="0" u="none" strike="noStrike" cap="none" dirty="0">
                <a:solidFill>
                  <a:srgbClr val="17365D"/>
                </a:solidFill>
                <a:latin typeface="Arial"/>
                <a:ea typeface="Arial"/>
                <a:cs typeface="Arial"/>
                <a:sym typeface="Arial"/>
              </a:rPr>
              <a:t>Google Folder: </a:t>
            </a:r>
            <a:r>
              <a:rPr lang="en-US" sz="3200" b="1" i="0" u="sng" strike="noStrike" cap="none" dirty="0">
                <a:solidFill>
                  <a:schemeClr val="hlink"/>
                </a:solidFill>
                <a:latin typeface="Arial"/>
                <a:ea typeface="Arial"/>
                <a:cs typeface="Arial"/>
                <a:sym typeface="Arial"/>
                <a:hlinkClick r:id="rId3"/>
              </a:rPr>
              <a:t>bit.ly/Resources-PBL</a:t>
            </a:r>
          </a:p>
          <a:p>
            <a:pPr marL="0" marR="0" lvl="0" indent="0" algn="ctr" rtl="0">
              <a:spcBef>
                <a:spcPts val="0"/>
              </a:spcBef>
              <a:spcAft>
                <a:spcPts val="0"/>
              </a:spcAft>
              <a:buNone/>
            </a:pPr>
            <a:endParaRPr sz="2000" b="1" i="0" u="none" strike="noStrike" cap="none" dirty="0">
              <a:solidFill>
                <a:srgbClr val="17365D"/>
              </a:solidFill>
              <a:latin typeface="Arial"/>
              <a:ea typeface="Arial"/>
              <a:cs typeface="Arial"/>
              <a:sym typeface="Arial"/>
            </a:endParaRPr>
          </a:p>
          <a:p>
            <a:pPr marL="0" marR="0" lvl="0" indent="0" algn="ctr" rtl="0">
              <a:spcBef>
                <a:spcPts val="0"/>
              </a:spcBef>
              <a:spcAft>
                <a:spcPts val="0"/>
              </a:spcAft>
              <a:buSzPct val="25000"/>
              <a:buNone/>
            </a:pPr>
            <a:r>
              <a:rPr lang="en-US" sz="3200" b="1" i="0" u="none" strike="noStrike" cap="none" dirty="0">
                <a:solidFill>
                  <a:srgbClr val="17365D"/>
                </a:solidFill>
                <a:latin typeface="Arial"/>
                <a:ea typeface="Arial"/>
                <a:cs typeface="Arial"/>
                <a:sym typeface="Arial"/>
              </a:rPr>
              <a:t>and</a:t>
            </a:r>
          </a:p>
          <a:p>
            <a:pPr marL="0" marR="0" lvl="0" indent="0" algn="ctr" rtl="0">
              <a:spcBef>
                <a:spcPts val="0"/>
              </a:spcBef>
              <a:spcAft>
                <a:spcPts val="0"/>
              </a:spcAft>
              <a:buNone/>
            </a:pPr>
            <a:endParaRPr sz="2000" b="1" i="0" u="none" strike="noStrike" cap="none" dirty="0">
              <a:solidFill>
                <a:srgbClr val="17365D"/>
              </a:solidFill>
              <a:latin typeface="Arial"/>
              <a:ea typeface="Arial"/>
              <a:cs typeface="Arial"/>
              <a:sym typeface="Arial"/>
            </a:endParaRPr>
          </a:p>
          <a:p>
            <a:pPr marL="0" marR="0" lvl="0" indent="0" algn="ctr" rtl="0">
              <a:spcBef>
                <a:spcPts val="0"/>
              </a:spcBef>
              <a:spcAft>
                <a:spcPts val="0"/>
              </a:spcAft>
              <a:buSzPct val="25000"/>
              <a:buNone/>
            </a:pPr>
            <a:r>
              <a:rPr lang="en-US" sz="3200" b="1" i="0" u="none" strike="noStrike" cap="none" dirty="0" err="1">
                <a:solidFill>
                  <a:srgbClr val="17365D"/>
                </a:solidFill>
                <a:latin typeface="Arial"/>
                <a:ea typeface="Arial"/>
                <a:cs typeface="Arial"/>
                <a:sym typeface="Arial"/>
              </a:rPr>
              <a:t>Padlet</a:t>
            </a:r>
            <a:r>
              <a:rPr lang="en-US" sz="3200" b="1" i="0" u="none" strike="noStrike" cap="none" dirty="0">
                <a:solidFill>
                  <a:srgbClr val="17365D"/>
                </a:solidFill>
                <a:latin typeface="Arial"/>
                <a:ea typeface="Arial"/>
                <a:cs typeface="Arial"/>
                <a:sym typeface="Arial"/>
              </a:rPr>
              <a:t>: </a:t>
            </a:r>
            <a:r>
              <a:rPr lang="en-US" sz="3200" b="1" i="0" u="sng" strike="noStrike" cap="none" dirty="0">
                <a:solidFill>
                  <a:schemeClr val="hlink"/>
                </a:solidFill>
                <a:latin typeface="Arial"/>
                <a:ea typeface="Arial"/>
                <a:cs typeface="Arial"/>
                <a:sym typeface="Arial"/>
                <a:hlinkClick r:id="rId4"/>
              </a:rPr>
              <a:t>http://bit.ly/SREBPBL</a:t>
            </a:r>
          </a:p>
          <a:p>
            <a:pPr marL="0" marR="0" lvl="0" indent="0" algn="ctr" rtl="0">
              <a:spcBef>
                <a:spcPts val="0"/>
              </a:spcBef>
              <a:spcAft>
                <a:spcPts val="0"/>
              </a:spcAft>
              <a:buSzPct val="25000"/>
              <a:buNone/>
            </a:pPr>
            <a:r>
              <a:rPr lang="en-US" sz="4000" b="1" i="0" u="none" strike="noStrike" cap="none" dirty="0">
                <a:solidFill>
                  <a:srgbClr val="17365D"/>
                </a:solidFill>
                <a:latin typeface="Arial"/>
                <a:ea typeface="Arial"/>
                <a:cs typeface="Arial"/>
                <a:sym typeface="Arial"/>
              </a:rPr>
              <a:t> </a:t>
            </a:r>
          </a:p>
        </p:txBody>
      </p:sp>
      <p:sp>
        <p:nvSpPr>
          <p:cNvPr id="2" name="Rectangle 1"/>
          <p:cNvSpPr/>
          <p:nvPr/>
        </p:nvSpPr>
        <p:spPr>
          <a:xfrm>
            <a:off x="1352938" y="4148235"/>
            <a:ext cx="7240555" cy="923330"/>
          </a:xfrm>
          <a:prstGeom prst="rect">
            <a:avLst/>
          </a:prstGeom>
        </p:spPr>
        <p:txBody>
          <a:bodyPr wrap="square">
            <a:spAutoFit/>
          </a:bodyPr>
          <a:lstStyle/>
          <a:p>
            <a:r>
              <a:rPr lang="en-US" dirty="0"/>
              <a:t>For additional information about any Project-based Learning in Career Pathways, please contact SREB Manager</a:t>
            </a:r>
          </a:p>
          <a:p>
            <a:pPr algn="ctr"/>
            <a:r>
              <a:rPr lang="en-US" dirty="0">
                <a:hlinkClick r:id="rId5"/>
              </a:rPr>
              <a:t>Sandy.Cullota@sreb.org</a:t>
            </a:r>
            <a:endParaRPr lang="en-US" dirty="0"/>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30</a:t>
            </a:fld>
            <a:endParaRPr lang="en-US" dirty="0"/>
          </a:p>
        </p:txBody>
      </p:sp>
    </p:spTree>
    <p:extLst>
      <p:ext uri="{BB962C8B-B14F-4D97-AF65-F5344CB8AC3E}">
        <p14:creationId xmlns:p14="http://schemas.microsoft.com/office/powerpoint/2010/main" val="134391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Columbia ACC          Whole Staff Model</a:t>
            </a:r>
          </a:p>
        </p:txBody>
      </p:sp>
      <p:sp>
        <p:nvSpPr>
          <p:cNvPr id="3" name="Content Placeholder 2"/>
          <p:cNvSpPr>
            <a:spLocks noGrp="1"/>
          </p:cNvSpPr>
          <p:nvPr>
            <p:ph idx="1"/>
          </p:nvPr>
        </p:nvSpPr>
        <p:spPr/>
        <p:txBody>
          <a:bodyPr>
            <a:normAutofit fontScale="47500" lnSpcReduction="20000"/>
          </a:bodyPr>
          <a:lstStyle/>
          <a:p>
            <a:r>
              <a:rPr lang="en-US" dirty="0"/>
              <a:t>First Semester Year 1 </a:t>
            </a:r>
          </a:p>
          <a:p>
            <a:endParaRPr lang="en-US" dirty="0"/>
          </a:p>
          <a:p>
            <a:r>
              <a:rPr lang="en-US" dirty="0"/>
              <a:t>             PBL Overview to Staff &amp; Training</a:t>
            </a:r>
          </a:p>
          <a:p>
            <a:r>
              <a:rPr lang="en-US" dirty="0"/>
              <a:t>             PBL Lead Team Identified </a:t>
            </a:r>
          </a:p>
          <a:p>
            <a:r>
              <a:rPr lang="en-US" dirty="0"/>
              <a:t>             Training/Coaching Whole Staff   SREB Coach Leads</a:t>
            </a:r>
          </a:p>
          <a:p>
            <a:r>
              <a:rPr lang="en-US" dirty="0"/>
              <a:t>             “Start Training My Replacement” US Navy</a:t>
            </a:r>
          </a:p>
          <a:p>
            <a:endParaRPr lang="en-US" dirty="0"/>
          </a:p>
          <a:p>
            <a:r>
              <a:rPr lang="en-US" dirty="0"/>
              <a:t>Second Semester Year 1</a:t>
            </a:r>
          </a:p>
          <a:p>
            <a:r>
              <a:rPr lang="en-US" dirty="0"/>
              <a:t>             Begin Training PBL Lead Team</a:t>
            </a:r>
          </a:p>
          <a:p>
            <a:r>
              <a:rPr lang="en-US" dirty="0"/>
              <a:t>             SREB Coach Share Coaching and Training</a:t>
            </a:r>
          </a:p>
          <a:p>
            <a:endParaRPr lang="en-US" dirty="0"/>
          </a:p>
          <a:p>
            <a:r>
              <a:rPr lang="en-US" dirty="0"/>
              <a:t>First Semester Year 2</a:t>
            </a:r>
          </a:p>
          <a:p>
            <a:r>
              <a:rPr lang="en-US" dirty="0"/>
              <a:t>             Co-Facilitate Training and Coaching </a:t>
            </a:r>
          </a:p>
          <a:p>
            <a:r>
              <a:rPr lang="en-US" dirty="0"/>
              <a:t>             Coach PBL Lead Team </a:t>
            </a:r>
          </a:p>
          <a:p>
            <a:endParaRPr lang="en-US" dirty="0"/>
          </a:p>
          <a:p>
            <a:r>
              <a:rPr lang="en-US" dirty="0"/>
              <a:t>Second Semester Year 2</a:t>
            </a:r>
          </a:p>
          <a:p>
            <a:r>
              <a:rPr lang="en-US" dirty="0"/>
              <a:t>             PBL Lead Team Leads</a:t>
            </a:r>
          </a:p>
          <a:p>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4</a:t>
            </a:fld>
            <a:endParaRPr lang="en-US" dirty="0"/>
          </a:p>
        </p:txBody>
      </p:sp>
    </p:spTree>
    <p:extLst>
      <p:ext uri="{BB962C8B-B14F-4D97-AF65-F5344CB8AC3E}">
        <p14:creationId xmlns:p14="http://schemas.microsoft.com/office/powerpoint/2010/main" val="173956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8" y="274637"/>
            <a:ext cx="7601755" cy="891689"/>
          </a:xfrm>
        </p:spPr>
        <p:txBody>
          <a:bodyPr>
            <a:noAutofit/>
          </a:bodyPr>
          <a:lstStyle/>
          <a:p>
            <a:r>
              <a:rPr lang="en-US" sz="2400" b="1" dirty="0"/>
              <a:t>Driving Question: </a:t>
            </a:r>
            <a:r>
              <a:rPr lang="en-US" sz="2400" i="1" dirty="0"/>
              <a:t>How can we support project-based learning as an instructional shift?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9803506"/>
              </p:ext>
            </p:extLst>
          </p:nvPr>
        </p:nvGraphicFramePr>
        <p:xfrm>
          <a:off x="179201" y="921277"/>
          <a:ext cx="77438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SREB Leadership Forum/Sugerik and Gooch</a:t>
            </a:r>
          </a:p>
        </p:txBody>
      </p:sp>
      <p:sp>
        <p:nvSpPr>
          <p:cNvPr id="5" name="Slide Number Placeholder 4"/>
          <p:cNvSpPr>
            <a:spLocks noGrp="1"/>
          </p:cNvSpPr>
          <p:nvPr>
            <p:ph type="sldNum" sz="quarter" idx="12"/>
          </p:nvPr>
        </p:nvSpPr>
        <p:spPr/>
        <p:txBody>
          <a:bodyPr/>
          <a:lstStyle/>
          <a:p>
            <a:fld id="{C6BF0614-88EF-E141-A4D8-626B55E019E0}" type="slidenum">
              <a:rPr lang="en-US" smtClean="0"/>
              <a:pPr/>
              <a:t>5</a:t>
            </a:fld>
            <a:endParaRPr lang="en-US" dirty="0"/>
          </a:p>
        </p:txBody>
      </p:sp>
      <p:sp>
        <p:nvSpPr>
          <p:cNvPr id="7" name="TextBox 6"/>
          <p:cNvSpPr txBox="1"/>
          <p:nvPr/>
        </p:nvSpPr>
        <p:spPr>
          <a:xfrm>
            <a:off x="6719479" y="2393138"/>
            <a:ext cx="1977887" cy="923330"/>
          </a:xfrm>
          <a:prstGeom prst="rect">
            <a:avLst/>
          </a:prstGeom>
          <a:noFill/>
        </p:spPr>
        <p:txBody>
          <a:bodyPr wrap="square" rtlCol="0">
            <a:spAutoFit/>
          </a:bodyPr>
          <a:lstStyle/>
          <a:p>
            <a:pPr algn="ctr"/>
            <a:r>
              <a:rPr lang="en-US" b="1" dirty="0"/>
              <a:t>Stage 4</a:t>
            </a:r>
          </a:p>
          <a:p>
            <a:pPr algn="ctr"/>
            <a:endParaRPr lang="en-US" b="1" dirty="0"/>
          </a:p>
          <a:p>
            <a:pPr algn="ctr"/>
            <a:r>
              <a:rPr lang="en-US" b="1" dirty="0"/>
              <a:t> Sustainability</a:t>
            </a:r>
          </a:p>
        </p:txBody>
      </p:sp>
      <p:sp>
        <p:nvSpPr>
          <p:cNvPr id="8" name="Explosion 1 7"/>
          <p:cNvSpPr/>
          <p:nvPr/>
        </p:nvSpPr>
        <p:spPr>
          <a:xfrm>
            <a:off x="422113" y="1166326"/>
            <a:ext cx="2824940" cy="182880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SREB</a:t>
            </a:r>
          </a:p>
          <a:p>
            <a:pPr algn="ctr"/>
            <a:r>
              <a:rPr lang="en-US" dirty="0"/>
              <a:t>Driving Principles</a:t>
            </a:r>
          </a:p>
        </p:txBody>
      </p:sp>
      <p:sp>
        <p:nvSpPr>
          <p:cNvPr id="9" name="Explosion 1 8"/>
          <p:cNvSpPr/>
          <p:nvPr/>
        </p:nvSpPr>
        <p:spPr>
          <a:xfrm>
            <a:off x="4934909" y="3722114"/>
            <a:ext cx="3225415" cy="228473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SREB</a:t>
            </a:r>
          </a:p>
          <a:p>
            <a:pPr algn="ctr"/>
            <a:r>
              <a:rPr lang="en-US" dirty="0"/>
              <a:t>Design Process</a:t>
            </a:r>
          </a:p>
        </p:txBody>
      </p:sp>
    </p:spTree>
    <p:extLst>
      <p:ext uri="{BB962C8B-B14F-4D97-AF65-F5344CB8AC3E}">
        <p14:creationId xmlns:p14="http://schemas.microsoft.com/office/powerpoint/2010/main" val="147088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Scenario</a:t>
            </a:r>
          </a:p>
        </p:txBody>
      </p:sp>
      <p:sp>
        <p:nvSpPr>
          <p:cNvPr id="3" name="Content Placeholder 2"/>
          <p:cNvSpPr>
            <a:spLocks noGrp="1"/>
          </p:cNvSpPr>
          <p:nvPr>
            <p:ph idx="1"/>
          </p:nvPr>
        </p:nvSpPr>
        <p:spPr/>
        <p:txBody>
          <a:bodyPr>
            <a:normAutofit/>
          </a:bodyPr>
          <a:lstStyle/>
          <a:p>
            <a:r>
              <a:rPr lang="en-US" sz="2800" dirty="0"/>
              <a:t>You are leaders in public education. You are faced with leading teachers to provide a student experience that connects the classroom with the employment opportunities and future education. You must design, implement, manage, and sustain a model that challenges all stakeholders to “move the needle” in shifting instruction. </a:t>
            </a:r>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6</a:t>
            </a:fld>
            <a:endParaRPr lang="en-US" dirty="0"/>
          </a:p>
        </p:txBody>
      </p:sp>
    </p:spTree>
    <p:extLst>
      <p:ext uri="{BB962C8B-B14F-4D97-AF65-F5344CB8AC3E}">
        <p14:creationId xmlns:p14="http://schemas.microsoft.com/office/powerpoint/2010/main" val="280418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27179" y="151728"/>
            <a:ext cx="80010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dirty="0">
                <a:solidFill>
                  <a:srgbClr val="40347C"/>
                </a:solidFill>
                <a:latin typeface="Arial"/>
                <a:ea typeface="Arial"/>
                <a:cs typeface="Arial"/>
                <a:sym typeface="Arial"/>
              </a:rPr>
              <a:t>SREB Design Process</a:t>
            </a:r>
          </a:p>
        </p:txBody>
      </p:sp>
      <p:sp>
        <p:nvSpPr>
          <p:cNvPr id="190" name="Shape 190"/>
          <p:cNvSpPr txBox="1">
            <a:spLocks noGrp="1"/>
          </p:cNvSpPr>
          <p:nvPr>
            <p:ph type="ftr" idx="11"/>
          </p:nvPr>
        </p:nvSpPr>
        <p:spPr>
          <a:xfrm>
            <a:off x="4663346" y="6386189"/>
            <a:ext cx="3775695" cy="41148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rgbClr val="40347C"/>
                </a:solidFill>
                <a:latin typeface="Arial"/>
                <a:ea typeface="Arial"/>
                <a:cs typeface="Arial"/>
                <a:sym typeface="Arial"/>
              </a:rPr>
              <a:t>SREB Leadership Forum/Sugerik and Gooch</a:t>
            </a:r>
          </a:p>
        </p:txBody>
      </p:sp>
      <p:sp>
        <p:nvSpPr>
          <p:cNvPr id="191" name="Shape 191"/>
          <p:cNvSpPr txBox="1">
            <a:spLocks noGrp="1"/>
          </p:cNvSpPr>
          <p:nvPr>
            <p:ph type="sldNum" idx="12"/>
          </p:nvPr>
        </p:nvSpPr>
        <p:spPr>
          <a:xfrm>
            <a:off x="8438964" y="6386189"/>
            <a:ext cx="521279" cy="41148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40347C"/>
                </a:solidFill>
                <a:latin typeface="Arial"/>
                <a:ea typeface="Arial"/>
                <a:cs typeface="Arial"/>
                <a:sym typeface="Arial"/>
              </a:rPr>
              <a:t>7</a:t>
            </a:fld>
            <a:endParaRPr lang="en-US" sz="1200" b="0" i="0" u="none" strike="noStrike" cap="none">
              <a:solidFill>
                <a:srgbClr val="40347C"/>
              </a:solidFill>
              <a:latin typeface="Arial"/>
              <a:ea typeface="Arial"/>
              <a:cs typeface="Arial"/>
              <a:sym typeface="Arial"/>
            </a:endParaRPr>
          </a:p>
        </p:txBody>
      </p:sp>
      <p:grpSp>
        <p:nvGrpSpPr>
          <p:cNvPr id="192" name="Shape 192"/>
          <p:cNvGrpSpPr/>
          <p:nvPr/>
        </p:nvGrpSpPr>
        <p:grpSpPr>
          <a:xfrm>
            <a:off x="1754156" y="1377313"/>
            <a:ext cx="5047860" cy="2999263"/>
            <a:chOff x="2044266" y="1206"/>
            <a:chExt cx="3001251" cy="2999263"/>
          </a:xfrm>
        </p:grpSpPr>
        <p:sp>
          <p:nvSpPr>
            <p:cNvPr id="193" name="Shape 193"/>
            <p:cNvSpPr/>
            <p:nvPr/>
          </p:nvSpPr>
          <p:spPr>
            <a:xfrm>
              <a:off x="3165978" y="1206"/>
              <a:ext cx="808331" cy="525416"/>
            </a:xfrm>
            <a:prstGeom prst="roundRect">
              <a:avLst>
                <a:gd name="adj" fmla="val 16667"/>
              </a:avLst>
            </a:prstGeom>
            <a:solidFill>
              <a:srgbClr val="F7971B"/>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4" name="Shape 194"/>
            <p:cNvSpPr txBox="1"/>
            <p:nvPr/>
          </p:nvSpPr>
          <p:spPr>
            <a:xfrm>
              <a:off x="3191627" y="26854"/>
              <a:ext cx="757034" cy="474117"/>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Ask/</a:t>
              </a:r>
            </a:p>
            <a:p>
              <a:pPr marL="0" marR="0" lvl="0" indent="0" algn="ctr" rtl="0">
                <a:lnSpc>
                  <a:spcPct val="90000"/>
                </a:lnSpc>
                <a:spcBef>
                  <a:spcPts val="385"/>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Inquire</a:t>
              </a:r>
            </a:p>
          </p:txBody>
        </p:sp>
        <p:sp>
          <p:nvSpPr>
            <p:cNvPr id="195" name="Shape 195"/>
            <p:cNvSpPr/>
            <p:nvPr/>
          </p:nvSpPr>
          <p:spPr>
            <a:xfrm>
              <a:off x="2333221" y="263913"/>
              <a:ext cx="2473846" cy="2473846"/>
            </a:xfrm>
            <a:custGeom>
              <a:avLst/>
              <a:gdLst/>
              <a:ahLst/>
              <a:cxnLst/>
              <a:rect l="0" t="0" r="0" b="0"/>
              <a:pathLst>
                <a:path w="120000" h="120000" extrusionOk="0">
                  <a:moveTo>
                    <a:pt x="79855" y="3380"/>
                  </a:moveTo>
                  <a:lnTo>
                    <a:pt x="79854" y="3379"/>
                  </a:lnTo>
                  <a:cubicBezTo>
                    <a:pt x="88120" y="6278"/>
                    <a:pt x="95651" y="10951"/>
                    <a:pt x="101917" y="17070"/>
                  </a:cubicBezTo>
                </a:path>
              </a:pathLst>
            </a:custGeom>
            <a:noFill/>
            <a:ln w="9525" cap="flat" cmpd="sng">
              <a:solidFill>
                <a:srgbClr val="F797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6" name="Shape 196"/>
            <p:cNvSpPr/>
            <p:nvPr/>
          </p:nvSpPr>
          <p:spPr>
            <a:xfrm>
              <a:off x="4237185" y="619668"/>
              <a:ext cx="808331" cy="525416"/>
            </a:xfrm>
            <a:prstGeom prst="roundRect">
              <a:avLst>
                <a:gd name="adj" fmla="val 16667"/>
              </a:avLst>
            </a:prstGeom>
            <a:solidFill>
              <a:srgbClr val="00B050"/>
            </a:solidFill>
            <a:ln w="25400" cap="flat" cmpd="sng">
              <a:solidFill>
                <a:srgbClr val="00B0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txBox="1"/>
            <p:nvPr/>
          </p:nvSpPr>
          <p:spPr>
            <a:xfrm>
              <a:off x="4262835" y="645316"/>
              <a:ext cx="757034" cy="474117"/>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Imagine</a:t>
              </a:r>
            </a:p>
          </p:txBody>
        </p:sp>
        <p:sp>
          <p:nvSpPr>
            <p:cNvPr id="198" name="Shape 198"/>
            <p:cNvSpPr/>
            <p:nvPr/>
          </p:nvSpPr>
          <p:spPr>
            <a:xfrm>
              <a:off x="2333221" y="263913"/>
              <a:ext cx="2473846" cy="2473846"/>
            </a:xfrm>
            <a:custGeom>
              <a:avLst/>
              <a:gdLst/>
              <a:ahLst/>
              <a:cxnLst/>
              <a:rect l="0" t="0" r="0" b="0"/>
              <a:pathLst>
                <a:path w="120000" h="120000" extrusionOk="0">
                  <a:moveTo>
                    <a:pt x="117563" y="43074"/>
                  </a:moveTo>
                  <a:lnTo>
                    <a:pt x="117563" y="43073"/>
                  </a:lnTo>
                  <a:cubicBezTo>
                    <a:pt x="120812" y="54124"/>
                    <a:pt x="120812" y="65875"/>
                    <a:pt x="117563" y="76925"/>
                  </a:cubicBezTo>
                </a:path>
              </a:pathLst>
            </a:custGeom>
            <a:noFill/>
            <a:ln w="9525" cap="flat" cmpd="sng">
              <a:solidFill>
                <a:srgbClr val="69F2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9" name="Shape 199"/>
            <p:cNvSpPr/>
            <p:nvPr/>
          </p:nvSpPr>
          <p:spPr>
            <a:xfrm>
              <a:off x="4237185" y="1856591"/>
              <a:ext cx="808331" cy="525416"/>
            </a:xfrm>
            <a:prstGeom prst="roundRect">
              <a:avLst>
                <a:gd name="adj" fmla="val 16667"/>
              </a:avLst>
            </a:prstGeom>
            <a:solidFill>
              <a:srgbClr val="25A3FF"/>
            </a:solidFill>
            <a:ln w="254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0" name="Shape 200"/>
            <p:cNvSpPr txBox="1"/>
            <p:nvPr/>
          </p:nvSpPr>
          <p:spPr>
            <a:xfrm>
              <a:off x="4262835" y="1882241"/>
              <a:ext cx="757034" cy="474117"/>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Plan</a:t>
              </a:r>
            </a:p>
          </p:txBody>
        </p:sp>
        <p:sp>
          <p:nvSpPr>
            <p:cNvPr id="201" name="Shape 201"/>
            <p:cNvSpPr/>
            <p:nvPr/>
          </p:nvSpPr>
          <p:spPr>
            <a:xfrm>
              <a:off x="2333221" y="263913"/>
              <a:ext cx="2473846" cy="2473846"/>
            </a:xfrm>
            <a:custGeom>
              <a:avLst/>
              <a:gdLst/>
              <a:ahLst/>
              <a:cxnLst/>
              <a:rect l="0" t="0" r="0" b="0"/>
              <a:pathLst>
                <a:path w="120000" h="120000" extrusionOk="0">
                  <a:moveTo>
                    <a:pt x="101918" y="102928"/>
                  </a:moveTo>
                  <a:cubicBezTo>
                    <a:pt x="95651" y="109047"/>
                    <a:pt x="88120" y="113720"/>
                    <a:pt x="79855" y="116618"/>
                  </a:cubicBezTo>
                </a:path>
              </a:pathLst>
            </a:custGeom>
            <a:noFill/>
            <a:ln w="9525" cap="flat" cmpd="sng">
              <a:solidFill>
                <a:srgbClr val="1BEEB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p:nvPr/>
          </p:nvSpPr>
          <p:spPr>
            <a:xfrm>
              <a:off x="3165978" y="2475053"/>
              <a:ext cx="808331" cy="525416"/>
            </a:xfrm>
            <a:prstGeom prst="roundRect">
              <a:avLst>
                <a:gd name="adj" fmla="val 16667"/>
              </a:avLst>
            </a:prstGeom>
            <a:solidFill>
              <a:srgbClr val="1A44EA"/>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txBox="1"/>
            <p:nvPr/>
          </p:nvSpPr>
          <p:spPr>
            <a:xfrm>
              <a:off x="3191627" y="2500702"/>
              <a:ext cx="757034" cy="474117"/>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Create</a:t>
              </a:r>
            </a:p>
          </p:txBody>
        </p:sp>
        <p:sp>
          <p:nvSpPr>
            <p:cNvPr id="204" name="Shape 204"/>
            <p:cNvSpPr/>
            <p:nvPr/>
          </p:nvSpPr>
          <p:spPr>
            <a:xfrm>
              <a:off x="2333221" y="263913"/>
              <a:ext cx="2473846" cy="2473846"/>
            </a:xfrm>
            <a:custGeom>
              <a:avLst/>
              <a:gdLst/>
              <a:ahLst/>
              <a:cxnLst/>
              <a:rect l="0" t="0" r="0" b="0"/>
              <a:pathLst>
                <a:path w="120000" h="120000" extrusionOk="0">
                  <a:moveTo>
                    <a:pt x="40144" y="116619"/>
                  </a:moveTo>
                  <a:lnTo>
                    <a:pt x="40144" y="116619"/>
                  </a:lnTo>
                  <a:cubicBezTo>
                    <a:pt x="31878" y="113720"/>
                    <a:pt x="24347" y="109047"/>
                    <a:pt x="18081" y="102928"/>
                  </a:cubicBezTo>
                </a:path>
              </a:pathLst>
            </a:custGeom>
            <a:noFill/>
            <a:ln w="9525" cap="flat" cmpd="sng">
              <a:solidFill>
                <a:srgbClr val="1A44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2044266" y="1856591"/>
              <a:ext cx="909341" cy="525416"/>
            </a:xfrm>
            <a:prstGeom prst="roundRect">
              <a:avLst>
                <a:gd name="adj" fmla="val 16667"/>
              </a:avLst>
            </a:prstGeom>
            <a:solidFill>
              <a:srgbClr val="CE1AE6"/>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txBox="1"/>
            <p:nvPr/>
          </p:nvSpPr>
          <p:spPr>
            <a:xfrm>
              <a:off x="2069915" y="1882241"/>
              <a:ext cx="858042" cy="474117"/>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Experiment/</a:t>
              </a:r>
            </a:p>
            <a:p>
              <a:pPr marL="0" marR="0" lvl="0" indent="0" algn="ctr" rtl="0">
                <a:lnSpc>
                  <a:spcPct val="90000"/>
                </a:lnSpc>
                <a:spcBef>
                  <a:spcPts val="385"/>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Evaluate</a:t>
              </a:r>
            </a:p>
          </p:txBody>
        </p:sp>
        <p:sp>
          <p:nvSpPr>
            <p:cNvPr id="207" name="Shape 207"/>
            <p:cNvSpPr/>
            <p:nvPr/>
          </p:nvSpPr>
          <p:spPr>
            <a:xfrm>
              <a:off x="2333221" y="263913"/>
              <a:ext cx="2473846" cy="2473846"/>
            </a:xfrm>
            <a:custGeom>
              <a:avLst/>
              <a:gdLst/>
              <a:ahLst/>
              <a:cxnLst/>
              <a:rect l="0" t="0" r="0" b="0"/>
              <a:pathLst>
                <a:path w="120000" h="120000" extrusionOk="0">
                  <a:moveTo>
                    <a:pt x="2436" y="76925"/>
                  </a:moveTo>
                  <a:lnTo>
                    <a:pt x="2436" y="76925"/>
                  </a:lnTo>
                  <a:cubicBezTo>
                    <a:pt x="-813" y="65874"/>
                    <a:pt x="-813" y="54123"/>
                    <a:pt x="2435" y="43073"/>
                  </a:cubicBezTo>
                </a:path>
              </a:pathLst>
            </a:custGeom>
            <a:noFill/>
            <a:ln w="9525" cap="flat" cmpd="sng">
              <a:solidFill>
                <a:srgbClr val="CE1AE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8" name="Shape 208"/>
            <p:cNvSpPr/>
            <p:nvPr/>
          </p:nvSpPr>
          <p:spPr>
            <a:xfrm>
              <a:off x="2094771" y="619668"/>
              <a:ext cx="808331" cy="525416"/>
            </a:xfrm>
            <a:prstGeom prst="roundRect">
              <a:avLst>
                <a:gd name="adj" fmla="val 16667"/>
              </a:avLst>
            </a:prstGeom>
            <a:solidFill>
              <a:srgbClr val="E01B23"/>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9" name="Shape 209"/>
            <p:cNvSpPr txBox="1"/>
            <p:nvPr/>
          </p:nvSpPr>
          <p:spPr>
            <a:xfrm>
              <a:off x="2120419" y="645316"/>
              <a:ext cx="757034" cy="474117"/>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1100" b="1" i="0" u="none" strike="noStrike" cap="none">
                  <a:solidFill>
                    <a:schemeClr val="lt1"/>
                  </a:solidFill>
                  <a:latin typeface="Arial"/>
                  <a:ea typeface="Arial"/>
                  <a:cs typeface="Arial"/>
                  <a:sym typeface="Arial"/>
                </a:rPr>
                <a:t>Improve</a:t>
              </a:r>
            </a:p>
          </p:txBody>
        </p:sp>
        <p:sp>
          <p:nvSpPr>
            <p:cNvPr id="210" name="Shape 210"/>
            <p:cNvSpPr/>
            <p:nvPr/>
          </p:nvSpPr>
          <p:spPr>
            <a:xfrm>
              <a:off x="2333221" y="263913"/>
              <a:ext cx="2473846" cy="2473846"/>
            </a:xfrm>
            <a:custGeom>
              <a:avLst/>
              <a:gdLst/>
              <a:ahLst/>
              <a:cxnLst/>
              <a:rect l="0" t="0" r="0" b="0"/>
              <a:pathLst>
                <a:path w="120000" h="120000" extrusionOk="0">
                  <a:moveTo>
                    <a:pt x="18081" y="17071"/>
                  </a:moveTo>
                  <a:lnTo>
                    <a:pt x="18081" y="17070"/>
                  </a:lnTo>
                  <a:cubicBezTo>
                    <a:pt x="24347" y="10951"/>
                    <a:pt x="31878" y="6278"/>
                    <a:pt x="40143" y="3380"/>
                  </a:cubicBezTo>
                </a:path>
              </a:pathLst>
            </a:custGeom>
            <a:noFill/>
            <a:ln w="9525" cap="flat" cmpd="sng">
              <a:solidFill>
                <a:srgbClr val="E01B2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11" name="Shape 211" descr="http://www.peterjthomson.com/wp-content/uploads/2013/07/Squiggle-Design-Process.jpg"/>
          <p:cNvPicPr preferRelativeResize="0"/>
          <p:nvPr/>
        </p:nvPicPr>
        <p:blipFill rotWithShape="1">
          <a:blip r:embed="rId3">
            <a:alphaModFix/>
          </a:blip>
          <a:srcRect t="25333" b="24000"/>
          <a:stretch/>
        </p:blipFill>
        <p:spPr>
          <a:xfrm>
            <a:off x="1973048" y="4564810"/>
            <a:ext cx="5380596" cy="2044625"/>
          </a:xfrm>
          <a:prstGeom prst="rect">
            <a:avLst/>
          </a:prstGeom>
          <a:noFill/>
          <a:ln>
            <a:noFill/>
          </a:ln>
        </p:spPr>
      </p:pic>
    </p:spTree>
    <p:extLst>
      <p:ext uri="{BB962C8B-B14F-4D97-AF65-F5344CB8AC3E}">
        <p14:creationId xmlns:p14="http://schemas.microsoft.com/office/powerpoint/2010/main" val="378608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Project-Based Learning Assignments</a:t>
            </a:r>
          </a:p>
        </p:txBody>
      </p:sp>
      <p:sp>
        <p:nvSpPr>
          <p:cNvPr id="3" name="Content Placehold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600" b="1" dirty="0">
                <a:solidFill>
                  <a:schemeClr val="tx1">
                    <a:lumMod val="75000"/>
                  </a:schemeClr>
                </a:solidFill>
              </a:rPr>
              <a:t>Standards Based </a:t>
            </a:r>
            <a:r>
              <a:rPr lang="en-US" sz="2600" dirty="0"/>
              <a:t>focusing on essential standards needed to master the project.</a:t>
            </a:r>
          </a:p>
          <a:p>
            <a:endParaRPr lang="en-US" sz="2600" dirty="0"/>
          </a:p>
          <a:p>
            <a:pPr marL="457200" indent="-457200">
              <a:buFont typeface="Arial" panose="020B0604020202020204" pitchFamily="34" charset="0"/>
              <a:buChar char="•"/>
            </a:pPr>
            <a:r>
              <a:rPr lang="en-US" sz="2600" dirty="0"/>
              <a:t>Enabling activities, just-in-time instruction and assessments are planned around a </a:t>
            </a:r>
            <a:r>
              <a:rPr lang="en-US" sz="2600" b="1" dirty="0">
                <a:solidFill>
                  <a:schemeClr val="tx1">
                    <a:lumMod val="75000"/>
                  </a:schemeClr>
                </a:solidFill>
              </a:rPr>
              <a:t>design process.</a:t>
            </a:r>
          </a:p>
          <a:p>
            <a:endParaRPr lang="en-US" sz="2600" b="1" dirty="0">
              <a:solidFill>
                <a:schemeClr val="tx1">
                  <a:lumMod val="75000"/>
                </a:schemeClr>
              </a:solidFill>
            </a:endParaRPr>
          </a:p>
          <a:p>
            <a:pPr marL="457200" indent="-457200">
              <a:buFont typeface="Arial" panose="020B0604020202020204" pitchFamily="34" charset="0"/>
              <a:buChar char="•"/>
            </a:pPr>
            <a:r>
              <a:rPr lang="en-US" sz="2600" dirty="0"/>
              <a:t>Assignments should involve </a:t>
            </a:r>
            <a:r>
              <a:rPr lang="en-US" sz="2600" b="1" dirty="0">
                <a:solidFill>
                  <a:schemeClr val="tx1">
                    <a:lumMod val="75000"/>
                  </a:schemeClr>
                </a:solidFill>
              </a:rPr>
              <a:t>Business/ Industry Partners</a:t>
            </a:r>
            <a:r>
              <a:rPr lang="en-US" sz="2600" dirty="0"/>
              <a:t> when possible and based on authentic problem solving in the workplace.</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b="1" dirty="0">
                <a:solidFill>
                  <a:schemeClr val="tx1">
                    <a:lumMod val="75000"/>
                  </a:schemeClr>
                </a:solidFill>
              </a:rPr>
              <a:t>CTE and Academic teachers collaborate </a:t>
            </a:r>
            <a:r>
              <a:rPr lang="en-US" sz="2600" dirty="0"/>
              <a:t>on the project planning, feedback, delivery and reflection</a:t>
            </a:r>
          </a:p>
          <a:p>
            <a:endParaRPr lang="en-US" dirty="0"/>
          </a:p>
        </p:txBody>
      </p:sp>
      <p:sp>
        <p:nvSpPr>
          <p:cNvPr id="4" name="Footer Placeholder 3"/>
          <p:cNvSpPr>
            <a:spLocks noGrp="1"/>
          </p:cNvSpPr>
          <p:nvPr>
            <p:ph type="ftr" sz="quarter" idx="11"/>
          </p:nvPr>
        </p:nvSpPr>
        <p:spPr/>
        <p:txBody>
          <a:bodyPr/>
          <a:lstStyle/>
          <a:p>
            <a:r>
              <a:rPr lang="en-US"/>
              <a:t>SREB Leadership Forum/Sugerik and Gooch</a:t>
            </a:r>
            <a:endParaRPr lang="en-US" dirty="0"/>
          </a:p>
        </p:txBody>
      </p:sp>
      <p:sp>
        <p:nvSpPr>
          <p:cNvPr id="5" name="Slide Number Placeholder 4"/>
          <p:cNvSpPr>
            <a:spLocks noGrp="1"/>
          </p:cNvSpPr>
          <p:nvPr>
            <p:ph type="sldNum" sz="quarter" idx="12"/>
          </p:nvPr>
        </p:nvSpPr>
        <p:spPr/>
        <p:txBody>
          <a:bodyPr/>
          <a:lstStyle/>
          <a:p>
            <a:fld id="{C6BF0614-88EF-E141-A4D8-626B55E019E0}" type="slidenum">
              <a:rPr lang="en-US" smtClean="0"/>
              <a:pPr/>
              <a:t>8</a:t>
            </a:fld>
            <a:endParaRPr lang="en-US" dirty="0"/>
          </a:p>
        </p:txBody>
      </p:sp>
    </p:spTree>
    <p:extLst>
      <p:ext uri="{BB962C8B-B14F-4D97-AF65-F5344CB8AC3E}">
        <p14:creationId xmlns:p14="http://schemas.microsoft.com/office/powerpoint/2010/main" val="124434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4000" dirty="0"/>
              <a:t>Leaders Supporting Design</a:t>
            </a:r>
          </a:p>
        </p:txBody>
      </p:sp>
      <p:sp>
        <p:nvSpPr>
          <p:cNvPr id="3" name="Footer Placeholder 2"/>
          <p:cNvSpPr>
            <a:spLocks noGrp="1"/>
          </p:cNvSpPr>
          <p:nvPr>
            <p:ph type="ftr" sz="quarter" idx="11"/>
          </p:nvPr>
        </p:nvSpPr>
        <p:spPr/>
        <p:txBody>
          <a:bodyPr/>
          <a:lstStyle/>
          <a:p>
            <a:r>
              <a:rPr lang="en-US"/>
              <a:t>SREB Leadership Forum/Sugerik and Gooch</a:t>
            </a:r>
            <a:endParaRPr lang="en-US" dirty="0"/>
          </a:p>
        </p:txBody>
      </p:sp>
      <p:sp>
        <p:nvSpPr>
          <p:cNvPr id="4" name="Slide Number Placeholder 3"/>
          <p:cNvSpPr>
            <a:spLocks noGrp="1"/>
          </p:cNvSpPr>
          <p:nvPr>
            <p:ph type="sldNum" sz="quarter" idx="12"/>
          </p:nvPr>
        </p:nvSpPr>
        <p:spPr/>
        <p:txBody>
          <a:bodyPr/>
          <a:lstStyle/>
          <a:p>
            <a:fld id="{C6BF0614-88EF-E141-A4D8-626B55E019E0}" type="slidenum">
              <a:rPr lang="en-US" smtClean="0"/>
              <a:pPr/>
              <a:t>9</a:t>
            </a:fld>
            <a:endParaRPr lang="en-US" dirty="0"/>
          </a:p>
        </p:txBody>
      </p:sp>
    </p:spTree>
    <p:extLst>
      <p:ext uri="{BB962C8B-B14F-4D97-AF65-F5344CB8AC3E}">
        <p14:creationId xmlns:p14="http://schemas.microsoft.com/office/powerpoint/2010/main" val="3417852735"/>
      </p:ext>
    </p:extLst>
  </p:cSld>
  <p:clrMapOvr>
    <a:masterClrMapping/>
  </p:clrMapOvr>
</p:sld>
</file>

<file path=ppt/theme/theme1.xml><?xml version="1.0" encoding="utf-8"?>
<a:theme xmlns:a="http://schemas.openxmlformats.org/drawingml/2006/main" name="SREB Debut ">
  <a:themeElements>
    <a:clrScheme name="Custom 27">
      <a:dk1>
        <a:srgbClr val="5D5040"/>
      </a:dk1>
      <a:lt1>
        <a:sysClr val="window" lastClr="FFFFFF"/>
      </a:lt1>
      <a:dk2>
        <a:srgbClr val="2758BC"/>
      </a:dk2>
      <a:lt2>
        <a:srgbClr val="A6A6A6"/>
      </a:lt2>
      <a:accent1>
        <a:srgbClr val="F8971D"/>
      </a:accent1>
      <a:accent2>
        <a:srgbClr val="FDBE57"/>
      </a:accent2>
      <a:accent3>
        <a:srgbClr val="2758BC"/>
      </a:accent3>
      <a:accent4>
        <a:srgbClr val="7C6A55"/>
      </a:accent4>
      <a:accent5>
        <a:srgbClr val="5D5040"/>
      </a:accent5>
      <a:accent6>
        <a:srgbClr val="C5C19D"/>
      </a:accent6>
      <a:hlink>
        <a:srgbClr val="2758BC"/>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56AA99B39D542B8D09FC0AA340818" ma:contentTypeVersion="3" ma:contentTypeDescription="Create a new document." ma:contentTypeScope="" ma:versionID="d1625e905e2077576771890991d42a33">
  <xsd:schema xmlns:xsd="http://www.w3.org/2001/XMLSchema" xmlns:xs="http://www.w3.org/2001/XMLSchema" xmlns:p="http://schemas.microsoft.com/office/2006/metadata/properties" xmlns:ns2="e5a604ce-8461-44d4-bfb8-ab47216a95e5" targetNamespace="http://schemas.microsoft.com/office/2006/metadata/properties" ma:root="true" ma:fieldsID="b7432525bf2d94de08229ce6b520ef3b" ns2:_="">
    <xsd:import namespace="e5a604ce-8461-44d4-bfb8-ab47216a95e5"/>
    <xsd:element name="properties">
      <xsd:complexType>
        <xsd:sequence>
          <xsd:element name="documentManagement">
            <xsd:complexType>
              <xsd:all>
                <xsd:element ref="ns2:Name_x0020_of_x0020_File" minOccurs="0"/>
                <xsd:element ref="ns2:Page_x0020_to_x0020_Post_x0020_On" minOccurs="0"/>
                <xsd:element ref="ns2:_x0032_nd_x0020_Page_x0020_to_x0020_Post_x0020_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604ce-8461-44d4-bfb8-ab47216a95e5" elementFormDefault="qualified">
    <xsd:import namespace="http://schemas.microsoft.com/office/2006/documentManagement/types"/>
    <xsd:import namespace="http://schemas.microsoft.com/office/infopath/2007/PartnerControls"/>
    <xsd:element name="Name_x0020_of_x0020_File" ma:index="8" nillable="true" ma:displayName="Name of File" ma:internalName="Name_x0020_of_x0020_File">
      <xsd:simpleType>
        <xsd:restriction base="dms:Text">
          <xsd:maxLength value="255"/>
        </xsd:restriction>
      </xsd:simpleType>
    </xsd:element>
    <xsd:element name="Page_x0020_to_x0020_Post_x0020_On" ma:index="9" nillable="true" ma:displayName="Page to Post On" ma:internalName="Page_x0020_to_x0020_Post_x0020_On">
      <xsd:simpleType>
        <xsd:restriction base="dms:Text">
          <xsd:maxLength value="255"/>
        </xsd:restriction>
      </xsd:simpleType>
    </xsd:element>
    <xsd:element name="_x0032_nd_x0020_Page_x0020_to_x0020_Post_x0020_On" ma:index="10" nillable="true" ma:displayName="2nd Page to Post On" ma:internalName="_x0032_nd_x0020_Page_x0020_to_x0020_Post_x0020_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ame_x0020_of_x0020_File xmlns="e5a604ce-8461-44d4-bfb8-ab47216a95e5">SREB Classic Theme, Blue and Gray</Name_x0020_of_x0020_File>
    <Page_x0020_to_x0020_Post_x0020_On xmlns="e5a604ce-8461-44d4-bfb8-ab47216a95e5">Presentations and PowerPoints</Page_x0020_to_x0020_Post_x0020_On>
    <_x0032_nd_x0020_Page_x0020_to_x0020_Post_x0020_On xmlns="e5a604ce-8461-44d4-bfb8-ab47216a95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A5B5D-51AB-488A-8C71-8068AC692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604ce-8461-44d4-bfb8-ab47216a95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E29230-24AC-4844-A0E2-E6A646BB6168}">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e5a604ce-8461-44d4-bfb8-ab47216a95e5"/>
    <ds:schemaRef ds:uri="http://schemas.microsoft.com/office/2006/metadata/properties"/>
  </ds:schemaRefs>
</ds:datastoreItem>
</file>

<file path=customXml/itemProps3.xml><?xml version="1.0" encoding="utf-8"?>
<ds:datastoreItem xmlns:ds="http://schemas.openxmlformats.org/officeDocument/2006/customXml" ds:itemID="{688FDD68-53C6-4862-9672-04780E6C6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SREB Debut .thmx</Template>
  <TotalTime>836</TotalTime>
  <Words>1638</Words>
  <Application>Microsoft Office PowerPoint</Application>
  <PresentationFormat>On-screen Show (4:3)</PresentationFormat>
  <Paragraphs>401</Paragraphs>
  <Slides>30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Cambria</vt:lpstr>
      <vt:lpstr>Constantia</vt:lpstr>
      <vt:lpstr>Georgia</vt:lpstr>
      <vt:lpstr>Noto Sans Symbols</vt:lpstr>
      <vt:lpstr>Times New Roman</vt:lpstr>
      <vt:lpstr>Wingdings</vt:lpstr>
      <vt:lpstr>SREB Debut </vt:lpstr>
      <vt:lpstr>How Principals Can Support Project-Based Learning as an Instructional Shift?</vt:lpstr>
      <vt:lpstr>PowerPoint Presentation</vt:lpstr>
      <vt:lpstr>PowerPoint Presentation</vt:lpstr>
      <vt:lpstr>Columbia ACC          Whole Staff Model</vt:lpstr>
      <vt:lpstr>Driving Question: How can we support project-based learning as an instructional shift?</vt:lpstr>
      <vt:lpstr>Project Scenario</vt:lpstr>
      <vt:lpstr>SREB Design Process</vt:lpstr>
      <vt:lpstr>Project-Based Learning Assignments</vt:lpstr>
      <vt:lpstr>PowerPoint Presentation</vt:lpstr>
      <vt:lpstr>Leadership facilitates the following during the design process.</vt:lpstr>
      <vt:lpstr>Leadership Facilitating  Self &amp; Peer Assessment</vt:lpstr>
      <vt:lpstr>Tours and Networking Extraction</vt:lpstr>
      <vt:lpstr>PowerPoint Presentation</vt:lpstr>
      <vt:lpstr>PowerPoint Presentation</vt:lpstr>
      <vt:lpstr>Public Product</vt:lpstr>
      <vt:lpstr>PowerPoint Presentation</vt:lpstr>
      <vt:lpstr>Structured Critique, Reflection, and Revision</vt:lpstr>
      <vt:lpstr>Leaders bring all the experts and practitioners to the table.</vt:lpstr>
      <vt:lpstr>Descriptive Feedback</vt:lpstr>
      <vt:lpstr>Frontloading and Scaffolding Teaching Methods</vt:lpstr>
      <vt:lpstr>PowerPoint Presentation</vt:lpstr>
      <vt:lpstr>PowerPoint Presentation</vt:lpstr>
      <vt:lpstr>Instructional Coaches: Essential Roles and Responsibilities</vt:lpstr>
      <vt:lpstr>Why Do Teachers Need Instructional Coaches? By Peter DeWitt </vt:lpstr>
      <vt:lpstr>What Good Coaches Do by Jim Knight http://education.ky.gov/teachers/PGES/TPGES/Documents/What%20Good%20Coaches%20Do.pdf </vt:lpstr>
      <vt:lpstr>Project Library</vt:lpstr>
      <vt:lpstr>Differentiated Support</vt:lpstr>
      <vt:lpstr>Building a Depth Chart</vt:lpstr>
      <vt:lpstr>QUESTIONS?</vt:lpstr>
      <vt:lpstr>PowerPoint Presentation</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SREB Classic Theme 2014</dc:title>
  <dc:creator>Tracey Smith</dc:creator>
  <cp:lastModifiedBy>Marty Sugerik</cp:lastModifiedBy>
  <cp:revision>117</cp:revision>
  <cp:lastPrinted>2016-06-17T13:39:27Z</cp:lastPrinted>
  <dcterms:created xsi:type="dcterms:W3CDTF">2013-08-26T17:23:32Z</dcterms:created>
  <dcterms:modified xsi:type="dcterms:W3CDTF">2017-04-20T16:54:29Z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0x0101000B856AA99B39D542B8D09FC0AA340818</vt:lpwstr>
  </property>
  <property fmtid="{D5CDD505-2E9C-101B-9397-08002B2CF9AE}" pid="3" name="Order">
    <vt:r8>6000</vt:r8>
  </property>
</Properties>
</file>