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96" r:id="rId4"/>
    <p:sldId id="293" r:id="rId5"/>
    <p:sldId id="294" r:id="rId6"/>
    <p:sldId id="295" r:id="rId7"/>
    <p:sldId id="299" r:id="rId8"/>
    <p:sldId id="297" r:id="rId9"/>
    <p:sldId id="301" r:id="rId10"/>
    <p:sldId id="303" r:id="rId11"/>
    <p:sldId id="302" r:id="rId12"/>
    <p:sldId id="304" r:id="rId13"/>
    <p:sldId id="298" r:id="rId14"/>
    <p:sldId id="300" r:id="rId15"/>
    <p:sldId id="260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7"/>
    <p:restoredTop sz="78289"/>
  </p:normalViewPr>
  <p:slideViewPr>
    <p:cSldViewPr snapToGrid="0" snapToObjects="1">
      <p:cViewPr varScale="1">
        <p:scale>
          <a:sx n="75" d="100"/>
          <a:sy n="75" d="100"/>
        </p:scale>
        <p:origin x="19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A41EB-5190-4AC7-9C99-7820F849DD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88367-EB36-49DE-95F5-2D306A47B5B9}" type="pres">
      <dgm:prSet presAssocID="{00AA41EB-5190-4AC7-9C99-7820F849DD4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4EE0063-BE0D-41E7-8CE2-4411725D3AE1}" type="presOf" srcId="{00AA41EB-5190-4AC7-9C99-7820F849DD4E}" destId="{DCE88367-EB36-49DE-95F5-2D306A47B5B9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C5F28-8B54-409F-95A5-4BC630618418}" type="doc">
      <dgm:prSet loTypeId="urn:diagrams.loki3.com/BracketLis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4246D94-CC12-475D-AB2D-E343977FF1F6}">
      <dgm:prSet custT="1"/>
      <dgm:spPr/>
      <dgm:t>
        <a:bodyPr/>
        <a:lstStyle/>
        <a:p>
          <a:r>
            <a:rPr lang="en-US" sz="26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10 community colleges</a:t>
          </a:r>
        </a:p>
      </dgm:t>
    </dgm:pt>
    <dgm:pt modelId="{AFAB0229-3AB9-4475-85AE-7FCC44854C51}" type="parTrans" cxnId="{73A1C6D2-6F7F-407F-B413-9A3D234ACC95}">
      <dgm:prSet/>
      <dgm:spPr/>
      <dgm:t>
        <a:bodyPr/>
        <a:lstStyle/>
        <a:p>
          <a:endParaRPr lang="en-US"/>
        </a:p>
      </dgm:t>
    </dgm:pt>
    <dgm:pt modelId="{3A8D1ACB-05B7-4F5F-A465-878AB12D3DB5}" type="sibTrans" cxnId="{73A1C6D2-6F7F-407F-B413-9A3D234ACC95}">
      <dgm:prSet/>
      <dgm:spPr/>
      <dgm:t>
        <a:bodyPr/>
        <a:lstStyle/>
        <a:p>
          <a:endParaRPr lang="en-US"/>
        </a:p>
      </dgm:t>
    </dgm:pt>
    <dgm:pt modelId="{E89BDE14-48D7-41FF-BC49-3F9BC8880964}">
      <dgm:prSet custT="1"/>
      <dgm:spPr/>
      <dgm:t>
        <a:bodyPr/>
        <a:lstStyle/>
        <a:p>
          <a:r>
            <a:rPr lang="en-US" sz="30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2016</a:t>
          </a:r>
        </a:p>
      </dgm:t>
    </dgm:pt>
    <dgm:pt modelId="{42414683-5CF3-44C4-96D3-D0D1F7340F92}" type="parTrans" cxnId="{10849438-08DA-4C3B-B502-5D26233BF458}">
      <dgm:prSet/>
      <dgm:spPr/>
      <dgm:t>
        <a:bodyPr/>
        <a:lstStyle/>
        <a:p>
          <a:endParaRPr lang="en-US"/>
        </a:p>
      </dgm:t>
    </dgm:pt>
    <dgm:pt modelId="{87602C4A-CAAE-4173-B436-467523E3FCA1}" type="sibTrans" cxnId="{10849438-08DA-4C3B-B502-5D26233BF458}">
      <dgm:prSet/>
      <dgm:spPr/>
      <dgm:t>
        <a:bodyPr/>
        <a:lstStyle/>
        <a:p>
          <a:endParaRPr lang="en-US"/>
        </a:p>
      </dgm:t>
    </dgm:pt>
    <dgm:pt modelId="{55EEC6E0-B786-454E-B5A8-0059DCBC63C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6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70 community colleges</a:t>
          </a:r>
        </a:p>
      </dgm:t>
    </dgm:pt>
    <dgm:pt modelId="{26446EA5-6EAD-422A-9156-6711514FAA63}" type="parTrans" cxnId="{56E8CAB7-C7C9-47F2-BD18-5381E08E6DE1}">
      <dgm:prSet/>
      <dgm:spPr/>
      <dgm:t>
        <a:bodyPr/>
        <a:lstStyle/>
        <a:p>
          <a:endParaRPr lang="en-US"/>
        </a:p>
      </dgm:t>
    </dgm:pt>
    <dgm:pt modelId="{4620CC28-1A95-4BF5-B2B2-6FB32DB29434}" type="sibTrans" cxnId="{56E8CAB7-C7C9-47F2-BD18-5381E08E6DE1}">
      <dgm:prSet/>
      <dgm:spPr/>
      <dgm:t>
        <a:bodyPr/>
        <a:lstStyle/>
        <a:p>
          <a:endParaRPr lang="en-US"/>
        </a:p>
      </dgm:t>
    </dgm:pt>
    <dgm:pt modelId="{68C7A7CC-EFF2-4FE5-8BE3-B91C40B7B83A}">
      <dgm:prSet custT="1"/>
      <dgm:spPr/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randon Grotesque Medium" panose="020B0503020203060202" pitchFamily="34" charset="77"/>
              <a:ea typeface="Arial"/>
              <a:cs typeface="Arial"/>
              <a:sym typeface="Arial"/>
            </a:rPr>
            <a:t>31 community colleges</a:t>
          </a:r>
        </a:p>
      </dgm:t>
    </dgm:pt>
    <dgm:pt modelId="{1EBE5582-5CAC-487D-960B-B12D055CB18C}" type="parTrans" cxnId="{9BCC68E1-440F-4BC8-B00E-22B9C355C060}">
      <dgm:prSet/>
      <dgm:spPr/>
      <dgm:t>
        <a:bodyPr/>
        <a:lstStyle/>
        <a:p>
          <a:endParaRPr lang="en-US"/>
        </a:p>
      </dgm:t>
    </dgm:pt>
    <dgm:pt modelId="{171B6A24-6EC9-40CD-A6DB-9E5C57E5B3CB}" type="sibTrans" cxnId="{9BCC68E1-440F-4BC8-B00E-22B9C355C060}">
      <dgm:prSet/>
      <dgm:spPr/>
      <dgm:t>
        <a:bodyPr/>
        <a:lstStyle/>
        <a:p>
          <a:endParaRPr lang="en-US"/>
        </a:p>
      </dgm:t>
    </dgm:pt>
    <dgm:pt modelId="{08F6EDB1-F3AE-4A0D-A2AF-B5E47CEC5D4F}">
      <dgm:prSet custT="1"/>
      <dgm:spPr/>
      <dgm:t>
        <a:bodyPr/>
        <a:lstStyle/>
        <a:p>
          <a:r>
            <a:rPr lang="en-US" sz="30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2018</a:t>
          </a:r>
        </a:p>
      </dgm:t>
    </dgm:pt>
    <dgm:pt modelId="{F6DD104D-7198-470E-9CFD-6996E03617E1}" type="parTrans" cxnId="{9FB53A6E-C79C-4F52-8CE2-79505659B13C}">
      <dgm:prSet/>
      <dgm:spPr/>
      <dgm:t>
        <a:bodyPr/>
        <a:lstStyle/>
        <a:p>
          <a:endParaRPr lang="en-US"/>
        </a:p>
      </dgm:t>
    </dgm:pt>
    <dgm:pt modelId="{90D41F21-ECC8-43FA-A8D5-C552E24C2409}" type="sibTrans" cxnId="{9FB53A6E-C79C-4F52-8CE2-79505659B13C}">
      <dgm:prSet/>
      <dgm:spPr/>
      <dgm:t>
        <a:bodyPr/>
        <a:lstStyle/>
        <a:p>
          <a:endParaRPr lang="en-US"/>
        </a:p>
      </dgm:t>
    </dgm:pt>
    <dgm:pt modelId="{B9F48B3F-EB08-47D4-8BAF-161B542CD967}">
      <dgm:prSet custT="1"/>
      <dgm:spPr/>
      <dgm:t>
        <a:bodyPr/>
        <a:lstStyle/>
        <a:p>
          <a:r>
            <a:rPr lang="en-US" sz="26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90 community colleges</a:t>
          </a:r>
        </a:p>
      </dgm:t>
    </dgm:pt>
    <dgm:pt modelId="{B07498A0-0803-4630-8D8F-D0D0C08CBE4D}" type="parTrans" cxnId="{4AE797BE-2158-4D04-8E87-D46AA45EE86B}">
      <dgm:prSet/>
      <dgm:spPr/>
      <dgm:t>
        <a:bodyPr/>
        <a:lstStyle/>
        <a:p>
          <a:endParaRPr lang="en-US"/>
        </a:p>
      </dgm:t>
    </dgm:pt>
    <dgm:pt modelId="{0CFDA89C-0B89-46C8-8B94-50A8676F0D5C}" type="sibTrans" cxnId="{4AE797BE-2158-4D04-8E87-D46AA45EE86B}">
      <dgm:prSet/>
      <dgm:spPr/>
      <dgm:t>
        <a:bodyPr/>
        <a:lstStyle/>
        <a:p>
          <a:endParaRPr lang="en-US"/>
        </a:p>
      </dgm:t>
    </dgm:pt>
    <dgm:pt modelId="{7D7C43B6-755D-41DC-A327-F46D2C558D10}">
      <dgm:prSet custT="1"/>
      <dgm:spPr/>
      <dgm:t>
        <a:bodyPr/>
        <a:lstStyle/>
        <a:p>
          <a:r>
            <a:rPr lang="en-US" sz="30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2017</a:t>
          </a:r>
        </a:p>
      </dgm:t>
    </dgm:pt>
    <dgm:pt modelId="{46C471EA-617A-41B6-8B56-41B8CCCD5613}" type="sibTrans" cxnId="{FD240242-D597-4F02-99F9-5312807D2B3B}">
      <dgm:prSet/>
      <dgm:spPr/>
      <dgm:t>
        <a:bodyPr/>
        <a:lstStyle/>
        <a:p>
          <a:endParaRPr lang="en-US"/>
        </a:p>
      </dgm:t>
    </dgm:pt>
    <dgm:pt modelId="{6290E3B4-6476-4D0A-BF27-53C43C1C7049}" type="parTrans" cxnId="{FD240242-D597-4F02-99F9-5312807D2B3B}">
      <dgm:prSet/>
      <dgm:spPr/>
      <dgm:t>
        <a:bodyPr/>
        <a:lstStyle/>
        <a:p>
          <a:endParaRPr lang="en-US"/>
        </a:p>
      </dgm:t>
    </dgm:pt>
    <dgm:pt modelId="{E483B88B-91B2-014A-BB83-9EC88C357B69}">
      <dgm:prSet custT="1"/>
      <dgm:spPr/>
      <dgm:t>
        <a:bodyPr/>
        <a:lstStyle/>
        <a:p>
          <a:r>
            <a:rPr lang="en-US" sz="26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33 4-year institutions</a:t>
          </a:r>
        </a:p>
      </dgm:t>
    </dgm:pt>
    <dgm:pt modelId="{B01496CA-C9C5-3442-A370-BF04E6E048D2}" type="parTrans" cxnId="{01599CB2-0A0B-BE47-9CE5-A5C932A7BAD3}">
      <dgm:prSet/>
      <dgm:spPr/>
      <dgm:t>
        <a:bodyPr/>
        <a:lstStyle/>
        <a:p>
          <a:endParaRPr lang="en-US"/>
        </a:p>
      </dgm:t>
    </dgm:pt>
    <dgm:pt modelId="{B8FCAB49-48A6-7C48-A311-69242C379C28}" type="sibTrans" cxnId="{01599CB2-0A0B-BE47-9CE5-A5C932A7BAD3}">
      <dgm:prSet/>
      <dgm:spPr/>
      <dgm:t>
        <a:bodyPr/>
        <a:lstStyle/>
        <a:p>
          <a:endParaRPr lang="en-US"/>
        </a:p>
      </dgm:t>
    </dgm:pt>
    <dgm:pt modelId="{2D5C2B43-49F0-4347-8B57-A9AA57126CDF}">
      <dgm:prSet custT="1"/>
      <dgm:spPr/>
      <dgm:t>
        <a:bodyPr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randon Grotesque Medium" panose="020B0503020203060202" pitchFamily="34" charset="77"/>
              <a:ea typeface="Arial"/>
              <a:cs typeface="Arial"/>
              <a:sym typeface="Arial"/>
            </a:rPr>
            <a:t>35 4-year institutions</a:t>
          </a:r>
        </a:p>
      </dgm:t>
    </dgm:pt>
    <dgm:pt modelId="{7C031D61-52B5-8440-A65E-9C914CF33978}" type="sibTrans" cxnId="{8DB944EE-E644-8D43-9CDF-9675DE42B5EC}">
      <dgm:prSet/>
      <dgm:spPr/>
      <dgm:t>
        <a:bodyPr/>
        <a:lstStyle/>
        <a:p>
          <a:endParaRPr lang="en-US"/>
        </a:p>
      </dgm:t>
    </dgm:pt>
    <dgm:pt modelId="{C4739892-E29E-4C4D-9A15-816CBF4A3879}" type="parTrans" cxnId="{8DB944EE-E644-8D43-9CDF-9675DE42B5EC}">
      <dgm:prSet/>
      <dgm:spPr/>
      <dgm:t>
        <a:bodyPr/>
        <a:lstStyle/>
        <a:p>
          <a:endParaRPr lang="en-US"/>
        </a:p>
      </dgm:t>
    </dgm:pt>
    <dgm:pt modelId="{E91F7C31-4B39-1146-8760-04E4141CECE8}">
      <dgm:prSet custT="1"/>
      <dgm:spPr/>
      <dgm:t>
        <a:bodyPr/>
        <a:lstStyle/>
        <a:p>
          <a:r>
            <a:rPr lang="en-US" sz="30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2019</a:t>
          </a:r>
        </a:p>
      </dgm:t>
    </dgm:pt>
    <dgm:pt modelId="{BD51B288-2070-254C-A17F-E89CF6E74BEC}" type="parTrans" cxnId="{57A9D1F1-4832-1044-9E8F-894758A9A730}">
      <dgm:prSet/>
      <dgm:spPr/>
      <dgm:t>
        <a:bodyPr/>
        <a:lstStyle/>
        <a:p>
          <a:endParaRPr lang="en-US"/>
        </a:p>
      </dgm:t>
    </dgm:pt>
    <dgm:pt modelId="{4176BE8C-B27F-9D4E-AE00-23523F8A53CE}" type="sibTrans" cxnId="{57A9D1F1-4832-1044-9E8F-894758A9A730}">
      <dgm:prSet/>
      <dgm:spPr/>
      <dgm:t>
        <a:bodyPr/>
        <a:lstStyle/>
        <a:p>
          <a:endParaRPr lang="en-US"/>
        </a:p>
      </dgm:t>
    </dgm:pt>
    <dgm:pt modelId="{4038A559-7CFE-D84C-93E0-0274AF40126F}">
      <dgm:prSet custT="1"/>
      <dgm:spPr/>
      <dgm:t>
        <a:bodyPr/>
        <a:lstStyle/>
        <a:p>
          <a:r>
            <a:rPr lang="en-US" sz="2600" b="0" i="0" dirty="0">
              <a:latin typeface="Brandon Grotesque Medium" panose="020B0503020203060202" pitchFamily="34" charset="77"/>
            </a:rPr>
            <a:t>171 community colleges</a:t>
          </a:r>
          <a:endParaRPr lang="en-US" sz="2600" b="0" i="0" dirty="0">
            <a:latin typeface="Brandon Grotesque Medium" panose="020B0503020203060202" pitchFamily="34" charset="77"/>
            <a:ea typeface="Arial"/>
            <a:cs typeface="Arial"/>
            <a:sym typeface="Arial"/>
          </a:endParaRPr>
        </a:p>
      </dgm:t>
    </dgm:pt>
    <dgm:pt modelId="{6EBD86E7-3E3D-104D-ACAB-1964FD4339D2}" type="parTrans" cxnId="{61622C44-9335-A54B-9DE9-D3544FDC63DD}">
      <dgm:prSet/>
      <dgm:spPr/>
      <dgm:t>
        <a:bodyPr/>
        <a:lstStyle/>
        <a:p>
          <a:endParaRPr lang="en-US"/>
        </a:p>
      </dgm:t>
    </dgm:pt>
    <dgm:pt modelId="{6C9F5F4E-A033-A24A-AABE-788EBC85DA50}" type="sibTrans" cxnId="{61622C44-9335-A54B-9DE9-D3544FDC63DD}">
      <dgm:prSet/>
      <dgm:spPr/>
      <dgm:t>
        <a:bodyPr/>
        <a:lstStyle/>
        <a:p>
          <a:endParaRPr lang="en-US"/>
        </a:p>
      </dgm:t>
    </dgm:pt>
    <dgm:pt modelId="{0B298162-531C-3745-87AB-15AC712F9149}">
      <dgm:prSet custT="1"/>
      <dgm:spPr/>
      <dgm:t>
        <a:bodyPr/>
        <a:lstStyle/>
        <a:p>
          <a:r>
            <a:rPr lang="en-US" sz="2600" b="0" i="0" dirty="0">
              <a:latin typeface="Brandon Grotesque Medium" panose="020B0503020203060202" pitchFamily="34" charset="77"/>
            </a:rPr>
            <a:t>56 4-year institutions</a:t>
          </a:r>
          <a:endParaRPr lang="en-US" sz="2600" b="0" i="0" dirty="0">
            <a:latin typeface="Brandon Grotesque Medium" panose="020B0503020203060202" pitchFamily="34" charset="77"/>
            <a:ea typeface="Arial"/>
            <a:cs typeface="Arial"/>
            <a:sym typeface="Arial"/>
          </a:endParaRPr>
        </a:p>
      </dgm:t>
    </dgm:pt>
    <dgm:pt modelId="{69798C44-5416-D943-9415-DA72D96244F6}" type="parTrans" cxnId="{7D95F5EB-8C89-6843-97EB-973315C2C2B1}">
      <dgm:prSet/>
      <dgm:spPr/>
      <dgm:t>
        <a:bodyPr/>
        <a:lstStyle/>
        <a:p>
          <a:endParaRPr lang="en-US"/>
        </a:p>
      </dgm:t>
    </dgm:pt>
    <dgm:pt modelId="{0811453C-D4AE-2241-B75D-3AD8D528D9E8}" type="sibTrans" cxnId="{7D95F5EB-8C89-6843-97EB-973315C2C2B1}">
      <dgm:prSet/>
      <dgm:spPr/>
      <dgm:t>
        <a:bodyPr/>
        <a:lstStyle/>
        <a:p>
          <a:endParaRPr lang="en-US"/>
        </a:p>
      </dgm:t>
    </dgm:pt>
    <dgm:pt modelId="{BF2E0650-B5D1-4838-A5C3-75974E93F9F4}">
      <dgm:prSet custT="1"/>
      <dgm:spPr/>
      <dgm:t>
        <a:bodyPr/>
        <a:lstStyle/>
        <a:p>
          <a:r>
            <a:rPr lang="en-US" sz="3000" b="0" i="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2015</a:t>
          </a:r>
        </a:p>
      </dgm:t>
    </dgm:pt>
    <dgm:pt modelId="{7BD211F7-4245-4B72-914E-28D51928DAC1}" type="sibTrans" cxnId="{EA947B3E-61F7-47A9-AC56-D26EFF0F02CA}">
      <dgm:prSet/>
      <dgm:spPr/>
      <dgm:t>
        <a:bodyPr/>
        <a:lstStyle/>
        <a:p>
          <a:endParaRPr lang="en-US"/>
        </a:p>
      </dgm:t>
    </dgm:pt>
    <dgm:pt modelId="{4E904140-E9DC-4575-B906-B839FE2B4BC8}" type="parTrans" cxnId="{EA947B3E-61F7-47A9-AC56-D26EFF0F02CA}">
      <dgm:prSet/>
      <dgm:spPr/>
      <dgm:t>
        <a:bodyPr/>
        <a:lstStyle/>
        <a:p>
          <a:endParaRPr lang="en-US"/>
        </a:p>
      </dgm:t>
    </dgm:pt>
    <dgm:pt modelId="{2D1972EF-D034-47DD-A9BD-9467B63BB301}" type="pres">
      <dgm:prSet presAssocID="{1A4C5F28-8B54-409F-95A5-4BC630618418}" presName="Name0" presStyleCnt="0">
        <dgm:presLayoutVars>
          <dgm:dir/>
          <dgm:animLvl val="lvl"/>
          <dgm:resizeHandles val="exact"/>
        </dgm:presLayoutVars>
      </dgm:prSet>
      <dgm:spPr/>
    </dgm:pt>
    <dgm:pt modelId="{CFD770B9-827D-49D3-A663-CB06BDB40CEC}" type="pres">
      <dgm:prSet presAssocID="{BF2E0650-B5D1-4838-A5C3-75974E93F9F4}" presName="linNode" presStyleCnt="0"/>
      <dgm:spPr/>
    </dgm:pt>
    <dgm:pt modelId="{F3B3C36C-CF6B-4C01-9D32-4A2F6FDF0265}" type="pres">
      <dgm:prSet presAssocID="{BF2E0650-B5D1-4838-A5C3-75974E93F9F4}" presName="parTx" presStyleLbl="revTx" presStyleIdx="0" presStyleCnt="5" custLinFactNeighborX="-28716" custLinFactNeighborY="-438">
        <dgm:presLayoutVars>
          <dgm:chMax val="1"/>
          <dgm:bulletEnabled val="1"/>
        </dgm:presLayoutVars>
      </dgm:prSet>
      <dgm:spPr/>
    </dgm:pt>
    <dgm:pt modelId="{21AC8293-D847-46F2-B984-F2D136C35473}" type="pres">
      <dgm:prSet presAssocID="{BF2E0650-B5D1-4838-A5C3-75974E93F9F4}" presName="bracket" presStyleLbl="parChTrans1D1" presStyleIdx="0" presStyleCnt="5" custScaleY="50395"/>
      <dgm:spPr/>
    </dgm:pt>
    <dgm:pt modelId="{83E7BDA3-EF6F-4FF4-8FE0-37B6E21702C6}" type="pres">
      <dgm:prSet presAssocID="{BF2E0650-B5D1-4838-A5C3-75974E93F9F4}" presName="spH" presStyleCnt="0"/>
      <dgm:spPr/>
    </dgm:pt>
    <dgm:pt modelId="{81F50236-C273-421F-8522-81025714890E}" type="pres">
      <dgm:prSet presAssocID="{BF2E0650-B5D1-4838-A5C3-75974E93F9F4}" presName="desTx" presStyleLbl="node1" presStyleIdx="0" presStyleCnt="5" custScaleY="52280" custLinFactNeighborX="50250" custLinFactNeighborY="-438">
        <dgm:presLayoutVars>
          <dgm:bulletEnabled val="1"/>
        </dgm:presLayoutVars>
      </dgm:prSet>
      <dgm:spPr/>
    </dgm:pt>
    <dgm:pt modelId="{7A49FBE1-D2A7-48AC-B209-673E05380413}" type="pres">
      <dgm:prSet presAssocID="{7BD211F7-4245-4B72-914E-28D51928DAC1}" presName="spV" presStyleCnt="0"/>
      <dgm:spPr/>
    </dgm:pt>
    <dgm:pt modelId="{3FDDDE27-1141-4D9C-861E-368C712B6840}" type="pres">
      <dgm:prSet presAssocID="{E89BDE14-48D7-41FF-BC49-3F9BC8880964}" presName="linNode" presStyleCnt="0"/>
      <dgm:spPr/>
    </dgm:pt>
    <dgm:pt modelId="{A7E9FE03-369D-4105-B29A-AF074029B01E}" type="pres">
      <dgm:prSet presAssocID="{E89BDE14-48D7-41FF-BC49-3F9BC8880964}" presName="parTx" presStyleLbl="revTx" presStyleIdx="1" presStyleCnt="5" custLinFactNeighborX="2871" custLinFactNeighborY="-19130">
        <dgm:presLayoutVars>
          <dgm:chMax val="1"/>
          <dgm:bulletEnabled val="1"/>
        </dgm:presLayoutVars>
      </dgm:prSet>
      <dgm:spPr/>
    </dgm:pt>
    <dgm:pt modelId="{8AB2E415-75B1-4B62-8BE5-C91C6B8E5077}" type="pres">
      <dgm:prSet presAssocID="{E89BDE14-48D7-41FF-BC49-3F9BC8880964}" presName="bracket" presStyleLbl="parChTrans1D1" presStyleIdx="1" presStyleCnt="5" custScaleY="60126" custLinFactNeighborX="5877" custLinFactNeighborY="-23454"/>
      <dgm:spPr/>
    </dgm:pt>
    <dgm:pt modelId="{DE5C1F57-686F-4B6E-9E42-8B4B97C0BB86}" type="pres">
      <dgm:prSet presAssocID="{E89BDE14-48D7-41FF-BC49-3F9BC8880964}" presName="spH" presStyleCnt="0"/>
      <dgm:spPr/>
    </dgm:pt>
    <dgm:pt modelId="{E9CC3422-0431-B54B-B233-79998173E34D}" type="pres">
      <dgm:prSet presAssocID="{E89BDE14-48D7-41FF-BC49-3F9BC8880964}" presName="desTx" presStyleLbl="node1" presStyleIdx="1" presStyleCnt="5" custScaleY="76512" custLinFactNeighborX="-11394" custLinFactNeighborY="-23664">
        <dgm:presLayoutVars>
          <dgm:bulletEnabled val="1"/>
        </dgm:presLayoutVars>
      </dgm:prSet>
      <dgm:spPr/>
    </dgm:pt>
    <dgm:pt modelId="{FA2F4FCE-B4CD-4802-8488-42B70B8462B3}" type="pres">
      <dgm:prSet presAssocID="{87602C4A-CAAE-4173-B436-467523E3FCA1}" presName="spV" presStyleCnt="0"/>
      <dgm:spPr/>
    </dgm:pt>
    <dgm:pt modelId="{D5FCE133-3EE9-41A2-ADF1-E3857FFC30FF}" type="pres">
      <dgm:prSet presAssocID="{7D7C43B6-755D-41DC-A327-F46D2C558D10}" presName="linNode" presStyleCnt="0"/>
      <dgm:spPr/>
    </dgm:pt>
    <dgm:pt modelId="{BE3D8E02-3550-4EE6-BCEE-D1309C459DAC}" type="pres">
      <dgm:prSet presAssocID="{7D7C43B6-755D-41DC-A327-F46D2C558D10}" presName="parTx" presStyleLbl="revTx" presStyleIdx="2" presStyleCnt="5" custLinFactNeighborY="-24110">
        <dgm:presLayoutVars>
          <dgm:chMax val="1"/>
          <dgm:bulletEnabled val="1"/>
        </dgm:presLayoutVars>
      </dgm:prSet>
      <dgm:spPr/>
    </dgm:pt>
    <dgm:pt modelId="{F343A5AA-32BB-44BF-B0CA-B7990F22B464}" type="pres">
      <dgm:prSet presAssocID="{7D7C43B6-755D-41DC-A327-F46D2C558D10}" presName="bracket" presStyleLbl="parChTrans1D1" presStyleIdx="2" presStyleCnt="5" custScaleY="82673" custLinFactNeighborX="21894" custLinFactNeighborY="-22069"/>
      <dgm:spPr/>
    </dgm:pt>
    <dgm:pt modelId="{94DC5A00-D4AE-4C3A-B209-771337ABF79C}" type="pres">
      <dgm:prSet presAssocID="{7D7C43B6-755D-41DC-A327-F46D2C558D10}" presName="spH" presStyleCnt="0"/>
      <dgm:spPr/>
    </dgm:pt>
    <dgm:pt modelId="{B943A4CC-65C7-475A-9BD0-5D5E9D04B6C5}" type="pres">
      <dgm:prSet presAssocID="{7D7C43B6-755D-41DC-A327-F46D2C558D10}" presName="desTx" presStyleLbl="node1" presStyleIdx="2" presStyleCnt="5" custScaleY="82673" custLinFactNeighborX="-10947" custLinFactNeighborY="-22069">
        <dgm:presLayoutVars>
          <dgm:bulletEnabled val="1"/>
        </dgm:presLayoutVars>
      </dgm:prSet>
      <dgm:spPr/>
    </dgm:pt>
    <dgm:pt modelId="{9F669C16-48C9-4D73-9397-E45EFFBD5490}" type="pres">
      <dgm:prSet presAssocID="{46C471EA-617A-41B6-8B56-41B8CCCD5613}" presName="spV" presStyleCnt="0"/>
      <dgm:spPr/>
    </dgm:pt>
    <dgm:pt modelId="{4BC8B87A-C05A-470F-B509-EA5916AA04BD}" type="pres">
      <dgm:prSet presAssocID="{08F6EDB1-F3AE-4A0D-A2AF-B5E47CEC5D4F}" presName="linNode" presStyleCnt="0"/>
      <dgm:spPr/>
    </dgm:pt>
    <dgm:pt modelId="{423CCB56-5BB2-4429-AE3F-F8B9EAACEF5F}" type="pres">
      <dgm:prSet presAssocID="{08F6EDB1-F3AE-4A0D-A2AF-B5E47CEC5D4F}" presName="parTx" presStyleLbl="revTx" presStyleIdx="3" presStyleCnt="5" custLinFactNeighborX="3831" custLinFactNeighborY="-14221">
        <dgm:presLayoutVars>
          <dgm:chMax val="1"/>
          <dgm:bulletEnabled val="1"/>
        </dgm:presLayoutVars>
      </dgm:prSet>
      <dgm:spPr/>
    </dgm:pt>
    <dgm:pt modelId="{CEEA0EE0-DA15-4E53-B07B-35DDA61DF0E7}" type="pres">
      <dgm:prSet presAssocID="{08F6EDB1-F3AE-4A0D-A2AF-B5E47CEC5D4F}" presName="bracket" presStyleLbl="parChTrans1D1" presStyleIdx="3" presStyleCnt="5" custScaleY="87965" custLinFactNeighborX="-3011" custLinFactNeighborY="-15980"/>
      <dgm:spPr/>
    </dgm:pt>
    <dgm:pt modelId="{3B37FB28-28C0-4AB3-8EB4-B4732DBF5057}" type="pres">
      <dgm:prSet presAssocID="{08F6EDB1-F3AE-4A0D-A2AF-B5E47CEC5D4F}" presName="spH" presStyleCnt="0"/>
      <dgm:spPr/>
    </dgm:pt>
    <dgm:pt modelId="{9C148C5C-CA11-45EC-B1BA-0678D488612E}" type="pres">
      <dgm:prSet presAssocID="{08F6EDB1-F3AE-4A0D-A2AF-B5E47CEC5D4F}" presName="desTx" presStyleLbl="node1" presStyleIdx="3" presStyleCnt="5" custScaleY="88969" custLinFactNeighborX="-8459" custLinFactNeighborY="-16033">
        <dgm:presLayoutVars>
          <dgm:bulletEnabled val="1"/>
        </dgm:presLayoutVars>
      </dgm:prSet>
      <dgm:spPr/>
    </dgm:pt>
    <dgm:pt modelId="{B48FDD5F-3885-6C43-8FDA-5E7B565B8CDC}" type="pres">
      <dgm:prSet presAssocID="{90D41F21-ECC8-43FA-A8D5-C552E24C2409}" presName="spV" presStyleCnt="0"/>
      <dgm:spPr/>
    </dgm:pt>
    <dgm:pt modelId="{30FD2B0E-5428-ED48-B1D6-B91C4F433DD3}" type="pres">
      <dgm:prSet presAssocID="{E91F7C31-4B39-1146-8760-04E4141CECE8}" presName="linNode" presStyleCnt="0"/>
      <dgm:spPr/>
    </dgm:pt>
    <dgm:pt modelId="{59097120-0153-A94B-824C-86079ECCC7EA}" type="pres">
      <dgm:prSet presAssocID="{E91F7C31-4B39-1146-8760-04E4141CECE8}" presName="parTx" presStyleLbl="revTx" presStyleIdx="4" presStyleCnt="5">
        <dgm:presLayoutVars>
          <dgm:chMax val="1"/>
          <dgm:bulletEnabled val="1"/>
        </dgm:presLayoutVars>
      </dgm:prSet>
      <dgm:spPr/>
    </dgm:pt>
    <dgm:pt modelId="{9DC84635-C0F8-EB4C-B6B1-C635F1B37327}" type="pres">
      <dgm:prSet presAssocID="{E91F7C31-4B39-1146-8760-04E4141CECE8}" presName="bracket" presStyleLbl="parChTrans1D1" presStyleIdx="4" presStyleCnt="5"/>
      <dgm:spPr/>
    </dgm:pt>
    <dgm:pt modelId="{35D39D47-684D-1A47-B046-A62B1EDB56FC}" type="pres">
      <dgm:prSet presAssocID="{E91F7C31-4B39-1146-8760-04E4141CECE8}" presName="spH" presStyleCnt="0"/>
      <dgm:spPr/>
    </dgm:pt>
    <dgm:pt modelId="{EF25F566-8F54-BB4A-AC47-080FB300BB0E}" type="pres">
      <dgm:prSet presAssocID="{E91F7C31-4B39-1146-8760-04E4141CECE8}" presName="desTx" presStyleLbl="node1" presStyleIdx="4" presStyleCnt="5" custLinFactNeighborX="-11879" custLinFactNeighborY="-1424">
        <dgm:presLayoutVars>
          <dgm:bulletEnabled val="1"/>
        </dgm:presLayoutVars>
      </dgm:prSet>
      <dgm:spPr/>
    </dgm:pt>
  </dgm:ptLst>
  <dgm:cxnLst>
    <dgm:cxn modelId="{56FE5C08-DC48-45D9-9697-3AF90FD85829}" type="presOf" srcId="{B9F48B3F-EB08-47D4-8BAF-161B542CD967}" destId="{9C148C5C-CA11-45EC-B1BA-0678D488612E}" srcOrd="0" destOrd="0" presId="urn:diagrams.loki3.com/BracketList"/>
    <dgm:cxn modelId="{10849438-08DA-4C3B-B502-5D26233BF458}" srcId="{1A4C5F28-8B54-409F-95A5-4BC630618418}" destId="{E89BDE14-48D7-41FF-BC49-3F9BC8880964}" srcOrd="1" destOrd="0" parTransId="{42414683-5CF3-44C4-96D3-D0D1F7340F92}" sibTransId="{87602C4A-CAAE-4173-B436-467523E3FCA1}"/>
    <dgm:cxn modelId="{DB59CD38-1C32-C84C-B237-E3C606BB246D}" type="presOf" srcId="{55EEC6E0-B786-454E-B5A8-0059DCBC63C9}" destId="{E9CC3422-0431-B54B-B233-79998173E34D}" srcOrd="0" destOrd="0" presId="urn:diagrams.loki3.com/BracketList"/>
    <dgm:cxn modelId="{CF07303E-ABA7-7D4B-B8E4-9ACCA33F46AF}" type="presOf" srcId="{4038A559-7CFE-D84C-93E0-0274AF40126F}" destId="{EF25F566-8F54-BB4A-AC47-080FB300BB0E}" srcOrd="0" destOrd="0" presId="urn:diagrams.loki3.com/BracketList"/>
    <dgm:cxn modelId="{EA947B3E-61F7-47A9-AC56-D26EFF0F02CA}" srcId="{1A4C5F28-8B54-409F-95A5-4BC630618418}" destId="{BF2E0650-B5D1-4838-A5C3-75974E93F9F4}" srcOrd="0" destOrd="0" parTransId="{4E904140-E9DC-4575-B906-B839FE2B4BC8}" sibTransId="{7BD211F7-4245-4B72-914E-28D51928DAC1}"/>
    <dgm:cxn modelId="{961F8F3F-C054-44D4-98C5-236DBA890575}" type="presOf" srcId="{68C7A7CC-EFF2-4FE5-8BE3-B91C40B7B83A}" destId="{B943A4CC-65C7-475A-9BD0-5D5E9D04B6C5}" srcOrd="0" destOrd="0" presId="urn:diagrams.loki3.com/BracketList"/>
    <dgm:cxn modelId="{60310641-401D-4EBB-BE06-8E5AF6A41834}" type="presOf" srcId="{BF2E0650-B5D1-4838-A5C3-75974E93F9F4}" destId="{F3B3C36C-CF6B-4C01-9D32-4A2F6FDF0265}" srcOrd="0" destOrd="0" presId="urn:diagrams.loki3.com/BracketList"/>
    <dgm:cxn modelId="{FD240242-D597-4F02-99F9-5312807D2B3B}" srcId="{1A4C5F28-8B54-409F-95A5-4BC630618418}" destId="{7D7C43B6-755D-41DC-A327-F46D2C558D10}" srcOrd="2" destOrd="0" parTransId="{6290E3B4-6476-4D0A-BF27-53C43C1C7049}" sibTransId="{46C471EA-617A-41B6-8B56-41B8CCCD5613}"/>
    <dgm:cxn modelId="{61622C44-9335-A54B-9DE9-D3544FDC63DD}" srcId="{E91F7C31-4B39-1146-8760-04E4141CECE8}" destId="{4038A559-7CFE-D84C-93E0-0274AF40126F}" srcOrd="0" destOrd="0" parTransId="{6EBD86E7-3E3D-104D-ACAB-1964FD4339D2}" sibTransId="{6C9F5F4E-A033-A24A-AABE-788EBC85DA50}"/>
    <dgm:cxn modelId="{B19FEF64-0959-4886-89BA-EA61F62EBB1B}" type="presOf" srcId="{08F6EDB1-F3AE-4A0D-A2AF-B5E47CEC5D4F}" destId="{423CCB56-5BB2-4429-AE3F-F8B9EAACEF5F}" srcOrd="0" destOrd="0" presId="urn:diagrams.loki3.com/BracketList"/>
    <dgm:cxn modelId="{9FB53A6E-C79C-4F52-8CE2-79505659B13C}" srcId="{1A4C5F28-8B54-409F-95A5-4BC630618418}" destId="{08F6EDB1-F3AE-4A0D-A2AF-B5E47CEC5D4F}" srcOrd="3" destOrd="0" parTransId="{F6DD104D-7198-470E-9CFD-6996E03617E1}" sibTransId="{90D41F21-ECC8-43FA-A8D5-C552E24C2409}"/>
    <dgm:cxn modelId="{F6C26986-35AF-4D22-96E1-BEA6B15B7A2D}" type="presOf" srcId="{7D7C43B6-755D-41DC-A327-F46D2C558D10}" destId="{BE3D8E02-3550-4EE6-BCEE-D1309C459DAC}" srcOrd="0" destOrd="0" presId="urn:diagrams.loki3.com/BracketList"/>
    <dgm:cxn modelId="{5F923587-A2E9-4D4E-BC57-43E34D34DD5F}" type="presOf" srcId="{E91F7C31-4B39-1146-8760-04E4141CECE8}" destId="{59097120-0153-A94B-824C-86079ECCC7EA}" srcOrd="0" destOrd="0" presId="urn:diagrams.loki3.com/BracketList"/>
    <dgm:cxn modelId="{FB774AB2-B7DF-4960-B503-1E4839FAE40C}" type="presOf" srcId="{E89BDE14-48D7-41FF-BC49-3F9BC8880964}" destId="{A7E9FE03-369D-4105-B29A-AF074029B01E}" srcOrd="0" destOrd="0" presId="urn:diagrams.loki3.com/BracketList"/>
    <dgm:cxn modelId="{01599CB2-0A0B-BE47-9CE5-A5C932A7BAD3}" srcId="{08F6EDB1-F3AE-4A0D-A2AF-B5E47CEC5D4F}" destId="{E483B88B-91B2-014A-BB83-9EC88C357B69}" srcOrd="1" destOrd="0" parTransId="{B01496CA-C9C5-3442-A370-BF04E6E048D2}" sibTransId="{B8FCAB49-48A6-7C48-A311-69242C379C28}"/>
    <dgm:cxn modelId="{631791B7-C13B-4356-A3C3-47F72D7EE71E}" type="presOf" srcId="{1A4C5F28-8B54-409F-95A5-4BC630618418}" destId="{2D1972EF-D034-47DD-A9BD-9467B63BB301}" srcOrd="0" destOrd="0" presId="urn:diagrams.loki3.com/BracketList"/>
    <dgm:cxn modelId="{56E8CAB7-C7C9-47F2-BD18-5381E08E6DE1}" srcId="{E89BDE14-48D7-41FF-BC49-3F9BC8880964}" destId="{55EEC6E0-B786-454E-B5A8-0059DCBC63C9}" srcOrd="0" destOrd="0" parTransId="{26446EA5-6EAD-422A-9156-6711514FAA63}" sibTransId="{4620CC28-1A95-4BF5-B2B2-6FB32DB29434}"/>
    <dgm:cxn modelId="{4AE797BE-2158-4D04-8E87-D46AA45EE86B}" srcId="{08F6EDB1-F3AE-4A0D-A2AF-B5E47CEC5D4F}" destId="{B9F48B3F-EB08-47D4-8BAF-161B542CD967}" srcOrd="0" destOrd="0" parTransId="{B07498A0-0803-4630-8D8F-D0D0C08CBE4D}" sibTransId="{0CFDA89C-0B89-46C8-8B94-50A8676F0D5C}"/>
    <dgm:cxn modelId="{593057CC-C462-9D49-A600-73A34A983F1E}" type="presOf" srcId="{0B298162-531C-3745-87AB-15AC712F9149}" destId="{EF25F566-8F54-BB4A-AC47-080FB300BB0E}" srcOrd="0" destOrd="1" presId="urn:diagrams.loki3.com/BracketList"/>
    <dgm:cxn modelId="{73A1C6D2-6F7F-407F-B413-9A3D234ACC95}" srcId="{BF2E0650-B5D1-4838-A5C3-75974E93F9F4}" destId="{34246D94-CC12-475D-AB2D-E343977FF1F6}" srcOrd="0" destOrd="0" parTransId="{AFAB0229-3AB9-4475-85AE-7FCC44854C51}" sibTransId="{3A8D1ACB-05B7-4F5F-A465-878AB12D3DB5}"/>
    <dgm:cxn modelId="{B9E955D9-A59D-44C4-9BE0-5DAC54CF818B}" type="presOf" srcId="{34246D94-CC12-475D-AB2D-E343977FF1F6}" destId="{81F50236-C273-421F-8522-81025714890E}" srcOrd="0" destOrd="0" presId="urn:diagrams.loki3.com/BracketList"/>
    <dgm:cxn modelId="{9BCC68E1-440F-4BC8-B00E-22B9C355C060}" srcId="{7D7C43B6-755D-41DC-A327-F46D2C558D10}" destId="{68C7A7CC-EFF2-4FE5-8BE3-B91C40B7B83A}" srcOrd="0" destOrd="0" parTransId="{1EBE5582-5CAC-487D-960B-B12D055CB18C}" sibTransId="{171B6A24-6EC9-40CD-A6DB-9E5C57E5B3CB}"/>
    <dgm:cxn modelId="{9C3126EA-EDBD-8E44-892F-8ED641AA4234}" type="presOf" srcId="{E483B88B-91B2-014A-BB83-9EC88C357B69}" destId="{9C148C5C-CA11-45EC-B1BA-0678D488612E}" srcOrd="0" destOrd="1" presId="urn:diagrams.loki3.com/BracketList"/>
    <dgm:cxn modelId="{7D95F5EB-8C89-6843-97EB-973315C2C2B1}" srcId="{E91F7C31-4B39-1146-8760-04E4141CECE8}" destId="{0B298162-531C-3745-87AB-15AC712F9149}" srcOrd="1" destOrd="0" parTransId="{69798C44-5416-D943-9415-DA72D96244F6}" sibTransId="{0811453C-D4AE-2241-B75D-3AD8D528D9E8}"/>
    <dgm:cxn modelId="{8DB944EE-E644-8D43-9CDF-9675DE42B5EC}" srcId="{7D7C43B6-755D-41DC-A327-F46D2C558D10}" destId="{2D5C2B43-49F0-4347-8B57-A9AA57126CDF}" srcOrd="1" destOrd="0" parTransId="{C4739892-E29E-4C4D-9A15-816CBF4A3879}" sibTransId="{7C031D61-52B5-8440-A65E-9C914CF33978}"/>
    <dgm:cxn modelId="{30145BF1-4FC5-5A49-A42D-979D9FDACD1E}" type="presOf" srcId="{2D5C2B43-49F0-4347-8B57-A9AA57126CDF}" destId="{B943A4CC-65C7-475A-9BD0-5D5E9D04B6C5}" srcOrd="0" destOrd="1" presId="urn:diagrams.loki3.com/BracketList"/>
    <dgm:cxn modelId="{57A9D1F1-4832-1044-9E8F-894758A9A730}" srcId="{1A4C5F28-8B54-409F-95A5-4BC630618418}" destId="{E91F7C31-4B39-1146-8760-04E4141CECE8}" srcOrd="4" destOrd="0" parTransId="{BD51B288-2070-254C-A17F-E89CF6E74BEC}" sibTransId="{4176BE8C-B27F-9D4E-AE00-23523F8A53CE}"/>
    <dgm:cxn modelId="{4C66E849-1E35-42BA-8CD2-396C06D26AA2}" type="presParOf" srcId="{2D1972EF-D034-47DD-A9BD-9467B63BB301}" destId="{CFD770B9-827D-49D3-A663-CB06BDB40CEC}" srcOrd="0" destOrd="0" presId="urn:diagrams.loki3.com/BracketList"/>
    <dgm:cxn modelId="{68DACBBD-53CA-45F4-8E9A-61252761C353}" type="presParOf" srcId="{CFD770B9-827D-49D3-A663-CB06BDB40CEC}" destId="{F3B3C36C-CF6B-4C01-9D32-4A2F6FDF0265}" srcOrd="0" destOrd="0" presId="urn:diagrams.loki3.com/BracketList"/>
    <dgm:cxn modelId="{AFAEEBE2-269E-4C42-B7A1-CF5A47740C5D}" type="presParOf" srcId="{CFD770B9-827D-49D3-A663-CB06BDB40CEC}" destId="{21AC8293-D847-46F2-B984-F2D136C35473}" srcOrd="1" destOrd="0" presId="urn:diagrams.loki3.com/BracketList"/>
    <dgm:cxn modelId="{4FB52910-1EB8-443B-892F-DA85E96466BC}" type="presParOf" srcId="{CFD770B9-827D-49D3-A663-CB06BDB40CEC}" destId="{83E7BDA3-EF6F-4FF4-8FE0-37B6E21702C6}" srcOrd="2" destOrd="0" presId="urn:diagrams.loki3.com/BracketList"/>
    <dgm:cxn modelId="{53C4BCC6-8043-4001-8AF2-838E0822A49F}" type="presParOf" srcId="{CFD770B9-827D-49D3-A663-CB06BDB40CEC}" destId="{81F50236-C273-421F-8522-81025714890E}" srcOrd="3" destOrd="0" presId="urn:diagrams.loki3.com/BracketList"/>
    <dgm:cxn modelId="{72D5E2E9-1664-4295-AD1A-74D78228E0E8}" type="presParOf" srcId="{2D1972EF-D034-47DD-A9BD-9467B63BB301}" destId="{7A49FBE1-D2A7-48AC-B209-673E05380413}" srcOrd="1" destOrd="0" presId="urn:diagrams.loki3.com/BracketList"/>
    <dgm:cxn modelId="{B1F4E2B4-C3CD-49E2-AB61-6F29B06D5AD9}" type="presParOf" srcId="{2D1972EF-D034-47DD-A9BD-9467B63BB301}" destId="{3FDDDE27-1141-4D9C-861E-368C712B6840}" srcOrd="2" destOrd="0" presId="urn:diagrams.loki3.com/BracketList"/>
    <dgm:cxn modelId="{71174CBD-6156-4E0C-AD35-0E37AEABC3A0}" type="presParOf" srcId="{3FDDDE27-1141-4D9C-861E-368C712B6840}" destId="{A7E9FE03-369D-4105-B29A-AF074029B01E}" srcOrd="0" destOrd="0" presId="urn:diagrams.loki3.com/BracketList"/>
    <dgm:cxn modelId="{10C262C7-96A6-4BB4-BA9C-C32AA32097BA}" type="presParOf" srcId="{3FDDDE27-1141-4D9C-861E-368C712B6840}" destId="{8AB2E415-75B1-4B62-8BE5-C91C6B8E5077}" srcOrd="1" destOrd="0" presId="urn:diagrams.loki3.com/BracketList"/>
    <dgm:cxn modelId="{8637BB92-C3C7-492D-9BB6-CE7F50B3EC10}" type="presParOf" srcId="{3FDDDE27-1141-4D9C-861E-368C712B6840}" destId="{DE5C1F57-686F-4B6E-9E42-8B4B97C0BB86}" srcOrd="2" destOrd="0" presId="urn:diagrams.loki3.com/BracketList"/>
    <dgm:cxn modelId="{A097EC4D-5C1E-924B-AAB8-4F7C9EB67C18}" type="presParOf" srcId="{3FDDDE27-1141-4D9C-861E-368C712B6840}" destId="{E9CC3422-0431-B54B-B233-79998173E34D}" srcOrd="3" destOrd="0" presId="urn:diagrams.loki3.com/BracketList"/>
    <dgm:cxn modelId="{9F28EB11-0665-4117-B6FA-3DF66263D17D}" type="presParOf" srcId="{2D1972EF-D034-47DD-A9BD-9467B63BB301}" destId="{FA2F4FCE-B4CD-4802-8488-42B70B8462B3}" srcOrd="3" destOrd="0" presId="urn:diagrams.loki3.com/BracketList"/>
    <dgm:cxn modelId="{E461815D-7172-4207-AD91-B3F8174600E9}" type="presParOf" srcId="{2D1972EF-D034-47DD-A9BD-9467B63BB301}" destId="{D5FCE133-3EE9-41A2-ADF1-E3857FFC30FF}" srcOrd="4" destOrd="0" presId="urn:diagrams.loki3.com/BracketList"/>
    <dgm:cxn modelId="{BCA799B9-7B5B-4ACF-B2B0-9D9D6EE020A7}" type="presParOf" srcId="{D5FCE133-3EE9-41A2-ADF1-E3857FFC30FF}" destId="{BE3D8E02-3550-4EE6-BCEE-D1309C459DAC}" srcOrd="0" destOrd="0" presId="urn:diagrams.loki3.com/BracketList"/>
    <dgm:cxn modelId="{BE39BFEB-1B66-47EA-9D26-E9549FC7B771}" type="presParOf" srcId="{D5FCE133-3EE9-41A2-ADF1-E3857FFC30FF}" destId="{F343A5AA-32BB-44BF-B0CA-B7990F22B464}" srcOrd="1" destOrd="0" presId="urn:diagrams.loki3.com/BracketList"/>
    <dgm:cxn modelId="{E0AD4B45-0FC0-4C8E-BB5B-0369AE2E4262}" type="presParOf" srcId="{D5FCE133-3EE9-41A2-ADF1-E3857FFC30FF}" destId="{94DC5A00-D4AE-4C3A-B209-771337ABF79C}" srcOrd="2" destOrd="0" presId="urn:diagrams.loki3.com/BracketList"/>
    <dgm:cxn modelId="{D77D9B89-A246-45B2-8DBF-BD169BBA9ADA}" type="presParOf" srcId="{D5FCE133-3EE9-41A2-ADF1-E3857FFC30FF}" destId="{B943A4CC-65C7-475A-9BD0-5D5E9D04B6C5}" srcOrd="3" destOrd="0" presId="urn:diagrams.loki3.com/BracketList"/>
    <dgm:cxn modelId="{A7CB514F-A299-44DE-9A0E-9D8F98726EE4}" type="presParOf" srcId="{2D1972EF-D034-47DD-A9BD-9467B63BB301}" destId="{9F669C16-48C9-4D73-9397-E45EFFBD5490}" srcOrd="5" destOrd="0" presId="urn:diagrams.loki3.com/BracketList"/>
    <dgm:cxn modelId="{93E24D74-2164-45B9-BAC6-561E3402D0AA}" type="presParOf" srcId="{2D1972EF-D034-47DD-A9BD-9467B63BB301}" destId="{4BC8B87A-C05A-470F-B509-EA5916AA04BD}" srcOrd="6" destOrd="0" presId="urn:diagrams.loki3.com/BracketList"/>
    <dgm:cxn modelId="{6C3A8440-B3A3-425D-AFB8-8835543EA210}" type="presParOf" srcId="{4BC8B87A-C05A-470F-B509-EA5916AA04BD}" destId="{423CCB56-5BB2-4429-AE3F-F8B9EAACEF5F}" srcOrd="0" destOrd="0" presId="urn:diagrams.loki3.com/BracketList"/>
    <dgm:cxn modelId="{FB0F4CF8-04C2-4C20-A6AB-E458C7B67515}" type="presParOf" srcId="{4BC8B87A-C05A-470F-B509-EA5916AA04BD}" destId="{CEEA0EE0-DA15-4E53-B07B-35DDA61DF0E7}" srcOrd="1" destOrd="0" presId="urn:diagrams.loki3.com/BracketList"/>
    <dgm:cxn modelId="{4464B05C-937B-484F-B279-02FCE06E73D7}" type="presParOf" srcId="{4BC8B87A-C05A-470F-B509-EA5916AA04BD}" destId="{3B37FB28-28C0-4AB3-8EB4-B4732DBF5057}" srcOrd="2" destOrd="0" presId="urn:diagrams.loki3.com/BracketList"/>
    <dgm:cxn modelId="{C718CEE0-7944-4026-B023-DEBED4F0EEA9}" type="presParOf" srcId="{4BC8B87A-C05A-470F-B509-EA5916AA04BD}" destId="{9C148C5C-CA11-45EC-B1BA-0678D488612E}" srcOrd="3" destOrd="0" presId="urn:diagrams.loki3.com/BracketList"/>
    <dgm:cxn modelId="{1ED73F49-E489-474A-AB09-6F6C7A8D74EE}" type="presParOf" srcId="{2D1972EF-D034-47DD-A9BD-9467B63BB301}" destId="{B48FDD5F-3885-6C43-8FDA-5E7B565B8CDC}" srcOrd="7" destOrd="0" presId="urn:diagrams.loki3.com/BracketList"/>
    <dgm:cxn modelId="{54DAB565-F1BC-8F41-B8B5-470143404217}" type="presParOf" srcId="{2D1972EF-D034-47DD-A9BD-9467B63BB301}" destId="{30FD2B0E-5428-ED48-B1D6-B91C4F433DD3}" srcOrd="8" destOrd="0" presId="urn:diagrams.loki3.com/BracketList"/>
    <dgm:cxn modelId="{FFFB1EE5-A741-804E-BE0E-D2AE815A93C8}" type="presParOf" srcId="{30FD2B0E-5428-ED48-B1D6-B91C4F433DD3}" destId="{59097120-0153-A94B-824C-86079ECCC7EA}" srcOrd="0" destOrd="0" presId="urn:diagrams.loki3.com/BracketList"/>
    <dgm:cxn modelId="{29E7B015-CF78-7A47-B2DA-773253047E21}" type="presParOf" srcId="{30FD2B0E-5428-ED48-B1D6-B91C4F433DD3}" destId="{9DC84635-C0F8-EB4C-B6B1-C635F1B37327}" srcOrd="1" destOrd="0" presId="urn:diagrams.loki3.com/BracketList"/>
    <dgm:cxn modelId="{F4D7F72F-6D16-5C48-813A-91D80377D3BE}" type="presParOf" srcId="{30FD2B0E-5428-ED48-B1D6-B91C4F433DD3}" destId="{35D39D47-684D-1A47-B046-A62B1EDB56FC}" srcOrd="2" destOrd="0" presId="urn:diagrams.loki3.com/BracketList"/>
    <dgm:cxn modelId="{02F0D0CB-332B-4547-AE68-08432984CF29}" type="presParOf" srcId="{30FD2B0E-5428-ED48-B1D6-B91C4F433DD3}" destId="{EF25F566-8F54-BB4A-AC47-080FB300BB0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3C36C-CF6B-4C01-9D32-4A2F6FDF0265}">
      <dsp:nvSpPr>
        <dsp:cNvPr id="0" name=""/>
        <dsp:cNvSpPr/>
      </dsp:nvSpPr>
      <dsp:spPr>
        <a:xfrm>
          <a:off x="0" y="20013"/>
          <a:ext cx="1439492" cy="57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2015</a:t>
          </a:r>
        </a:p>
      </dsp:txBody>
      <dsp:txXfrm>
        <a:off x="0" y="20013"/>
        <a:ext cx="1439492" cy="573639"/>
      </dsp:txXfrm>
    </dsp:sp>
    <dsp:sp modelId="{21AC8293-D847-46F2-B984-F2D136C35473}">
      <dsp:nvSpPr>
        <dsp:cNvPr id="0" name=""/>
        <dsp:cNvSpPr/>
      </dsp:nvSpPr>
      <dsp:spPr>
        <a:xfrm>
          <a:off x="1439492" y="164802"/>
          <a:ext cx="287898" cy="28908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50236-C273-421F-8522-81025714890E}">
      <dsp:nvSpPr>
        <dsp:cNvPr id="0" name=""/>
        <dsp:cNvSpPr/>
      </dsp:nvSpPr>
      <dsp:spPr>
        <a:xfrm>
          <a:off x="1842550" y="156883"/>
          <a:ext cx="3915418" cy="299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10 community colleges</a:t>
          </a:r>
        </a:p>
      </dsp:txBody>
      <dsp:txXfrm>
        <a:off x="1842550" y="156883"/>
        <a:ext cx="3915418" cy="299898"/>
      </dsp:txXfrm>
    </dsp:sp>
    <dsp:sp modelId="{A7E9FE03-369D-4105-B29A-AF074029B01E}">
      <dsp:nvSpPr>
        <dsp:cNvPr id="0" name=""/>
        <dsp:cNvSpPr/>
      </dsp:nvSpPr>
      <dsp:spPr>
        <a:xfrm>
          <a:off x="8265" y="515200"/>
          <a:ext cx="1439492" cy="57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2016</a:t>
          </a:r>
        </a:p>
      </dsp:txBody>
      <dsp:txXfrm>
        <a:off x="8265" y="515200"/>
        <a:ext cx="1439492" cy="573639"/>
      </dsp:txXfrm>
    </dsp:sp>
    <dsp:sp modelId="{8AB2E415-75B1-4B62-8BE5-C91C6B8E5077}">
      <dsp:nvSpPr>
        <dsp:cNvPr id="0" name=""/>
        <dsp:cNvSpPr/>
      </dsp:nvSpPr>
      <dsp:spPr>
        <a:xfrm>
          <a:off x="1446260" y="604762"/>
          <a:ext cx="287898" cy="3449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C3422-0431-B54B-B233-79998173E34D}">
      <dsp:nvSpPr>
        <dsp:cNvPr id="0" name=""/>
        <dsp:cNvSpPr/>
      </dsp:nvSpPr>
      <dsp:spPr>
        <a:xfrm>
          <a:off x="1829428" y="556559"/>
          <a:ext cx="3915418" cy="438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6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70 community colleges</a:t>
          </a:r>
        </a:p>
      </dsp:txBody>
      <dsp:txXfrm>
        <a:off x="1829428" y="556559"/>
        <a:ext cx="3915418" cy="438902"/>
      </dsp:txXfrm>
    </dsp:sp>
    <dsp:sp modelId="{BE3D8E02-3550-4EE6-BCEE-D1309C459DAC}">
      <dsp:nvSpPr>
        <dsp:cNvPr id="0" name=""/>
        <dsp:cNvSpPr/>
      </dsp:nvSpPr>
      <dsp:spPr>
        <a:xfrm>
          <a:off x="0" y="1209778"/>
          <a:ext cx="1439492" cy="57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2017</a:t>
          </a:r>
        </a:p>
      </dsp:txBody>
      <dsp:txXfrm>
        <a:off x="0" y="1209778"/>
        <a:ext cx="1439492" cy="573639"/>
      </dsp:txXfrm>
    </dsp:sp>
    <dsp:sp modelId="{F343A5AA-32BB-44BF-B0CA-B7990F22B464}">
      <dsp:nvSpPr>
        <dsp:cNvPr id="0" name=""/>
        <dsp:cNvSpPr/>
      </dsp:nvSpPr>
      <dsp:spPr>
        <a:xfrm>
          <a:off x="1464705" y="1009760"/>
          <a:ext cx="287898" cy="81510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3A4CC-65C7-475A-9BD0-5D5E9D04B6C5}">
      <dsp:nvSpPr>
        <dsp:cNvPr id="0" name=""/>
        <dsp:cNvSpPr/>
      </dsp:nvSpPr>
      <dsp:spPr>
        <a:xfrm>
          <a:off x="1829943" y="1009760"/>
          <a:ext cx="3915418" cy="815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randon Grotesque Medium" panose="020B0503020203060202" pitchFamily="34" charset="77"/>
              <a:ea typeface="Arial"/>
              <a:cs typeface="Arial"/>
              <a:sym typeface="Arial"/>
            </a:rPr>
            <a:t>31 community colleges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randon Grotesque Medium" panose="020B0503020203060202" pitchFamily="34" charset="77"/>
              <a:ea typeface="Arial"/>
              <a:cs typeface="Arial"/>
              <a:sym typeface="Arial"/>
            </a:rPr>
            <a:t>35 4-year institutions</a:t>
          </a:r>
        </a:p>
      </dsp:txBody>
      <dsp:txXfrm>
        <a:off x="1829943" y="1009760"/>
        <a:ext cx="3915418" cy="815108"/>
      </dsp:txXfrm>
    </dsp:sp>
    <dsp:sp modelId="{423CCB56-5BB2-4429-AE3F-F8B9EAACEF5F}">
      <dsp:nvSpPr>
        <dsp:cNvPr id="0" name=""/>
        <dsp:cNvSpPr/>
      </dsp:nvSpPr>
      <dsp:spPr>
        <a:xfrm>
          <a:off x="11029" y="2141423"/>
          <a:ext cx="1439492" cy="57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2018</a:t>
          </a:r>
        </a:p>
      </dsp:txBody>
      <dsp:txXfrm>
        <a:off x="11029" y="2141423"/>
        <a:ext cx="1439492" cy="573639"/>
      </dsp:txXfrm>
    </dsp:sp>
    <dsp:sp modelId="{CEEA0EE0-DA15-4E53-B07B-35DDA61DF0E7}">
      <dsp:nvSpPr>
        <dsp:cNvPr id="0" name=""/>
        <dsp:cNvSpPr/>
      </dsp:nvSpPr>
      <dsp:spPr>
        <a:xfrm>
          <a:off x="1436024" y="1918624"/>
          <a:ext cx="287898" cy="86728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48C5C-CA11-45EC-B1BA-0678D488612E}">
      <dsp:nvSpPr>
        <dsp:cNvPr id="0" name=""/>
        <dsp:cNvSpPr/>
      </dsp:nvSpPr>
      <dsp:spPr>
        <a:xfrm>
          <a:off x="1832808" y="1913152"/>
          <a:ext cx="3915418" cy="877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90 community colleges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33 4-year institutions</a:t>
          </a:r>
        </a:p>
      </dsp:txBody>
      <dsp:txXfrm>
        <a:off x="1832808" y="1913152"/>
        <a:ext cx="3915418" cy="877183"/>
      </dsp:txXfrm>
    </dsp:sp>
    <dsp:sp modelId="{59097120-0153-A94B-824C-86079ECCC7EA}">
      <dsp:nvSpPr>
        <dsp:cNvPr id="0" name=""/>
        <dsp:cNvSpPr/>
      </dsp:nvSpPr>
      <dsp:spPr>
        <a:xfrm>
          <a:off x="0" y="3183335"/>
          <a:ext cx="1439492" cy="573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Brandon Grotesque Medium" panose="020B0503020203060202" pitchFamily="34" charset="77"/>
              <a:ea typeface="Arial"/>
              <a:cs typeface="Arial"/>
              <a:sym typeface="Arial"/>
            </a:rPr>
            <a:t>2019</a:t>
          </a:r>
        </a:p>
      </dsp:txBody>
      <dsp:txXfrm>
        <a:off x="0" y="3183335"/>
        <a:ext cx="1439492" cy="573639"/>
      </dsp:txXfrm>
    </dsp:sp>
    <dsp:sp modelId="{9DC84635-C0F8-EB4C-B6B1-C635F1B37327}">
      <dsp:nvSpPr>
        <dsp:cNvPr id="0" name=""/>
        <dsp:cNvSpPr/>
      </dsp:nvSpPr>
      <dsp:spPr>
        <a:xfrm>
          <a:off x="1439492" y="2977183"/>
          <a:ext cx="287898" cy="98594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5F566-8F54-BB4A-AC47-080FB300BB0E}">
      <dsp:nvSpPr>
        <dsp:cNvPr id="0" name=""/>
        <dsp:cNvSpPr/>
      </dsp:nvSpPr>
      <dsp:spPr>
        <a:xfrm>
          <a:off x="1828870" y="2963143"/>
          <a:ext cx="3915418" cy="9859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Brandon Grotesque Medium" panose="020B0503020203060202" pitchFamily="34" charset="77"/>
            </a:rPr>
            <a:t>171 community colleges</a:t>
          </a:r>
          <a:endParaRPr lang="en-US" sz="2600" b="0" i="0" kern="1200" dirty="0">
            <a:latin typeface="Brandon Grotesque Medium" panose="020B0503020203060202" pitchFamily="34" charset="77"/>
            <a:ea typeface="Arial"/>
            <a:cs typeface="Arial"/>
            <a:sym typeface="Arial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latin typeface="Brandon Grotesque Medium" panose="020B0503020203060202" pitchFamily="34" charset="77"/>
            </a:rPr>
            <a:t>56 4-year institutions</a:t>
          </a:r>
          <a:endParaRPr lang="en-US" sz="2600" b="0" i="0" kern="1200" dirty="0">
            <a:latin typeface="Brandon Grotesque Medium" panose="020B0503020203060202" pitchFamily="34" charset="77"/>
            <a:ea typeface="Arial"/>
            <a:cs typeface="Arial"/>
            <a:sym typeface="Arial"/>
          </a:endParaRPr>
        </a:p>
      </dsp:txBody>
      <dsp:txXfrm>
        <a:off x="1828870" y="2963143"/>
        <a:ext cx="3915418" cy="985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446BE-368C-4028-8239-D911BAF8E8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87120-8AC1-41D7-9D05-88C2B8731F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49AF20-2566-4788-BCFB-E6412427E25F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FB4DA-8E25-43CE-B77E-C65EFD3B4B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82414-BB8E-4BAF-94DD-EB746BBA24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EC0A9A-8DDC-40C6-B555-8047E0358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2C2AE-7878-42E3-BD76-FF8B748999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5A1DE-4379-4652-B7F0-A156F89C7A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6F6CCE-00CF-4B0B-B234-623E8F441204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5CFD8C-7AD7-4F95-8924-784BC10A2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092A8C-0E5B-4BEB-BAA8-B627A12DC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85906-2BD4-4183-93E1-B778AAFAEF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D0A4C-3EF8-4A4D-B732-3C2A5E884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BF4969-2642-4C64-9F1A-640B86364F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75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4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1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E5517EC1-CCF4-418E-A597-83262D593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412209BE-B64A-40AD-86B5-4CAFACC97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728C6-1EE1-4252-98D7-B79C61C75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05D285-E50D-47A0-AA9E-820DB8AE0C0E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49b7389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103" name="Google Shape;103;g4249b738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56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6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64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1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90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3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4969-2642-4C64-9F1A-640B86364F3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70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C6E2A-B814-4662-990F-415A739B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B600-D48C-44B1-AA56-22E945C28D42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27AB8-65D9-418D-A719-5921AD78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D8617-3087-4258-8195-9A2AB100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9DF1-6C68-4524-B956-71F8D0525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237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2225D-BCD6-49AB-B9F3-0D6F63C1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D630-9D21-4D91-8DF4-9FAD4D0D84FB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140D-6542-462B-8B70-FB68E4D9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8C2B2-3810-46FB-B784-C18EB66D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EA5A7-8372-4856-9847-D76142ADB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54609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2805-E95F-49B9-9D29-E025202C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609C-B4A4-4D1E-9438-002038781C58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AE653-C908-488C-A336-382D1BEE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3CAC3-A0C0-484A-8DF9-E10CE0D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9F71-CEE4-4D8B-9828-E6F54C154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7811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1A50-3B01-45F7-B89E-E31DF106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96B8-078D-4303-BDB8-13249EBF62D5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6CE2B-2ADA-4A90-885E-82FAC917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2556-9A39-471E-AA72-8BEDBF6A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3DA2-CC90-4100-8553-B3F5CAA23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56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E17B-3DEB-49E2-8967-CB7B94B9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9247-0473-4BF5-81E4-339190E22164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8F52-5CEA-48FA-9264-AB71C2FE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92703-0A12-4E96-A413-D177105A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A9F8A-6220-4809-A3AF-9D7B072FD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512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52BB23-4F10-4B56-BE52-B47A6D65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1D28-28B9-4245-9D6A-BDF8A1BC7AB7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82F0EA-EE67-4CB6-A32D-BFD63C0C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9A0995-717A-41F0-AFE5-CF22418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2644-9133-49FE-8152-F4503F82D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2836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8F83F5-9A08-4F9A-983B-9C4A951B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405F-4D6C-4A26-97A2-B86B480017AF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EF56E1-566F-423C-9861-C3FC4CCF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76A29A-434E-46CC-8C1C-B92BB019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323D0-D77C-434D-B050-5E02980C6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5190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317957-056E-4DC8-BE12-A35AF19C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0A0D-C4D0-4BB3-9C92-C7C6735C99E3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8BE5A8-A6EE-48B0-B935-3C220276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A65004-D526-4C21-94B9-2503547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B566-1AD4-4529-A12D-BAC9B2AD2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0330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82928F-238C-4150-BCE3-60FB11B0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6380-27F2-4599-B41C-DA4D46B3869C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4A5933-3194-4D74-A0AC-5701DA56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8D2D1D-428D-4131-B538-A185DA84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48C5E-B557-455A-A93A-0FAA17393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615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C93DF9-B263-4053-9AF8-E0755A2E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8B24-C73E-4F3E-9974-E8D5F0B99D5F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835531-76EE-459E-A4A6-4733BC9F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B3F712-2BB9-4CE7-9E9B-B95ACF9B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751F-E224-4853-A56F-909B78A33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4718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7D177D-FD75-4E7F-A13D-F30624EA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3425-B516-45D3-9096-83EF5DBE02A6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48FB02-9915-483D-93B4-913EF6C4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5FA657-0700-4821-80CE-6DDE1314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71172-1A52-4681-BE19-C13452F48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0379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574D5-0A90-428F-AE14-7F796C7DBA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3BC706-24EA-449E-9F49-C12C8B7EC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9814-1211-45B8-B8CE-8EA8E754E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2FC73C-3397-43B2-8E57-39268E10DA02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2648-7998-4A87-9209-CDD1265E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1537-F3FF-4957-A83D-15C02BB1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90494CF-2823-48C5-A30C-D8663A2625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pe4college.com/realcollege-survey-2020/#intr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izlooker@temple.edu" TargetMode="External"/><Relationship Id="rId4" Type="http://schemas.openxmlformats.org/officeDocument/2006/relationships/hyperlink" Target="mailto:hopesrvy@temple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pe4college.com/realcollege-during-the-pandemi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PPT TEMPLATE COVER.jpg">
            <a:extLst>
              <a:ext uri="{FF2B5EF4-FFF2-40B4-BE49-F238E27FC236}">
                <a16:creationId xmlns:a16="http://schemas.microsoft.com/office/drawing/2014/main" id="{14685E0A-26C9-47A9-9024-4BCCF8CA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>
            <a:extLst>
              <a:ext uri="{FF2B5EF4-FFF2-40B4-BE49-F238E27FC236}">
                <a16:creationId xmlns:a16="http://schemas.microsoft.com/office/drawing/2014/main" id="{F353B1FD-4F9A-40DC-A856-4C510E67B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75" y="1816100"/>
            <a:ext cx="4005263" cy="194468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#</a:t>
            </a:r>
            <a:r>
              <a:rPr lang="en-US" sz="3600" b="1" dirty="0" err="1">
                <a:solidFill>
                  <a:schemeClr val="bg1"/>
                </a:solidFill>
              </a:rPr>
              <a:t>RealCollege</a:t>
            </a:r>
            <a:r>
              <a:rPr lang="en-US" sz="3600" b="1" dirty="0">
                <a:solidFill>
                  <a:schemeClr val="bg1"/>
                </a:solidFill>
              </a:rPr>
              <a:t> Survey Fall 2020</a:t>
            </a:r>
            <a:endParaRPr lang="en-US" altLang="en-US" sz="3600" b="1" dirty="0">
              <a:solidFill>
                <a:schemeClr val="bg1"/>
              </a:solidFill>
              <a:latin typeface="Brandon Grotesque Black"/>
              <a:ea typeface="Brandon Grotesque Black"/>
              <a:cs typeface="Brandon Grotesque Black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9F2C8564-06A8-47A4-839B-CBE225652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75" y="3886200"/>
            <a:ext cx="3908425" cy="17526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How Institutions Can Better Understand and Meet Students' Needs</a:t>
            </a:r>
          </a:p>
          <a:p>
            <a:pPr algn="l"/>
            <a:endParaRPr lang="en-US" altLang="en-US" sz="2000" dirty="0">
              <a:solidFill>
                <a:srgbClr val="FFFFFF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How to Sign Up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0575" y="1219200"/>
            <a:ext cx="75628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Confirm with institutional leadership that your college or university wants to participate.</a:t>
            </a:r>
          </a:p>
          <a:p>
            <a:endParaRPr lang="en-US" sz="2000" dirty="0"/>
          </a:p>
          <a:p>
            <a:r>
              <a:rPr lang="en-US" sz="2000" dirty="0"/>
              <a:t>2. Identify a staff point person to receive communication about the survey from the Hope Center.</a:t>
            </a:r>
          </a:p>
          <a:p>
            <a:endParaRPr lang="en-US" sz="2000" dirty="0"/>
          </a:p>
          <a:p>
            <a:r>
              <a:rPr lang="en-US" sz="2000" dirty="0"/>
              <a:t>3. Confirm that your institution’s IRB will rely on the Temple University IRB determination.</a:t>
            </a:r>
          </a:p>
          <a:p>
            <a:endParaRPr lang="en-US" sz="2000" dirty="0"/>
          </a:p>
          <a:p>
            <a:r>
              <a:rPr lang="en-US" sz="2000" dirty="0"/>
              <a:t>4. Prepare to begin survey recruitment by sending the first email to all enrolled students during the first month of the fall 2020 term.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5. Pay the Hope Center for survey services by October 15, 2020.</a:t>
            </a:r>
          </a:p>
        </p:txBody>
      </p:sp>
    </p:spTree>
    <p:extLst>
      <p:ext uri="{BB962C8B-B14F-4D97-AF65-F5344CB8AC3E}">
        <p14:creationId xmlns:p14="http://schemas.microsoft.com/office/powerpoint/2010/main" val="185194856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Pricing &amp; Scholarships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0575" y="1484580"/>
            <a:ext cx="75628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Rates vary based on (1) institution type and (2) headcount (enrollment)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Covers (1) administration and (2) student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 and partial scholarships are available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To be considered for a scholarship, please complete the scholarship questions on the sign-up form. Recipients will be notified by August 1, 2020. </a:t>
            </a:r>
          </a:p>
        </p:txBody>
      </p:sp>
    </p:spTree>
    <p:extLst>
      <p:ext uri="{BB962C8B-B14F-4D97-AF65-F5344CB8AC3E}">
        <p14:creationId xmlns:p14="http://schemas.microsoft.com/office/powerpoint/2010/main" val="77291734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Partner Organizations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0575" y="1484580"/>
            <a:ext cx="756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Spread the word among your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possible, provide funding for institutions to participate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9333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Deadline &amp; Sign-Up Form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0575" y="2279173"/>
            <a:ext cx="7562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Deadline: July 17, 2020</a:t>
            </a:r>
            <a:endParaRPr lang="en-US" sz="3000" dirty="0"/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Sign-up information and form:</a:t>
            </a:r>
          </a:p>
          <a:p>
            <a:pPr algn="ctr"/>
            <a:r>
              <a:rPr lang="en-US" sz="3000" dirty="0">
                <a:hlinkClick r:id="rId4"/>
              </a:rPr>
              <a:t>hope4college.com/realcollege-survey-2020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5015451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Questions?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0575" y="1591883"/>
            <a:ext cx="75628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you prefer to reach out about your specific situation,</a:t>
            </a:r>
          </a:p>
          <a:p>
            <a:pPr algn="ctr"/>
            <a:r>
              <a:rPr lang="en-US" sz="2200" dirty="0"/>
              <a:t>we are happy to connect!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Individual colleges and universities</a:t>
            </a:r>
          </a:p>
          <a:p>
            <a:pPr algn="ctr"/>
            <a:r>
              <a:rPr lang="en-US" sz="2200" dirty="0">
                <a:hlinkClick r:id="rId4"/>
              </a:rPr>
              <a:t>hopesrvy@temple.edu</a:t>
            </a:r>
            <a:r>
              <a:rPr lang="en-US" sz="2200" dirty="0"/>
              <a:t> (Sarah)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College and university systems/partner organizations</a:t>
            </a:r>
          </a:p>
          <a:p>
            <a:pPr algn="ctr"/>
            <a:r>
              <a:rPr lang="en-US" sz="2200" dirty="0">
                <a:hlinkClick r:id="rId5"/>
              </a:rPr>
              <a:t>lizlooker@temple.edu</a:t>
            </a:r>
            <a:r>
              <a:rPr lang="en-US" sz="2200" dirty="0"/>
              <a:t> (Liz)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www.hope4college.com/newsletter</a:t>
            </a:r>
          </a:p>
        </p:txBody>
      </p:sp>
    </p:spTree>
    <p:extLst>
      <p:ext uri="{BB962C8B-B14F-4D97-AF65-F5344CB8AC3E}">
        <p14:creationId xmlns:p14="http://schemas.microsoft.com/office/powerpoint/2010/main" val="40255675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6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2B41CCD1-A8C4-4F63-8D6E-B97E5A65C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3244850"/>
            <a:ext cx="238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PPT TEMPLATE END.jpg</a:t>
            </a:r>
          </a:p>
        </p:txBody>
      </p:sp>
      <p:pic>
        <p:nvPicPr>
          <p:cNvPr id="28676" name="Picture 7">
            <a:extLst>
              <a:ext uri="{FF2B5EF4-FFF2-40B4-BE49-F238E27FC236}">
                <a16:creationId xmlns:a16="http://schemas.microsoft.com/office/drawing/2014/main" id="{2443328A-D34E-46E6-9369-017D330C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189" r="7500" b="11427"/>
          <a:stretch>
            <a:fillRect/>
          </a:stretch>
        </p:blipFill>
        <p:spPr bwMode="auto">
          <a:xfrm>
            <a:off x="685800" y="1660525"/>
            <a:ext cx="7772400" cy="35369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F73206-4833-AE43-9E00-3C71F5F86141}"/>
              </a:ext>
            </a:extLst>
          </p:cNvPr>
          <p:cNvSpPr txBox="1"/>
          <p:nvPr/>
        </p:nvSpPr>
        <p:spPr>
          <a:xfrm>
            <a:off x="828803" y="4700158"/>
            <a:ext cx="2970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Liz Looker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Senior Research Project Manager,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Hope Center for College,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Community, and Justice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9B5D6-4F28-1A4F-B6CF-DC092FEB89C6}"/>
              </a:ext>
            </a:extLst>
          </p:cNvPr>
          <p:cNvSpPr txBox="1"/>
          <p:nvPr/>
        </p:nvSpPr>
        <p:spPr>
          <a:xfrm>
            <a:off x="5624231" y="4700157"/>
            <a:ext cx="240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Magnelia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Research Project Manager,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Hope Center for College,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Community, and Justice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910D06-62F3-7043-8109-C071D7779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2"/>
          <a:stretch/>
        </p:blipFill>
        <p:spPr>
          <a:xfrm>
            <a:off x="437235" y="592656"/>
            <a:ext cx="3762103" cy="3665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EF3DD-201C-8748-BDDE-AB8455330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0" r="18030"/>
          <a:stretch/>
        </p:blipFill>
        <p:spPr>
          <a:xfrm>
            <a:off x="4944663" y="592656"/>
            <a:ext cx="3762103" cy="36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269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What is the #</a:t>
            </a:r>
            <a:r>
              <a:rPr lang="en-US" altLang="en-US" sz="3200" b="1" dirty="0" err="1">
                <a:latin typeface="Brandon Grotesque Black"/>
                <a:ea typeface="Brandon Grotesque Black"/>
                <a:cs typeface="Brandon Grotesque Black"/>
              </a:rPr>
              <a:t>RealCollege</a:t>
            </a:r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 Survey?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512536" y="1181189"/>
            <a:ext cx="81316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Food insecurity: </a:t>
            </a:r>
            <a:r>
              <a:rPr lang="en-US" sz="2200" dirty="0"/>
              <a:t>limited or uncertain availability of nutritionally adequate and safe food, or the ability to acquire such food in a socially acceptable manner</a:t>
            </a:r>
          </a:p>
          <a:p>
            <a:endParaRPr lang="en-US" sz="2200" dirty="0"/>
          </a:p>
          <a:p>
            <a:r>
              <a:rPr lang="en-US" sz="2200" b="1" dirty="0"/>
              <a:t>Housing insecurity: </a:t>
            </a:r>
            <a:r>
              <a:rPr lang="en-US" sz="2200" dirty="0"/>
              <a:t>broad set of housing challenges that prevent someone from having a safe, affordable, and consistent place to live </a:t>
            </a:r>
          </a:p>
          <a:p>
            <a:endParaRPr lang="en-US" sz="2200" b="1" dirty="0"/>
          </a:p>
          <a:p>
            <a:r>
              <a:rPr lang="en-US" sz="2200" b="1" dirty="0"/>
              <a:t>Homelessness: </a:t>
            </a:r>
            <a:r>
              <a:rPr lang="en-US" sz="2200" dirty="0"/>
              <a:t>someone does not have a fixed, regular, and adequate place to live (includes couch surfing)</a:t>
            </a:r>
          </a:p>
          <a:p>
            <a:endParaRPr lang="en-US" sz="2200" dirty="0"/>
          </a:p>
          <a:p>
            <a:r>
              <a:rPr lang="en-US" sz="2200" b="1" dirty="0"/>
              <a:t>Additional topics:</a:t>
            </a:r>
          </a:p>
          <a:p>
            <a:r>
              <a:rPr lang="en-US" sz="2200" dirty="0"/>
              <a:t>employment, finances, transportation, childcare, public benefits, campus programs, and stress and mental health</a:t>
            </a:r>
          </a:p>
        </p:txBody>
      </p:sp>
    </p:spTree>
    <p:extLst>
      <p:ext uri="{BB962C8B-B14F-4D97-AF65-F5344CB8AC3E}">
        <p14:creationId xmlns:p14="http://schemas.microsoft.com/office/powerpoint/2010/main" val="41920779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TEMPLATE PAGE rev 2.jpg">
            <a:extLst>
              <a:ext uri="{FF2B5EF4-FFF2-40B4-BE49-F238E27FC236}">
                <a16:creationId xmlns:a16="http://schemas.microsoft.com/office/drawing/2014/main" id="{2239B608-75E8-7444-A357-A0CEFB799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F081CC-3204-4353-ADE7-A688E2C2782A}"/>
              </a:ext>
            </a:extLst>
          </p:cNvPr>
          <p:cNvGraphicFramePr/>
          <p:nvPr/>
        </p:nvGraphicFramePr>
        <p:xfrm>
          <a:off x="1007806" y="1150375"/>
          <a:ext cx="7128388" cy="384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20053A-1810-45D9-AA74-3A44BCBEA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851458"/>
              </p:ext>
            </p:extLst>
          </p:nvPr>
        </p:nvGraphicFramePr>
        <p:xfrm>
          <a:off x="1511467" y="1029968"/>
          <a:ext cx="5757969" cy="39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FB77A5-AFC1-A44A-A9C5-3486C89F2D8C}"/>
              </a:ext>
            </a:extLst>
          </p:cNvPr>
          <p:cNvSpPr txBox="1"/>
          <p:nvPr/>
        </p:nvSpPr>
        <p:spPr>
          <a:xfrm>
            <a:off x="1422305" y="296836"/>
            <a:ext cx="629939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>
                <a:latin typeface="Brandon Grotesque Medium" panose="020B0503020203060202" pitchFamily="34" charset="77"/>
              </a:rPr>
              <a:t>5 Years of #</a:t>
            </a:r>
            <a:r>
              <a:rPr lang="en-US" sz="3375" b="1" dirty="0" err="1">
                <a:latin typeface="Brandon Grotesque Medium" panose="020B0503020203060202" pitchFamily="34" charset="77"/>
              </a:rPr>
              <a:t>RealCollege</a:t>
            </a:r>
            <a:r>
              <a:rPr lang="en-US" sz="3375" b="1" dirty="0">
                <a:latin typeface="Brandon Grotesque Medium" panose="020B0503020203060202" pitchFamily="34" charset="77"/>
              </a:rPr>
              <a:t> Surveys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857" y="5244734"/>
            <a:ext cx="7799443" cy="481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1" dirty="0">
                <a:latin typeface="Brandon Grotesque Medium" panose="020B0503020203060202" pitchFamily="34" charset="77"/>
              </a:rPr>
              <a:t>We have now surveyed 330K students at 400+ institutions</a:t>
            </a:r>
          </a:p>
        </p:txBody>
      </p:sp>
    </p:spTree>
    <p:extLst>
      <p:ext uri="{BB962C8B-B14F-4D97-AF65-F5344CB8AC3E}">
        <p14:creationId xmlns:p14="http://schemas.microsoft.com/office/powerpoint/2010/main" val="37883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#</a:t>
            </a:r>
            <a:r>
              <a:rPr lang="en-US" altLang="en-US" sz="3200" b="1" dirty="0" err="1">
                <a:latin typeface="Brandon Grotesque Black"/>
                <a:ea typeface="Brandon Grotesque Black"/>
                <a:cs typeface="Brandon Grotesque Black"/>
              </a:rPr>
              <a:t>RealCollege</a:t>
            </a:r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 Survey Fall 2019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1069521" y="1714953"/>
            <a:ext cx="7004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Nearly 167,000 students from 227 colleges and universities:</a:t>
            </a:r>
          </a:p>
          <a:p>
            <a:endParaRPr lang="en-US" sz="2200" dirty="0"/>
          </a:p>
          <a:p>
            <a:r>
              <a:rPr lang="en-US" sz="2200" dirty="0"/>
              <a:t>39% of respondents experienced food insecurity</a:t>
            </a:r>
          </a:p>
          <a:p>
            <a:endParaRPr lang="en-US" sz="2200" dirty="0"/>
          </a:p>
          <a:p>
            <a:r>
              <a:rPr lang="en-US" sz="2200" dirty="0"/>
              <a:t>46% of respondents experienced housing insecurity</a:t>
            </a:r>
          </a:p>
          <a:p>
            <a:endParaRPr lang="en-US" sz="2200" dirty="0"/>
          </a:p>
          <a:p>
            <a:r>
              <a:rPr lang="en-US" sz="2200" dirty="0"/>
              <a:t>17% of respondents experienced homelessness</a:t>
            </a:r>
          </a:p>
        </p:txBody>
      </p:sp>
    </p:spTree>
    <p:extLst>
      <p:ext uri="{BB962C8B-B14F-4D97-AF65-F5344CB8AC3E}">
        <p14:creationId xmlns:p14="http://schemas.microsoft.com/office/powerpoint/2010/main" val="407683798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#</a:t>
            </a:r>
            <a:r>
              <a:rPr lang="en-US" altLang="en-US" sz="3200" b="1" dirty="0" err="1">
                <a:latin typeface="Brandon Grotesque Black"/>
                <a:ea typeface="Brandon Grotesque Black"/>
                <a:cs typeface="Brandon Grotesque Black"/>
              </a:rPr>
              <a:t>RealCollege</a:t>
            </a:r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 During the Pandemic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6925" y="1139461"/>
            <a:ext cx="75628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Over 38,000 students from 54 colleges and universities:</a:t>
            </a:r>
          </a:p>
          <a:p>
            <a:endParaRPr lang="en-US" sz="2200" dirty="0"/>
          </a:p>
          <a:p>
            <a:r>
              <a:rPr lang="en-US" sz="2200" b="1" dirty="0"/>
              <a:t>Experiencing food insecurity</a:t>
            </a:r>
          </a:p>
          <a:p>
            <a:r>
              <a:rPr lang="en-US" sz="2200" dirty="0"/>
              <a:t>44% of respondents at two-year institutions</a:t>
            </a:r>
          </a:p>
          <a:p>
            <a:r>
              <a:rPr lang="en-US" sz="2200" dirty="0"/>
              <a:t>38% of respondents at four-year institutions</a:t>
            </a:r>
          </a:p>
          <a:p>
            <a:endParaRPr lang="en-US" sz="2200" dirty="0"/>
          </a:p>
          <a:p>
            <a:r>
              <a:rPr lang="en-US" sz="2200" b="1" dirty="0"/>
              <a:t>Experiencing homelessness</a:t>
            </a:r>
          </a:p>
          <a:p>
            <a:r>
              <a:rPr lang="en-US" sz="2200" dirty="0"/>
              <a:t>15% of respondents at two-year institutions</a:t>
            </a:r>
          </a:p>
          <a:p>
            <a:r>
              <a:rPr lang="en-US" sz="2200" dirty="0"/>
              <a:t>11% of respondents at four-year institutions</a:t>
            </a:r>
          </a:p>
          <a:p>
            <a:endParaRPr lang="en-US" sz="2200" dirty="0"/>
          </a:p>
          <a:p>
            <a:r>
              <a:rPr lang="en-US" sz="2200" b="1" dirty="0"/>
              <a:t>Half of respondents exhibited at least moderate anxiety</a:t>
            </a:r>
          </a:p>
          <a:p>
            <a:endParaRPr lang="en-US" sz="2200" dirty="0"/>
          </a:p>
          <a:p>
            <a:r>
              <a:rPr lang="en-US" sz="2000" dirty="0"/>
              <a:t>Full report: </a:t>
            </a:r>
            <a:r>
              <a:rPr lang="en-US" sz="2000" dirty="0">
                <a:hlinkClick r:id="rId4"/>
              </a:rPr>
              <a:t>hope4college.com/realcollege-during-the-pandemic/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72191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Why Participate?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0575" y="1428152"/>
            <a:ext cx="75628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Institutional reports are a tool for colleges and universities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Fundraise for student supports, such as emergency aid and food pantries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Engage with local businesses, human services agencies, and other non-government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Advocate for policy that better supports students on the state and federal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Focus leadership teams, staff, and faculty on key drivers of degree completion</a:t>
            </a:r>
          </a:p>
        </p:txBody>
      </p:sp>
    </p:spTree>
    <p:extLst>
      <p:ext uri="{BB962C8B-B14F-4D97-AF65-F5344CB8AC3E}">
        <p14:creationId xmlns:p14="http://schemas.microsoft.com/office/powerpoint/2010/main" val="31617487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0575" y="1366597"/>
            <a:ext cx="756284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"The findings of this year's #</a:t>
            </a:r>
            <a:r>
              <a:rPr lang="en-US" sz="3400" dirty="0" err="1"/>
              <a:t>RealCollege</a:t>
            </a:r>
            <a:r>
              <a:rPr lang="en-US" sz="3400" dirty="0"/>
              <a:t> survey reaffirm the need for us as leaders and teammates in higher education to be hyper-focused on supporting our students, now more than ever.” </a:t>
            </a:r>
          </a:p>
          <a:p>
            <a:endParaRPr lang="en-US" sz="2800" dirty="0"/>
          </a:p>
          <a:p>
            <a:r>
              <a:rPr lang="en-US" sz="2800" dirty="0"/>
              <a:t>- Dr. Lisa </a:t>
            </a:r>
            <a:r>
              <a:rPr lang="en-US" sz="2800" dirty="0" err="1"/>
              <a:t>Skari</a:t>
            </a:r>
            <a:r>
              <a:rPr lang="en-US" sz="2800" dirty="0"/>
              <a:t>, President of Mt. Hood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02293422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PPT TEMPLATE PAGE.jpg">
            <a:extLst>
              <a:ext uri="{FF2B5EF4-FFF2-40B4-BE49-F238E27FC236}">
                <a16:creationId xmlns:a16="http://schemas.microsoft.com/office/drawing/2014/main" id="{A1F604FB-0604-4511-B4C5-2D3EDF40D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B63128F1-C70A-41B8-AE70-64F3B2760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50800"/>
            <a:ext cx="7562850" cy="898525"/>
          </a:xfrm>
        </p:spPr>
        <p:txBody>
          <a:bodyPr/>
          <a:lstStyle/>
          <a:p>
            <a:r>
              <a:rPr lang="en-US" altLang="en-US" sz="3200" b="1" dirty="0">
                <a:latin typeface="Brandon Grotesque Black"/>
                <a:ea typeface="Brandon Grotesque Black"/>
                <a:cs typeface="Brandon Grotesque Black"/>
              </a:rPr>
              <a:t>Participation Timeline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F827C720-DAC2-4DB6-B67C-E76708CB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6013"/>
            <a:ext cx="6400800" cy="4522787"/>
          </a:xfrm>
        </p:spPr>
        <p:txBody>
          <a:bodyPr/>
          <a:lstStyle/>
          <a:p>
            <a:pPr algn="l"/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  <a:p>
            <a:endParaRPr lang="en-US" altLang="en-US" sz="2200" dirty="0">
              <a:solidFill>
                <a:schemeClr val="tx1"/>
              </a:solidFill>
              <a:latin typeface="Brandon Grotesque Medium"/>
              <a:ea typeface="Brandon Grotesque Medium"/>
              <a:cs typeface="Brandon Grotesq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57CE-13B4-1B49-B9C3-754FBF48D795}"/>
              </a:ext>
            </a:extLst>
          </p:cNvPr>
          <p:cNvSpPr txBox="1"/>
          <p:nvPr/>
        </p:nvSpPr>
        <p:spPr>
          <a:xfrm>
            <a:off x="1429430" y="1541008"/>
            <a:ext cx="6297839" cy="36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3B12-31A5-4E4C-9B73-7D2A55B9838C}"/>
              </a:ext>
            </a:extLst>
          </p:cNvPr>
          <p:cNvSpPr txBox="1"/>
          <p:nvPr/>
        </p:nvSpPr>
        <p:spPr>
          <a:xfrm>
            <a:off x="796926" y="1425195"/>
            <a:ext cx="75628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Now through July 17: </a:t>
            </a:r>
            <a:r>
              <a:rPr lang="en-US" sz="2000" dirty="0"/>
              <a:t>Enrollment </a:t>
            </a:r>
          </a:p>
          <a:p>
            <a:endParaRPr lang="en-US" sz="2000" dirty="0"/>
          </a:p>
          <a:p>
            <a:r>
              <a:rPr lang="en-US" sz="2000" b="1" dirty="0"/>
              <a:t>August 17 – October 30, 2020: </a:t>
            </a:r>
            <a:r>
              <a:rPr lang="en-US" sz="2000" dirty="0"/>
              <a:t>Survey open </a:t>
            </a:r>
          </a:p>
          <a:p>
            <a:endParaRPr lang="en-US" sz="2000" dirty="0"/>
          </a:p>
          <a:p>
            <a:r>
              <a:rPr lang="en-US" sz="2000" b="1" dirty="0"/>
              <a:t>November – December 2020:</a:t>
            </a:r>
            <a:r>
              <a:rPr lang="en-US" sz="2000" dirty="0"/>
              <a:t> Incentive distribution</a:t>
            </a:r>
          </a:p>
          <a:p>
            <a:endParaRPr lang="en-US" sz="2000" dirty="0"/>
          </a:p>
          <a:p>
            <a:r>
              <a:rPr lang="en-US" sz="2000" b="1" dirty="0"/>
              <a:t>November 2020 – April 2021:</a:t>
            </a:r>
            <a:r>
              <a:rPr lang="en-US" sz="2000" dirty="0"/>
              <a:t> Survey analysis</a:t>
            </a:r>
          </a:p>
          <a:p>
            <a:endParaRPr lang="en-US" sz="2000" dirty="0"/>
          </a:p>
          <a:p>
            <a:r>
              <a:rPr lang="en-US" sz="2000" b="1" dirty="0"/>
              <a:t>January – March 2021: </a:t>
            </a:r>
            <a:r>
              <a:rPr lang="en-US" sz="2000" dirty="0"/>
              <a:t>National report release</a:t>
            </a:r>
          </a:p>
          <a:p>
            <a:endParaRPr lang="en-US" sz="2000" dirty="0"/>
          </a:p>
          <a:p>
            <a:r>
              <a:rPr lang="en-US" sz="2000" b="1" dirty="0"/>
              <a:t>March 1, 2021: </a:t>
            </a:r>
            <a:r>
              <a:rPr lang="en-US" sz="2000" dirty="0"/>
              <a:t>Participating institutions receive reports </a:t>
            </a:r>
          </a:p>
        </p:txBody>
      </p:sp>
    </p:spTree>
    <p:extLst>
      <p:ext uri="{BB962C8B-B14F-4D97-AF65-F5344CB8AC3E}">
        <p14:creationId xmlns:p14="http://schemas.microsoft.com/office/powerpoint/2010/main" val="40496382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alCollege Template" id="{FA009A4E-367C-F94B-9E2C-CC90114A5C2D}" vid="{98CE3BD2-B3A9-FB42-9060-3431B1F9F6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715</Words>
  <Application>Microsoft Macintosh PowerPoint</Application>
  <PresentationFormat>On-screen Show (4:3)</PresentationFormat>
  <Paragraphs>126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Brandon Grotesque Black</vt:lpstr>
      <vt:lpstr>Brandon Grotesque Medium</vt:lpstr>
      <vt:lpstr>Calibri</vt:lpstr>
      <vt:lpstr>Office Theme</vt:lpstr>
      <vt:lpstr>#RealCollege Survey Fall 2020</vt:lpstr>
      <vt:lpstr>PowerPoint Presentation</vt:lpstr>
      <vt:lpstr>What is the #RealCollege Survey?</vt:lpstr>
      <vt:lpstr>PowerPoint Presentation</vt:lpstr>
      <vt:lpstr>#RealCollege Survey Fall 2019</vt:lpstr>
      <vt:lpstr>#RealCollege During the Pandemic</vt:lpstr>
      <vt:lpstr>Why Participate?</vt:lpstr>
      <vt:lpstr>PowerPoint Presentation</vt:lpstr>
      <vt:lpstr>Participation Timeline</vt:lpstr>
      <vt:lpstr>How to Sign Up</vt:lpstr>
      <vt:lpstr>Pricing &amp; Scholarships</vt:lpstr>
      <vt:lpstr>Partner Organizations</vt:lpstr>
      <vt:lpstr>Deadline &amp; Sign-Up Form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UWKC Benefits Hubs and  Financial Aid</dc:title>
  <dc:creator>Sara Goldrick-Rab</dc:creator>
  <cp:lastModifiedBy>Liz Looker</cp:lastModifiedBy>
  <cp:revision>46</cp:revision>
  <dcterms:created xsi:type="dcterms:W3CDTF">2019-09-14T20:07:18Z</dcterms:created>
  <dcterms:modified xsi:type="dcterms:W3CDTF">2020-06-29T16:43:30Z</dcterms:modified>
</cp:coreProperties>
</file>