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3" r:id="rId4"/>
    <p:sldId id="264" r:id="rId5"/>
    <p:sldId id="268" r:id="rId6"/>
    <p:sldId id="267" r:id="rId7"/>
    <p:sldId id="272" r:id="rId8"/>
    <p:sldId id="270" r:id="rId9"/>
    <p:sldId id="266" r:id="rId10"/>
    <p:sldId id="262" r:id="rId11"/>
    <p:sldId id="265" r:id="rId12"/>
    <p:sldId id="271" r:id="rId13"/>
  </p:sldIdLst>
  <p:sldSz cx="9144000" cy="6858000" type="screen4x3"/>
  <p:notesSz cx="7010400" cy="9296400"/>
  <p:embeddedFontLst>
    <p:embeddedFont>
      <p:font typeface="Eras Medium ITC" panose="020B0604020202020204" charset="0"/>
      <p:regular r:id="rId15"/>
    </p:embeddedFon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rial Unicode MS" panose="020B0604020202020204" pitchFamily="34" charset="-12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022"/>
    <a:srgbClr val="64933A"/>
    <a:srgbClr val="20413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8CBE0-7B24-4C21-BEDF-889C4D74018C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4559F-076F-4A24-97B2-554ADD1408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4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4559F-076F-4A24-97B2-554ADD14085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37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7"/>
            <a:ext cx="9144000" cy="685967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5958307" y="6082941"/>
            <a:ext cx="2900454" cy="546459"/>
            <a:chOff x="5958307" y="6082941"/>
            <a:chExt cx="2900454" cy="546459"/>
          </a:xfrm>
        </p:grpSpPr>
        <p:pic>
          <p:nvPicPr>
            <p:cNvPr id="9" name="Picture 5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4962"/>
            <a:stretch/>
          </p:blipFill>
          <p:spPr bwMode="auto">
            <a:xfrm>
              <a:off x="5958307" y="6376682"/>
              <a:ext cx="2900454" cy="25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816" y="6082941"/>
              <a:ext cx="2865437" cy="29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7" descr="Baylor_IMreverse_horz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783951"/>
            <a:ext cx="3048000" cy="9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0413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9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08A8DE-D0D6-486F-A26F-97F63FA1804B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789473-3971-4B7A-AE3E-3D9FC83BB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6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08A8DE-D0D6-486F-A26F-97F63FA1804B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789473-3971-4B7A-AE3E-3D9FC83BB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0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08A8DE-D0D6-486F-A26F-97F63FA1804B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789473-3971-4B7A-AE3E-3D9FC83BB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27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08A8DE-D0D6-486F-A26F-97F63FA1804B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789473-3971-4B7A-AE3E-3D9FC83BB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2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19800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7"/>
            <a:ext cx="9144000" cy="685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20413A"/>
              </a:buClr>
              <a:buSzPct val="110000"/>
              <a:buFont typeface="Wingdings" panose="05000000000000000000" pitchFamily="2" charset="2"/>
              <a:buChar char="v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1pPr>
            <a:lvl2pPr marL="742950" indent="-285750">
              <a:buClr>
                <a:srgbClr val="20413A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2pPr>
            <a:lvl3pPr marL="1143000" indent="-228600">
              <a:buClr>
                <a:srgbClr val="20413A"/>
              </a:buClr>
              <a:buSzPct val="110000"/>
              <a:buFont typeface="Wingdings" panose="05000000000000000000" pitchFamily="2" charset="2"/>
              <a:buChar char="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3pPr>
            <a:lvl4pPr marL="1600200" indent="-228600">
              <a:buClr>
                <a:srgbClr val="20413A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4pPr>
            <a:lvl5pPr marL="2057400" indent="-228600">
              <a:buClr>
                <a:srgbClr val="20413A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958307" y="6082941"/>
            <a:ext cx="2900454" cy="546459"/>
            <a:chOff x="5958307" y="6082941"/>
            <a:chExt cx="2900454" cy="546459"/>
          </a:xfrm>
        </p:grpSpPr>
        <p:pic>
          <p:nvPicPr>
            <p:cNvPr id="11" name="Picture 5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4962"/>
            <a:stretch/>
          </p:blipFill>
          <p:spPr bwMode="auto">
            <a:xfrm>
              <a:off x="5958307" y="6376682"/>
              <a:ext cx="2900454" cy="25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816" y="6082941"/>
              <a:ext cx="2865437" cy="29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7" descr="Baylor_IMreverse_horz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783951"/>
            <a:ext cx="3048000" cy="9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1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7"/>
            <a:ext cx="9144000" cy="685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C000"/>
              </a:buClr>
              <a:buSzPct val="110000"/>
              <a:buFont typeface="Wingdings" panose="05000000000000000000" pitchFamily="2" charset="2"/>
              <a:buChar char="v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1pPr>
            <a:lvl2pPr marL="742950" indent="-285750">
              <a:buClr>
                <a:srgbClr val="FFC000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2pPr>
            <a:lvl3pPr marL="1143000" indent="-228600">
              <a:buClr>
                <a:srgbClr val="FFC000"/>
              </a:buClr>
              <a:buSzPct val="110000"/>
              <a:buFont typeface="Wingdings" panose="05000000000000000000" pitchFamily="2" charset="2"/>
              <a:buChar char="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3pPr>
            <a:lvl4pPr marL="1600200" indent="-228600">
              <a:buClr>
                <a:srgbClr val="FFC000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4pPr>
            <a:lvl5pPr marL="2057400" indent="-228600">
              <a:buClr>
                <a:srgbClr val="FFC000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958307" y="6082941"/>
            <a:ext cx="2900454" cy="546459"/>
            <a:chOff x="5958307" y="6082941"/>
            <a:chExt cx="2900454" cy="546459"/>
          </a:xfrm>
        </p:grpSpPr>
        <p:pic>
          <p:nvPicPr>
            <p:cNvPr id="11" name="Picture 5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4962"/>
            <a:stretch/>
          </p:blipFill>
          <p:spPr bwMode="auto">
            <a:xfrm>
              <a:off x="5958307" y="6376682"/>
              <a:ext cx="2900454" cy="25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816" y="6082941"/>
              <a:ext cx="2865437" cy="29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7" descr="Baylor_IMreverse_horz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783951"/>
            <a:ext cx="3048000" cy="9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95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19800"/>
          </a:xfrm>
          <a:prstGeom prst="rect">
            <a:avLst/>
          </a:prstGeom>
          <a:solidFill>
            <a:srgbClr val="64933A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7"/>
            <a:ext cx="9144000" cy="685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C000"/>
              </a:buClr>
              <a:buSzPct val="110000"/>
              <a:buFont typeface="Wingdings" panose="05000000000000000000" pitchFamily="2" charset="2"/>
              <a:buChar char="v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1pPr>
            <a:lvl2pPr marL="742950" indent="-285750">
              <a:buClr>
                <a:srgbClr val="FFC000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2pPr>
            <a:lvl3pPr marL="1143000" indent="-228600">
              <a:buClr>
                <a:srgbClr val="FFC000"/>
              </a:buClr>
              <a:buSzPct val="110000"/>
              <a:buFont typeface="Wingdings" panose="05000000000000000000" pitchFamily="2" charset="2"/>
              <a:buChar char="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3pPr>
            <a:lvl4pPr marL="1600200" indent="-228600">
              <a:buClr>
                <a:srgbClr val="FFC000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4pPr>
            <a:lvl5pPr marL="2057400" indent="-228600">
              <a:buClr>
                <a:srgbClr val="FFC000"/>
              </a:buClr>
              <a:buSzPct val="110000"/>
              <a:buFont typeface="Wingdings" panose="05000000000000000000" pitchFamily="2" charset="2"/>
              <a:buChar char=""/>
              <a:defRPr>
                <a:solidFill>
                  <a:srgbClr val="20413A"/>
                </a:solidFill>
                <a:effectLst/>
                <a:latin typeface="Eras Medium ITC" panose="020B06020305040208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958307" y="6082941"/>
            <a:ext cx="2900454" cy="546459"/>
            <a:chOff x="5958307" y="6082941"/>
            <a:chExt cx="2900454" cy="546459"/>
          </a:xfrm>
        </p:grpSpPr>
        <p:pic>
          <p:nvPicPr>
            <p:cNvPr id="11" name="Picture 5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4962"/>
            <a:stretch/>
          </p:blipFill>
          <p:spPr bwMode="auto">
            <a:xfrm>
              <a:off x="5958307" y="6376682"/>
              <a:ext cx="2900454" cy="25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816" y="6082941"/>
              <a:ext cx="2865437" cy="29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7" descr="Baylor_IMreverse_horz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783951"/>
            <a:ext cx="3048000" cy="9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95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0413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50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05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08A8DE-D0D6-486F-A26F-97F63FA1804B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789473-3971-4B7A-AE3E-3D9FC83BB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29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08A8DE-D0D6-486F-A26F-97F63FA1804B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789473-3971-4B7A-AE3E-3D9FC83BB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7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08A8DE-D0D6-486F-A26F-97F63FA1804B}" type="datetimeFigureOut">
              <a:rPr lang="en-US" smtClean="0"/>
              <a:t>10/26/2018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789473-3971-4B7A-AE3E-3D9FC83BBF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8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" y="-838"/>
            <a:ext cx="9142883" cy="6858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958307" y="6082941"/>
            <a:ext cx="2900454" cy="546459"/>
            <a:chOff x="5958307" y="6082941"/>
            <a:chExt cx="2900454" cy="546459"/>
          </a:xfrm>
        </p:grpSpPr>
        <p:pic>
          <p:nvPicPr>
            <p:cNvPr id="18" name="Picture 5"/>
            <p:cNvPicPr>
              <a:picLocks noChangeAspect="1"/>
            </p:cNvPicPr>
            <p:nvPr userDrawn="1"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4962"/>
            <a:stretch/>
          </p:blipFill>
          <p:spPr bwMode="auto">
            <a:xfrm>
              <a:off x="5958307" y="6376682"/>
              <a:ext cx="2900454" cy="25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816" y="6082941"/>
              <a:ext cx="2865437" cy="29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7" descr="Baylor_IMreverse_horz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783951"/>
            <a:ext cx="3048000" cy="9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83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20413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20413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ras Medium ITC" panose="020B06020305040208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20413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ras Medium ITC" panose="020B06020305040208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20413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ras Medium ITC" panose="020B06020305040208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20413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ras Medium ITC" panose="020B06020305040208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20413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ras Medium ITC" panose="020B06020305040208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057400"/>
          </a:xfrm>
        </p:spPr>
        <p:txBody>
          <a:bodyPr/>
          <a:lstStyle/>
          <a:p>
            <a:r>
              <a:rPr lang="en-US" sz="3600" i="1" dirty="0">
                <a:effectLst/>
              </a:rPr>
              <a:t>Improved Student Outcomes through Transformation of Geriatric Course Delivery</a:t>
            </a:r>
            <a:endParaRPr lang="en-US" sz="3600" b="1" dirty="0">
              <a:solidFill>
                <a:srgbClr val="FAE022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971800"/>
            <a:ext cx="6400800" cy="2743200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Cheryl </a:t>
            </a:r>
            <a:r>
              <a:rPr lang="en-US" sz="2400" dirty="0" smtClean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Tucker, DNP, RN, CNE</a:t>
            </a:r>
          </a:p>
          <a:p>
            <a:r>
              <a:rPr lang="en-US" sz="24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Kelly Rossler, PhD, RN, CHSE</a:t>
            </a:r>
          </a:p>
          <a:p>
            <a:r>
              <a:rPr lang="en-US" sz="240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Panel Presentation</a:t>
            </a: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dirty="0"/>
              <a:t> </a:t>
            </a:r>
            <a:r>
              <a:rPr lang="en-US" sz="2000" dirty="0">
                <a:latin typeface="Arial Black" panose="020B0A04020102020204" pitchFamily="34" charset="0"/>
              </a:rPr>
              <a:t>Southern Regional Education Board </a:t>
            </a:r>
            <a:endParaRPr lang="en-US" sz="2000" dirty="0"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2018 Annual Conference of the Council on Collegiate Education for Nursing 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BC814A-94B4-46B2-8375-78899060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 smtClean="0"/>
              <a:t>Outcome Measures:</a:t>
            </a:r>
            <a:br>
              <a:rPr lang="en-US" sz="3600" i="1" dirty="0" smtClean="0"/>
            </a:br>
            <a:r>
              <a:rPr lang="en-US" sz="3600" i="1" dirty="0" smtClean="0"/>
              <a:t>HESI</a:t>
            </a:r>
            <a:r>
              <a:rPr lang="en-US" sz="3600" i="1" baseline="30000" dirty="0" smtClean="0"/>
              <a:t>TM </a:t>
            </a:r>
            <a:r>
              <a:rPr lang="en-US" sz="3600" i="1" dirty="0" smtClean="0"/>
              <a:t>Exam </a:t>
            </a:r>
            <a:r>
              <a:rPr lang="en-US" sz="3600" i="1" dirty="0"/>
              <a:t>Scores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1DA6DFD-D69F-40A1-9C92-A86BFC13F4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59692"/>
              </p:ext>
            </p:extLst>
          </p:nvPr>
        </p:nvGraphicFramePr>
        <p:xfrm>
          <a:off x="432683" y="1560020"/>
          <a:ext cx="8229600" cy="4078780"/>
        </p:xfrm>
        <a:graphic>
          <a:graphicData uri="http://schemas.openxmlformats.org/drawingml/2006/table">
            <a:tbl>
              <a:tblPr firstRow="1" firstCol="1" bandRow="1"/>
              <a:tblGrid>
                <a:gridCol w="3264408">
                  <a:extLst>
                    <a:ext uri="{9D8B030D-6E8A-4147-A177-3AD203B41FA5}">
                      <a16:colId xmlns="" xmlns:a16="http://schemas.microsoft.com/office/drawing/2014/main" val="2005032772"/>
                    </a:ext>
                  </a:extLst>
                </a:gridCol>
                <a:gridCol w="1743761">
                  <a:extLst>
                    <a:ext uri="{9D8B030D-6E8A-4147-A177-3AD203B41FA5}">
                      <a16:colId xmlns="" xmlns:a16="http://schemas.microsoft.com/office/drawing/2014/main" val="726711985"/>
                    </a:ext>
                  </a:extLst>
                </a:gridCol>
                <a:gridCol w="3221431">
                  <a:extLst>
                    <a:ext uri="{9D8B030D-6E8A-4147-A177-3AD203B41FA5}">
                      <a16:colId xmlns="" xmlns:a16="http://schemas.microsoft.com/office/drawing/2014/main" val="1518610691"/>
                    </a:ext>
                  </a:extLst>
                </a:gridCol>
              </a:tblGrid>
              <a:tr h="82296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HESI Med/Surg Specialty Exam Score: Specialty Area Geriatrics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25713780"/>
                  </a:ext>
                </a:extLst>
              </a:tr>
              <a:tr h="6511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Academic Year  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Fall 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HESI Score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Spring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HESI Score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5676087"/>
                  </a:ext>
                </a:extLst>
              </a:tr>
              <a:tr h="6511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Academic Year 2017-2018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892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(N=67 in 2017)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944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(N=130 in 2018)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1947176"/>
                  </a:ext>
                </a:extLst>
              </a:tr>
              <a:tr h="6511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Academic Year 2016-2017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1072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(N=67 in 2016)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Score Not Provided by HESI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(N=126 in 2017)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7920941"/>
                  </a:ext>
                </a:extLst>
              </a:tr>
              <a:tr h="6511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Academic Year 2015-2016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934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(N=57 in 2015)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953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(N=115 in 2016)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541105"/>
                  </a:ext>
                </a:extLst>
              </a:tr>
              <a:tr h="6511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Academic Year 2014-2015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864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(N=72 in 2014)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798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ras Medium IT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(N=81 in 2015)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ras Medium ITC" panose="020B060402020202020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750959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29200" y="5638800"/>
            <a:ext cx="3633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Eras Medium ITC" panose="020B0604020202020204" charset="0"/>
                <a:cs typeface="Arial" panose="020B0604020202020204" pitchFamily="34" charset="0"/>
              </a:rPr>
              <a:t>(</a:t>
            </a:r>
            <a:r>
              <a:rPr lang="en-US" sz="1400" dirty="0" err="1" smtClean="0">
                <a:latin typeface="Eras Medium ITC" panose="020B0604020202020204" charset="0"/>
                <a:cs typeface="Arial" panose="020B0604020202020204" pitchFamily="34" charset="0"/>
              </a:rPr>
              <a:t>Nibert</a:t>
            </a:r>
            <a:r>
              <a:rPr lang="en-US" sz="1400" dirty="0" smtClean="0">
                <a:latin typeface="Eras Medium ITC" panose="020B060402020202020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&amp; </a:t>
            </a:r>
            <a:r>
              <a:rPr lang="en-US" sz="1400" dirty="0" smtClean="0">
                <a:latin typeface="Eras Medium ITC" panose="020B0604020202020204" charset="0"/>
                <a:cs typeface="Arial" panose="020B0604020202020204" pitchFamily="34" charset="0"/>
              </a:rPr>
              <a:t>Morrison, 2013; </a:t>
            </a:r>
            <a:r>
              <a:rPr lang="en-US" sz="1400" dirty="0" err="1" smtClean="0">
                <a:latin typeface="Eras Medium ITC" panose="020B0604020202020204" charset="0"/>
                <a:cs typeface="Arial" panose="020B0604020202020204" pitchFamily="34" charset="0"/>
              </a:rPr>
              <a:t>Zweighaft</a:t>
            </a: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Eras Medium ITC" panose="020B0604020202020204" charset="0"/>
                <a:cs typeface="Arial" panose="020B0604020202020204" pitchFamily="34" charset="0"/>
              </a:rPr>
              <a:t>2013)</a:t>
            </a:r>
            <a:endParaRPr lang="en-US" sz="1400" dirty="0">
              <a:latin typeface="Eras Medium ITC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2ACAA-A9E3-4D0D-B62A-49CF0C91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61B869-3ABD-465B-9CF0-6DB5818F8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57600"/>
          </a:xfrm>
        </p:spPr>
        <p:txBody>
          <a:bodyPr>
            <a:normAutofit/>
          </a:bodyPr>
          <a:lstStyle/>
          <a:p>
            <a:r>
              <a:rPr lang="en-US" sz="2400" dirty="0"/>
              <a:t>Infusion of innovative technologies improved student outcomes </a:t>
            </a:r>
          </a:p>
          <a:p>
            <a:r>
              <a:rPr lang="en-US" sz="2400" dirty="0"/>
              <a:t>Feasible in a hybrid format </a:t>
            </a:r>
          </a:p>
          <a:p>
            <a:r>
              <a:rPr lang="en-US" sz="2400" dirty="0"/>
              <a:t>Students engage and take ownership of learning</a:t>
            </a:r>
          </a:p>
          <a:p>
            <a:r>
              <a:rPr lang="en-US" sz="2400" dirty="0"/>
              <a:t>Geriatric simulation created realism and empathy for older adults </a:t>
            </a:r>
          </a:p>
          <a:p>
            <a:r>
              <a:rPr lang="en-US" sz="2400" dirty="0"/>
              <a:t>Expansion of learning into the community </a:t>
            </a:r>
          </a:p>
        </p:txBody>
      </p:sp>
    </p:spTree>
    <p:extLst>
      <p:ext uri="{BB962C8B-B14F-4D97-AF65-F5344CB8AC3E}">
        <p14:creationId xmlns:p14="http://schemas.microsoft.com/office/powerpoint/2010/main" val="32722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C727AD-C97A-46A1-A9BF-5C0DFEF2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79F631-FF7B-4EDD-9B0E-AE8E85413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3480"/>
            <a:ext cx="8229600" cy="4038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American Geriatric Society. (2015). American Geriatrics Society 2015 updated Beers Criteria for potentially inappropriate medication use in older adults. Journal of American Geriatric Society, 63, 2227–2246. doi: 10.1111/jgs.13702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Moll, W. (2018). Age simulation suit GERT [Brochure]. Niederstotzingen, Germany: Produkt &amp; Projekt. Retrieved from http://www.age-simulation-suit.com/usa-canada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National League for Nursing. (2014). Instructor’s toolkit for Judy Jones simulations. ACE.Z Advancing care excellence for Alzheimer’s patients and caregivers series.  National League for Nursing: Author.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 err="1">
                <a:latin typeface="Eras Medium ITC" panose="020B0604020202020204" charset="0"/>
                <a:cs typeface="Arial" panose="020B0604020202020204" pitchFamily="34" charset="0"/>
              </a:rPr>
              <a:t>Nibert</a:t>
            </a: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, A., &amp; Morrison, S. (2013). HESI Testing—A history of evidence-based research. Journal of Professional Nursing, 29(2), S2-S4. doi:10.1016/j.profnurs.2012.06.004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 smtClean="0">
                <a:latin typeface="Eras Medium ITC" panose="020B0604020202020204" charset="0"/>
                <a:cs typeface="Arial" panose="020B0604020202020204" pitchFamily="34" charset="0"/>
              </a:rPr>
              <a:t>The </a:t>
            </a: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Hartford Institute for Geriatric Nursing, </a:t>
            </a:r>
            <a:r>
              <a:rPr lang="en-US" sz="1400" dirty="0" smtClean="0">
                <a:latin typeface="Eras Medium ITC" panose="020B0604020202020204" charset="0"/>
                <a:cs typeface="Arial" panose="020B0604020202020204" pitchFamily="34" charset="0"/>
              </a:rPr>
              <a:t>NYU College </a:t>
            </a: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of Nursing. (2007). How to Try This series. Retrieved from https://hign.org/ </a:t>
            </a:r>
            <a:endParaRPr lang="en-US" sz="1400" dirty="0" smtClean="0">
              <a:latin typeface="Eras Medium ITC" panose="020B060402020202020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dirty="0" err="1">
                <a:latin typeface="Eras Medium ITC" panose="020B0604020202020204" charset="0"/>
                <a:cs typeface="Arial" panose="020B0604020202020204" pitchFamily="34" charset="0"/>
              </a:rPr>
              <a:t>Zweighaft</a:t>
            </a: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, E. L. (2013). Impact of HESI specialty exams: The ninth HESI exit exam validity study. Journal of Professional Nursing, 29(2), S10-S16. doi:10.1016/j.profnurs.2012.06.011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 dirty="0">
              <a:latin typeface="Eras Medium ITC" panose="020B060402020202020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 dirty="0">
              <a:latin typeface="Eras Medium ITC" panose="020B0604020202020204" charset="0"/>
            </a:endParaRPr>
          </a:p>
          <a:p>
            <a:pPr marL="0" indent="0">
              <a:buNone/>
            </a:pPr>
            <a:endParaRPr lang="en-US" dirty="0">
              <a:latin typeface="Eras Medium IT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4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3600" i="1" dirty="0"/>
              <a:t>Program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Integrate new tools, including technology and simulation applications and active learning models, into nursing education in ways that promote greater student engagement and better outcomes, and transform learning </a:t>
            </a:r>
          </a:p>
        </p:txBody>
      </p:sp>
    </p:spTree>
    <p:extLst>
      <p:ext uri="{BB962C8B-B14F-4D97-AF65-F5344CB8AC3E}">
        <p14:creationId xmlns:p14="http://schemas.microsoft.com/office/powerpoint/2010/main" val="64307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9C3F52-1B63-4C91-B6FF-4E888F374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Historical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4067CB-9B19-4073-870C-D879D57C2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38600"/>
          </a:xfrm>
        </p:spPr>
        <p:txBody>
          <a:bodyPr>
            <a:noAutofit/>
          </a:bodyPr>
          <a:lstStyle/>
          <a:p>
            <a:r>
              <a:rPr lang="en-US" dirty="0"/>
              <a:t>Curricular Challenges in a Geriatric Course</a:t>
            </a:r>
          </a:p>
          <a:p>
            <a:pPr lvl="1"/>
            <a:r>
              <a:rPr lang="en-US" sz="3200" dirty="0"/>
              <a:t> Course Objectives</a:t>
            </a:r>
          </a:p>
          <a:p>
            <a:pPr lvl="2"/>
            <a:r>
              <a:rPr lang="en-US" sz="3200" dirty="0"/>
              <a:t>Incongruency between Theory and Learning Activities</a:t>
            </a:r>
          </a:p>
          <a:p>
            <a:pPr lvl="1"/>
            <a:r>
              <a:rPr lang="en-US" sz="3200" dirty="0"/>
              <a:t>Course Gaps and Overlaps</a:t>
            </a:r>
          </a:p>
          <a:p>
            <a:pPr lvl="1"/>
            <a:r>
              <a:rPr lang="en-US" sz="3200" dirty="0"/>
              <a:t>Guest Speakers</a:t>
            </a:r>
          </a:p>
          <a:p>
            <a:pPr lvl="1"/>
            <a:r>
              <a:rPr lang="en-US" sz="3200" dirty="0"/>
              <a:t>Student Evaluation of Instruction </a:t>
            </a:r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99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A9DD56-DC63-4D50-A1EC-607FFA2F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A Transition with Learning: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BD4BAA-F4CB-40DC-810F-46116E6D2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00400"/>
          </a:xfrm>
        </p:spPr>
        <p:txBody>
          <a:bodyPr/>
          <a:lstStyle/>
          <a:p>
            <a:r>
              <a:rPr lang="en-US" dirty="0" smtClean="0"/>
              <a:t>Online </a:t>
            </a:r>
            <a:r>
              <a:rPr lang="en-US" dirty="0"/>
              <a:t>Engaged Learning Environment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Simulation Learning Experience</a:t>
            </a:r>
          </a:p>
          <a:p>
            <a:endParaRPr lang="en-US" dirty="0"/>
          </a:p>
          <a:p>
            <a:r>
              <a:rPr lang="en-US" dirty="0"/>
              <a:t>Service Learning Project</a:t>
            </a:r>
          </a:p>
        </p:txBody>
      </p:sp>
    </p:spTree>
    <p:extLst>
      <p:ext uri="{BB962C8B-B14F-4D97-AF65-F5344CB8AC3E}">
        <p14:creationId xmlns:p14="http://schemas.microsoft.com/office/powerpoint/2010/main" val="1108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597E44-AD02-42FD-8484-BB5FC12F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3200" b="1" i="1" dirty="0"/>
              <a:t/>
            </a:r>
            <a:br>
              <a:rPr lang="en-US" sz="3200" b="1" i="1" dirty="0"/>
            </a:br>
            <a:r>
              <a:rPr lang="en-US" sz="2800" i="1" dirty="0"/>
              <a:t>Online Engaged Learning Environment</a:t>
            </a:r>
            <a:br>
              <a:rPr lang="en-US" sz="2800" i="1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D4C139-FE3B-4FC9-A7F3-F081BC2AC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38600"/>
          </a:xfrm>
        </p:spPr>
        <p:txBody>
          <a:bodyPr/>
          <a:lstStyle/>
          <a:p>
            <a:r>
              <a:rPr lang="en-US" dirty="0"/>
              <a:t>Internet Based Case Studies</a:t>
            </a:r>
          </a:p>
          <a:p>
            <a:r>
              <a:rPr lang="en-US" dirty="0"/>
              <a:t>Video Vignettes </a:t>
            </a:r>
          </a:p>
          <a:p>
            <a:r>
              <a:rPr lang="en-US" dirty="0"/>
              <a:t>Electronic Books</a:t>
            </a:r>
          </a:p>
          <a:p>
            <a:r>
              <a:rPr lang="en-US" dirty="0"/>
              <a:t>Recorded Mini-Lectures</a:t>
            </a:r>
          </a:p>
          <a:p>
            <a:r>
              <a:rPr lang="en-US" dirty="0"/>
              <a:t>Unit Quizzes</a:t>
            </a:r>
          </a:p>
          <a:p>
            <a:r>
              <a:rPr lang="en-US" dirty="0"/>
              <a:t>Service Learning </a:t>
            </a:r>
            <a:r>
              <a:rPr lang="en-US" dirty="0" smtClean="0"/>
              <a:t>Presentations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F21525-E497-44CA-B323-F97EDCD0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/>
              <a:t/>
            </a:r>
            <a:br>
              <a:rPr lang="en-US" sz="3600" b="1" i="1" dirty="0"/>
            </a:br>
            <a:r>
              <a:rPr lang="en-US" sz="3600" i="1" dirty="0"/>
              <a:t>Simulation</a:t>
            </a:r>
            <a:r>
              <a:rPr lang="en-US" sz="3600" b="1" i="1" dirty="0"/>
              <a:t> Learning Experience</a:t>
            </a:r>
            <a:br>
              <a:rPr lang="en-US" sz="3600" b="1" i="1" dirty="0"/>
            </a:b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6EFFBB7-CBA2-4642-B1BB-7C6BF1EF64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3500"/>
            <a:ext cx="3657600" cy="4191000"/>
          </a:xfrm>
        </p:spPr>
      </p:pic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4857440-8553-40E4-969A-D5A0C86A15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1520" y="1721644"/>
            <a:ext cx="4069080" cy="198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D7050B-41B3-4CBA-B0F4-1A94505FEB13}"/>
              </a:ext>
            </a:extLst>
          </p:cNvPr>
          <p:cNvSpPr txBox="1"/>
          <p:nvPr/>
        </p:nvSpPr>
        <p:spPr>
          <a:xfrm>
            <a:off x="4572000" y="1261864"/>
            <a:ext cx="4069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GERT Simulation Suit &amp; Eye Diseases</a:t>
            </a:r>
          </a:p>
        </p:txBody>
      </p:sp>
      <p:pic>
        <p:nvPicPr>
          <p:cNvPr id="1026" name="Picture 2" descr="Image result for visual impairment simulation glasses">
            <a:extLst>
              <a:ext uri="{FF2B5EF4-FFF2-40B4-BE49-F238E27FC236}">
                <a16:creationId xmlns="" xmlns:a16="http://schemas.microsoft.com/office/drawing/2014/main" id="{8D2F8BC4-B1D3-4AE1-934E-4EAA9E49F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20" y="3702844"/>
            <a:ext cx="4069080" cy="18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7600" y="55245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Eras Medium ITC" panose="020B0604020202020204" charset="0"/>
              </a:rPr>
              <a:t>(Moll</a:t>
            </a:r>
            <a:r>
              <a:rPr lang="en-US" sz="1400" dirty="0">
                <a:latin typeface="Eras Medium ITC" panose="020B0604020202020204" charset="0"/>
              </a:rPr>
              <a:t>, </a:t>
            </a:r>
            <a:r>
              <a:rPr lang="en-US" sz="1400" dirty="0" smtClean="0">
                <a:latin typeface="Eras Medium ITC" panose="020B0604020202020204" charset="0"/>
              </a:rPr>
              <a:t>2018) </a:t>
            </a:r>
            <a:endParaRPr lang="en-US" sz="1400" dirty="0">
              <a:latin typeface="Eras Medium IT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5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tanding in a room&#10;&#10;Description generated with very high confidence">
            <a:extLst>
              <a:ext uri="{FF2B5EF4-FFF2-40B4-BE49-F238E27FC236}">
                <a16:creationId xmlns="" xmlns:a16="http://schemas.microsoft.com/office/drawing/2014/main" id="{FDF72378-83AD-47E0-99C2-37489C844F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66018"/>
            <a:ext cx="3394472" cy="4525963"/>
          </a:xfrm>
        </p:spPr>
      </p:pic>
      <p:pic>
        <p:nvPicPr>
          <p:cNvPr id="8" name="Content Placeholder 7" descr="A picture containing person, clothing, indoor&#10;&#10;Description generated with very high confidence">
            <a:extLst>
              <a:ext uri="{FF2B5EF4-FFF2-40B4-BE49-F238E27FC236}">
                <a16:creationId xmlns="" xmlns:a16="http://schemas.microsoft.com/office/drawing/2014/main" id="{F0CE4B3C-ABDE-4842-B2B8-440DBD21E7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1054" y="1731763"/>
            <a:ext cx="4525963" cy="3394472"/>
          </a:xfr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95F21525-E497-44CA-B323-F97EDCD01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600" i="1" dirty="0"/>
              <a:t/>
            </a:r>
            <a:br>
              <a:rPr lang="en-US" sz="3600" i="1" dirty="0"/>
            </a:br>
            <a:r>
              <a:rPr lang="en-US" sz="3600" i="1" dirty="0"/>
              <a:t>Simulation Learning Experience</a:t>
            </a:r>
            <a:br>
              <a:rPr lang="en-US" sz="3600" i="1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76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B2320255-76CA-4F28-A0E4-92878E28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5487"/>
            <a:ext cx="8229600" cy="4114801"/>
          </a:xfrm>
        </p:spPr>
        <p:txBody>
          <a:bodyPr>
            <a:normAutofit/>
          </a:bodyPr>
          <a:lstStyle/>
          <a:p>
            <a:r>
              <a:rPr lang="en-US" sz="2400" dirty="0"/>
              <a:t>National League for Nursing: ACEZ Case #1 Judy Jones 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Simulation Roles: </a:t>
            </a:r>
          </a:p>
          <a:p>
            <a:pPr lvl="1"/>
            <a:r>
              <a:rPr lang="en-US" sz="2000" dirty="0" smtClean="0"/>
              <a:t>Assessment</a:t>
            </a:r>
            <a:r>
              <a:rPr lang="en-US" sz="2000" dirty="0"/>
              <a:t>, Medication, Procedure, Documentation, Observer</a:t>
            </a:r>
          </a:p>
          <a:p>
            <a:r>
              <a:rPr lang="en-US" sz="2400" dirty="0"/>
              <a:t>Tools for Assessment</a:t>
            </a:r>
          </a:p>
          <a:p>
            <a:pPr lvl="1"/>
            <a:r>
              <a:rPr lang="en-US" sz="2000" dirty="0"/>
              <a:t>Confusion Assessment Method (CAM) </a:t>
            </a:r>
          </a:p>
          <a:p>
            <a:pPr lvl="1"/>
            <a:r>
              <a:rPr lang="en-US" sz="2000" dirty="0"/>
              <a:t>Mini-Cog© Screening: Cognitive Impairment in Older Adults</a:t>
            </a:r>
          </a:p>
          <a:p>
            <a:pPr lvl="1"/>
            <a:r>
              <a:rPr lang="en-US" sz="2000" dirty="0"/>
              <a:t>Beers Criteria: Potentially Inappropriate Medication Use in Older Adults </a:t>
            </a:r>
            <a:r>
              <a:rPr lang="en-US" sz="2000" dirty="0" smtClean="0"/>
              <a:t>(American </a:t>
            </a:r>
            <a:r>
              <a:rPr lang="en-US" sz="2000" dirty="0"/>
              <a:t>Geriatric </a:t>
            </a:r>
            <a:r>
              <a:rPr lang="en-US" sz="2000" dirty="0" smtClean="0"/>
              <a:t>Society, 2015)</a:t>
            </a:r>
            <a:endParaRPr lang="en-US" sz="2000" dirty="0"/>
          </a:p>
          <a:p>
            <a:pPr lvl="1"/>
            <a:r>
              <a:rPr lang="en-US" sz="2000" dirty="0"/>
              <a:t>Modified Caregiver Strain Index (MCSI)</a:t>
            </a:r>
          </a:p>
          <a:p>
            <a:r>
              <a:rPr lang="en-US" sz="2400" dirty="0"/>
              <a:t>Reflective Journaling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5486400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(National League for Nursing, 2014; The Hartford Institute for Geriatric Nursing, </a:t>
            </a:r>
            <a:r>
              <a:rPr lang="en-US" sz="1400" dirty="0" smtClean="0">
                <a:latin typeface="Eras Medium ITC" panose="020B0604020202020204" charset="0"/>
                <a:cs typeface="Arial" panose="020B0604020202020204" pitchFamily="34" charset="0"/>
              </a:rPr>
              <a:t>NYU College </a:t>
            </a:r>
            <a:r>
              <a:rPr lang="en-US" sz="1400" dirty="0">
                <a:latin typeface="Eras Medium ITC" panose="020B0604020202020204" charset="0"/>
                <a:cs typeface="Arial" panose="020B0604020202020204" pitchFamily="34" charset="0"/>
              </a:rPr>
              <a:t>of </a:t>
            </a:r>
            <a:r>
              <a:rPr lang="en-US" sz="1400" dirty="0" smtClean="0">
                <a:latin typeface="Eras Medium ITC" panose="020B0604020202020204" charset="0"/>
                <a:cs typeface="Arial" panose="020B0604020202020204" pitchFamily="34" charset="0"/>
              </a:rPr>
              <a:t>Nursing, 2007)  </a:t>
            </a:r>
            <a:endParaRPr lang="en-US" sz="1400" dirty="0">
              <a:latin typeface="Eras Medium ITC" panose="020B060402020202020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95F21525-E497-44CA-B323-F97EDCD01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600" i="1" dirty="0"/>
              <a:t/>
            </a:r>
            <a:br>
              <a:rPr lang="en-US" sz="3600" i="1" dirty="0"/>
            </a:br>
            <a:r>
              <a:rPr lang="en-US" sz="3600" i="1" dirty="0"/>
              <a:t>Simulation Learning Experience</a:t>
            </a:r>
            <a:br>
              <a:rPr lang="en-US" sz="3600" i="1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58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F085CA-ADB9-4BB1-B6E9-A3E61663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Service Learning Project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3CC095-0D88-4614-A23E-CD7CE63252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effectLst/>
              </a:rPr>
              <a:t>Acts of Kindness &amp; Justice</a:t>
            </a:r>
          </a:p>
          <a:p>
            <a:pPr lvl="1"/>
            <a:r>
              <a:rPr lang="en-US" dirty="0">
                <a:effectLst/>
              </a:rPr>
              <a:t> Yardwork</a:t>
            </a:r>
          </a:p>
          <a:p>
            <a:pPr lvl="1"/>
            <a:r>
              <a:rPr lang="en-US" dirty="0">
                <a:effectLst/>
              </a:rPr>
              <a:t>Painting </a:t>
            </a:r>
          </a:p>
          <a:p>
            <a:pPr lvl="1"/>
            <a:r>
              <a:rPr lang="en-US" dirty="0">
                <a:effectLst/>
              </a:rPr>
              <a:t>Housekeeping</a:t>
            </a:r>
          </a:p>
          <a:p>
            <a:pPr lvl="1"/>
            <a:r>
              <a:rPr lang="en-US" dirty="0">
                <a:effectLst/>
              </a:rPr>
              <a:t>Cleaning out barns and sheds</a:t>
            </a:r>
          </a:p>
          <a:p>
            <a:pPr lvl="1"/>
            <a:r>
              <a:rPr lang="en-US" dirty="0">
                <a:effectLst/>
              </a:rPr>
              <a:t>Exercise Classes for Older Adults</a:t>
            </a:r>
          </a:p>
          <a:p>
            <a:pPr lvl="1"/>
            <a:r>
              <a:rPr lang="en-US" dirty="0">
                <a:effectLst/>
              </a:rPr>
              <a:t>Medication Education</a:t>
            </a:r>
          </a:p>
          <a:p>
            <a:pPr lvl="1"/>
            <a:r>
              <a:rPr lang="en-US" dirty="0">
                <a:effectLst/>
              </a:rPr>
              <a:t>Home Safety Checks </a:t>
            </a:r>
          </a:p>
          <a:p>
            <a:pPr marL="457200" lvl="1" indent="0">
              <a:buNone/>
            </a:pPr>
            <a:endParaRPr lang="en-US" dirty="0"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7924" y="1600200"/>
            <a:ext cx="4038600" cy="41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LHSON-2015</Template>
  <TotalTime>299</TotalTime>
  <Words>580</Words>
  <Application>Microsoft Office PowerPoint</Application>
  <PresentationFormat>On-screen Show (4:3)</PresentationFormat>
  <Paragraphs>98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Arial</vt:lpstr>
      <vt:lpstr>Wingdings</vt:lpstr>
      <vt:lpstr>Eras Medium ITC</vt:lpstr>
      <vt:lpstr>Arial Black</vt:lpstr>
      <vt:lpstr>Calibri</vt:lpstr>
      <vt:lpstr>Arial Unicode MS</vt:lpstr>
      <vt:lpstr>Office Theme</vt:lpstr>
      <vt:lpstr>Improved Student Outcomes through Transformation of Geriatric Course Delivery</vt:lpstr>
      <vt:lpstr>Program Objective</vt:lpstr>
      <vt:lpstr>Historical Perspective</vt:lpstr>
      <vt:lpstr>A Transition with Learning: Methodology</vt:lpstr>
      <vt:lpstr> Online Engaged Learning Environment </vt:lpstr>
      <vt:lpstr> Simulation Learning Experience </vt:lpstr>
      <vt:lpstr> Simulation Learning Experience </vt:lpstr>
      <vt:lpstr> Simulation Learning Experience </vt:lpstr>
      <vt:lpstr>Service Learning Project</vt:lpstr>
      <vt:lpstr>Outcome Measures: HESITM Exam Scores</vt:lpstr>
      <vt:lpstr>Conclusion</vt:lpstr>
      <vt:lpstr>References</vt:lpstr>
    </vt:vector>
  </TitlesOfParts>
  <Company>Baylor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Geriatric Competency Validation Toolbox for New Nurse Graduates: Utilization of DEU’s and Collaborative Clinical Partnerships for Development and Validation</dc:title>
  <dc:creator>Cheryl_A_Tucker@baylor.edu;BU-FA Kelly Rossler</dc:creator>
  <cp:lastModifiedBy>Tucker, Cheryl A.</cp:lastModifiedBy>
  <cp:revision>49</cp:revision>
  <dcterms:created xsi:type="dcterms:W3CDTF">2015-01-22T14:45:43Z</dcterms:created>
  <dcterms:modified xsi:type="dcterms:W3CDTF">2018-10-26T05:35:23Z</dcterms:modified>
</cp:coreProperties>
</file>