
<file path=[Content_Types].xml><?xml version="1.0" encoding="utf-8"?>
<Types xmlns="http://schemas.openxmlformats.org/package/2006/content-types">
  <Default Extension="bin" ContentType="audio/unknown"/>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Tahoma" panose="020B060403050404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Tahoma" panose="020B060403050404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Tahoma" panose="020B060403050404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Tahoma" panose="020B060403050404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ea typeface="+mn-ea"/>
                <a:cs typeface="Arial" panose="020B0604020202020204" pitchFamily="34" charset="0"/>
              </a:defRPr>
            </a:lvl1pPr>
          </a:lstStyle>
          <a:p>
            <a:pPr>
              <a:defRPr/>
            </a:pPr>
            <a:endParaRPr lang="en-US" altLang="en-US"/>
          </a:p>
        </p:txBody>
      </p:sp>
      <p:sp>
        <p:nvSpPr>
          <p:cNvPr id="180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ea typeface="+mn-ea"/>
                <a:cs typeface="Arial" panose="020B0604020202020204" pitchFamily="34" charset="0"/>
              </a:defRPr>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80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ea typeface="+mn-ea"/>
                <a:cs typeface="Arial" panose="020B0604020202020204" pitchFamily="34" charset="0"/>
              </a:defRPr>
            </a:lvl1pPr>
          </a:lstStyle>
          <a:p>
            <a:pPr>
              <a:defRPr/>
            </a:pPr>
            <a:endParaRPr lang="en-US" altLang="en-US"/>
          </a:p>
        </p:txBody>
      </p:sp>
      <p:sp>
        <p:nvSpPr>
          <p:cNvPr id="180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BBA866CC-F94A-4EB1-AE6E-7FD259BE7B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Arial" charset="0"/>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Arial" charset="0"/>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Arial" charset="0"/>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Arial" charset="0"/>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Lst>
              <a:ahLst/>
              <a:cxnLst>
                <a:cxn ang="0">
                  <a:pos x="T0" y="T1"/>
                </a:cxn>
                <a:cxn ang="0">
                  <a:pos x="T2" y="T3"/>
                </a:cxn>
                <a:cxn ang="0">
                  <a:pos x="T4" y="T5"/>
                </a:cxn>
                <a:cxn ang="0">
                  <a:pos x="T6" y="T7"/>
                </a:cxn>
                <a:cxn ang="0">
                  <a:pos x="T8" y="T9"/>
                </a:cxn>
                <a:cxn ang="0">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a:noFill/>
            </a:ln>
            <a:extLst>
              <a:ext uri="{91240B29-F687-4f45-9708-019B960494DF}"/>
            </a:extLst>
          </p:spPr>
          <p:txBody>
            <a:bodyPr/>
            <a:lstStyle/>
            <a:p>
              <a:pPr eaLnBrk="1" hangingPunct="1">
                <a:defRPr/>
              </a:pPr>
              <a:endParaRPr lang="en-US" dirty="0">
                <a:ea typeface="+mn-ea"/>
              </a:endParaRPr>
            </a:p>
          </p:txBody>
        </p:sp>
        <p:sp>
          <p:nvSpPr>
            <p:cNvPr id="6"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32101" name="Rectangle 5"/>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132105"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altLang="en-US" noProof="0"/>
              <a:t>Click to edit Master title style</a:t>
            </a:r>
          </a:p>
        </p:txBody>
      </p:sp>
      <p:sp>
        <p:nvSpPr>
          <p:cNvPr id="7" name="Date Placeholder 6"/>
          <p:cNvSpPr>
            <a:spLocks noGrp="1" noChangeArrowheads="1"/>
          </p:cNvSpPr>
          <p:nvPr>
            <p:ph type="dt" sz="quarter" idx="10"/>
          </p:nvPr>
        </p:nvSpPr>
        <p:spPr/>
        <p:txBody>
          <a:bodyPr/>
          <a:lstStyle>
            <a:lvl1pPr>
              <a:defRPr/>
            </a:lvl1pPr>
          </a:lstStyle>
          <a:p>
            <a:pPr>
              <a:defRPr/>
            </a:pPr>
            <a:endParaRPr lang="en-US" altLang="en-US"/>
          </a:p>
        </p:txBody>
      </p:sp>
      <p:sp>
        <p:nvSpPr>
          <p:cNvPr id="8" name="Footer Placeholder 7"/>
          <p:cNvSpPr>
            <a:spLocks noGrp="1" noChangeArrowheads="1"/>
          </p:cNvSpPr>
          <p:nvPr>
            <p:ph type="ftr" sz="quarter" idx="11"/>
          </p:nvPr>
        </p:nvSpPr>
        <p:spPr/>
        <p:txBody>
          <a:bodyPr/>
          <a:lstStyle>
            <a:lvl1pPr>
              <a:defRPr/>
            </a:lvl1pPr>
          </a:lstStyle>
          <a:p>
            <a:pPr>
              <a:defRPr/>
            </a:pPr>
            <a:endParaRPr lang="en-US" altLang="en-US"/>
          </a:p>
        </p:txBody>
      </p:sp>
      <p:sp>
        <p:nvSpPr>
          <p:cNvPr id="9" name="Slide Number Placeholder 8"/>
          <p:cNvSpPr>
            <a:spLocks noGrp="1" noChangeArrowheads="1"/>
          </p:cNvSpPr>
          <p:nvPr>
            <p:ph type="sldNum" sz="quarter" idx="12"/>
          </p:nvPr>
        </p:nvSpPr>
        <p:spPr/>
        <p:txBody>
          <a:bodyPr/>
          <a:lstStyle>
            <a:lvl1pPr>
              <a:defRPr smtClean="0"/>
            </a:lvl1pPr>
          </a:lstStyle>
          <a:p>
            <a:pPr>
              <a:defRPr/>
            </a:pPr>
            <a:fld id="{B240A852-6D9D-4BC9-A1E9-8A68DB4FB616}" type="slidenum">
              <a:rPr lang="en-US" altLang="en-US"/>
              <a:pPr>
                <a:defRPr/>
              </a:pPr>
              <a:t>‹#›</a:t>
            </a:fld>
            <a:endParaRPr lang="en-US" altLang="en-US"/>
          </a:p>
        </p:txBody>
      </p:sp>
    </p:spTree>
    <p:extLst>
      <p:ext uri="{BB962C8B-B14F-4D97-AF65-F5344CB8AC3E}">
        <p14:creationId xmlns:p14="http://schemas.microsoft.com/office/powerpoint/2010/main" val="2234215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9"/>
          <p:cNvSpPr>
            <a:spLocks noGrp="1" noChangeArrowheads="1"/>
          </p:cNvSpPr>
          <p:nvPr>
            <p:ph type="sldNum" sz="quarter" idx="12"/>
          </p:nvPr>
        </p:nvSpPr>
        <p:spPr>
          <a:ln/>
        </p:spPr>
        <p:txBody>
          <a:bodyPr/>
          <a:lstStyle>
            <a:lvl1pPr>
              <a:defRPr/>
            </a:lvl1pPr>
          </a:lstStyle>
          <a:p>
            <a:pPr>
              <a:defRPr/>
            </a:pPr>
            <a:fld id="{D93E969F-062B-434A-A8B2-CC04555A6760}" type="slidenum">
              <a:rPr lang="en-US" altLang="en-US"/>
              <a:pPr>
                <a:defRPr/>
              </a:pPr>
              <a:t>‹#›</a:t>
            </a:fld>
            <a:endParaRPr lang="en-US" altLang="en-US"/>
          </a:p>
        </p:txBody>
      </p:sp>
    </p:spTree>
    <p:extLst>
      <p:ext uri="{BB962C8B-B14F-4D97-AF65-F5344CB8AC3E}">
        <p14:creationId xmlns:p14="http://schemas.microsoft.com/office/powerpoint/2010/main" val="110656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9"/>
          <p:cNvSpPr>
            <a:spLocks noGrp="1" noChangeArrowheads="1"/>
          </p:cNvSpPr>
          <p:nvPr>
            <p:ph type="sldNum" sz="quarter" idx="12"/>
          </p:nvPr>
        </p:nvSpPr>
        <p:spPr>
          <a:ln/>
        </p:spPr>
        <p:txBody>
          <a:bodyPr/>
          <a:lstStyle>
            <a:lvl1pPr>
              <a:defRPr/>
            </a:lvl1pPr>
          </a:lstStyle>
          <a:p>
            <a:pPr>
              <a:defRPr/>
            </a:pPr>
            <a:fld id="{C5CCF8A7-8E18-49E5-9232-EB8B7E19A46F}" type="slidenum">
              <a:rPr lang="en-US" altLang="en-US"/>
              <a:pPr>
                <a:defRPr/>
              </a:pPr>
              <a:t>‹#›</a:t>
            </a:fld>
            <a:endParaRPr lang="en-US" altLang="en-US"/>
          </a:p>
        </p:txBody>
      </p:sp>
    </p:spTree>
    <p:extLst>
      <p:ext uri="{BB962C8B-B14F-4D97-AF65-F5344CB8AC3E}">
        <p14:creationId xmlns:p14="http://schemas.microsoft.com/office/powerpoint/2010/main" val="2357839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9"/>
          <p:cNvSpPr>
            <a:spLocks noGrp="1" noChangeArrowheads="1"/>
          </p:cNvSpPr>
          <p:nvPr>
            <p:ph type="sldNum" sz="quarter" idx="12"/>
          </p:nvPr>
        </p:nvSpPr>
        <p:spPr>
          <a:ln/>
        </p:spPr>
        <p:txBody>
          <a:bodyPr/>
          <a:lstStyle>
            <a:lvl1pPr>
              <a:defRPr/>
            </a:lvl1pPr>
          </a:lstStyle>
          <a:p>
            <a:pPr>
              <a:defRPr/>
            </a:pPr>
            <a:fld id="{0C15FAF0-8286-43E1-B15F-E691FB765555}" type="slidenum">
              <a:rPr lang="en-US" altLang="en-US"/>
              <a:pPr>
                <a:defRPr/>
              </a:pPr>
              <a:t>‹#›</a:t>
            </a:fld>
            <a:endParaRPr lang="en-US" altLang="en-US"/>
          </a:p>
        </p:txBody>
      </p:sp>
    </p:spTree>
    <p:extLst>
      <p:ext uri="{BB962C8B-B14F-4D97-AF65-F5344CB8AC3E}">
        <p14:creationId xmlns:p14="http://schemas.microsoft.com/office/powerpoint/2010/main" val="239927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9"/>
          <p:cNvSpPr>
            <a:spLocks noGrp="1" noChangeArrowheads="1"/>
          </p:cNvSpPr>
          <p:nvPr>
            <p:ph type="sldNum" sz="quarter" idx="12"/>
          </p:nvPr>
        </p:nvSpPr>
        <p:spPr>
          <a:ln/>
        </p:spPr>
        <p:txBody>
          <a:bodyPr/>
          <a:lstStyle>
            <a:lvl1pPr>
              <a:defRPr/>
            </a:lvl1pPr>
          </a:lstStyle>
          <a:p>
            <a:pPr>
              <a:defRPr/>
            </a:pPr>
            <a:fld id="{AA98895D-2B94-4606-97F4-BA994044D4DF}" type="slidenum">
              <a:rPr lang="en-US" altLang="en-US"/>
              <a:pPr>
                <a:defRPr/>
              </a:pPr>
              <a:t>‹#›</a:t>
            </a:fld>
            <a:endParaRPr lang="en-US" altLang="en-US"/>
          </a:p>
        </p:txBody>
      </p:sp>
    </p:spTree>
    <p:extLst>
      <p:ext uri="{BB962C8B-B14F-4D97-AF65-F5344CB8AC3E}">
        <p14:creationId xmlns:p14="http://schemas.microsoft.com/office/powerpoint/2010/main" val="171652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9"/>
          <p:cNvSpPr>
            <a:spLocks noGrp="1" noChangeArrowheads="1"/>
          </p:cNvSpPr>
          <p:nvPr>
            <p:ph type="sldNum" sz="quarter" idx="12"/>
          </p:nvPr>
        </p:nvSpPr>
        <p:spPr>
          <a:ln/>
        </p:spPr>
        <p:txBody>
          <a:bodyPr/>
          <a:lstStyle>
            <a:lvl1pPr>
              <a:defRPr/>
            </a:lvl1pPr>
          </a:lstStyle>
          <a:p>
            <a:pPr>
              <a:defRPr/>
            </a:pPr>
            <a:fld id="{7FEA655E-06CC-4E00-A385-1D854E196B5A}" type="slidenum">
              <a:rPr lang="en-US" altLang="en-US"/>
              <a:pPr>
                <a:defRPr/>
              </a:pPr>
              <a:t>‹#›</a:t>
            </a:fld>
            <a:endParaRPr lang="en-US" altLang="en-US"/>
          </a:p>
        </p:txBody>
      </p:sp>
    </p:spTree>
    <p:extLst>
      <p:ext uri="{BB962C8B-B14F-4D97-AF65-F5344CB8AC3E}">
        <p14:creationId xmlns:p14="http://schemas.microsoft.com/office/powerpoint/2010/main" val="2398780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9"/>
          <p:cNvSpPr>
            <a:spLocks noGrp="1" noChangeArrowheads="1"/>
          </p:cNvSpPr>
          <p:nvPr>
            <p:ph type="sldNum" sz="quarter" idx="12"/>
          </p:nvPr>
        </p:nvSpPr>
        <p:spPr>
          <a:ln/>
        </p:spPr>
        <p:txBody>
          <a:bodyPr/>
          <a:lstStyle>
            <a:lvl1pPr>
              <a:defRPr/>
            </a:lvl1pPr>
          </a:lstStyle>
          <a:p>
            <a:pPr>
              <a:defRPr/>
            </a:pPr>
            <a:fld id="{9BFCDF22-7D9D-4B89-8968-7A400262E571}" type="slidenum">
              <a:rPr lang="en-US" altLang="en-US"/>
              <a:pPr>
                <a:defRPr/>
              </a:pPr>
              <a:t>‹#›</a:t>
            </a:fld>
            <a:endParaRPr lang="en-US" altLang="en-US"/>
          </a:p>
        </p:txBody>
      </p:sp>
    </p:spTree>
    <p:extLst>
      <p:ext uri="{BB962C8B-B14F-4D97-AF65-F5344CB8AC3E}">
        <p14:creationId xmlns:p14="http://schemas.microsoft.com/office/powerpoint/2010/main" val="371336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9"/>
          <p:cNvSpPr>
            <a:spLocks noGrp="1" noChangeArrowheads="1"/>
          </p:cNvSpPr>
          <p:nvPr>
            <p:ph type="sldNum" sz="quarter" idx="12"/>
          </p:nvPr>
        </p:nvSpPr>
        <p:spPr>
          <a:ln/>
        </p:spPr>
        <p:txBody>
          <a:bodyPr/>
          <a:lstStyle>
            <a:lvl1pPr>
              <a:defRPr/>
            </a:lvl1pPr>
          </a:lstStyle>
          <a:p>
            <a:pPr>
              <a:defRPr/>
            </a:pPr>
            <a:fld id="{DAE86630-8B14-45D4-BE27-D64340C82972}" type="slidenum">
              <a:rPr lang="en-US" altLang="en-US"/>
              <a:pPr>
                <a:defRPr/>
              </a:pPr>
              <a:t>‹#›</a:t>
            </a:fld>
            <a:endParaRPr lang="en-US" altLang="en-US"/>
          </a:p>
        </p:txBody>
      </p:sp>
    </p:spTree>
    <p:extLst>
      <p:ext uri="{BB962C8B-B14F-4D97-AF65-F5344CB8AC3E}">
        <p14:creationId xmlns:p14="http://schemas.microsoft.com/office/powerpoint/2010/main" val="19758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9"/>
          <p:cNvSpPr>
            <a:spLocks noGrp="1" noChangeArrowheads="1"/>
          </p:cNvSpPr>
          <p:nvPr>
            <p:ph type="sldNum" sz="quarter" idx="12"/>
          </p:nvPr>
        </p:nvSpPr>
        <p:spPr>
          <a:ln/>
        </p:spPr>
        <p:txBody>
          <a:bodyPr/>
          <a:lstStyle>
            <a:lvl1pPr>
              <a:defRPr/>
            </a:lvl1pPr>
          </a:lstStyle>
          <a:p>
            <a:pPr>
              <a:defRPr/>
            </a:pPr>
            <a:fld id="{AFB002D8-95F3-4FD5-A12D-9F458D2DCF95}" type="slidenum">
              <a:rPr lang="en-US" altLang="en-US"/>
              <a:pPr>
                <a:defRPr/>
              </a:pPr>
              <a:t>‹#›</a:t>
            </a:fld>
            <a:endParaRPr lang="en-US" altLang="en-US"/>
          </a:p>
        </p:txBody>
      </p:sp>
    </p:spTree>
    <p:extLst>
      <p:ext uri="{BB962C8B-B14F-4D97-AF65-F5344CB8AC3E}">
        <p14:creationId xmlns:p14="http://schemas.microsoft.com/office/powerpoint/2010/main" val="3950189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9"/>
          <p:cNvSpPr>
            <a:spLocks noGrp="1" noChangeArrowheads="1"/>
          </p:cNvSpPr>
          <p:nvPr>
            <p:ph type="sldNum" sz="quarter" idx="12"/>
          </p:nvPr>
        </p:nvSpPr>
        <p:spPr>
          <a:ln/>
        </p:spPr>
        <p:txBody>
          <a:bodyPr/>
          <a:lstStyle>
            <a:lvl1pPr>
              <a:defRPr/>
            </a:lvl1pPr>
          </a:lstStyle>
          <a:p>
            <a:pPr>
              <a:defRPr/>
            </a:pPr>
            <a:fld id="{67253F81-4C02-438F-9283-5BDC17F61552}" type="slidenum">
              <a:rPr lang="en-US" altLang="en-US"/>
              <a:pPr>
                <a:defRPr/>
              </a:pPr>
              <a:t>‹#›</a:t>
            </a:fld>
            <a:endParaRPr lang="en-US" altLang="en-US"/>
          </a:p>
        </p:txBody>
      </p:sp>
    </p:spTree>
    <p:extLst>
      <p:ext uri="{BB962C8B-B14F-4D97-AF65-F5344CB8AC3E}">
        <p14:creationId xmlns:p14="http://schemas.microsoft.com/office/powerpoint/2010/main" val="176482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9"/>
          <p:cNvSpPr>
            <a:spLocks noGrp="1" noChangeArrowheads="1"/>
          </p:cNvSpPr>
          <p:nvPr>
            <p:ph type="sldNum" sz="quarter" idx="12"/>
          </p:nvPr>
        </p:nvSpPr>
        <p:spPr>
          <a:ln/>
        </p:spPr>
        <p:txBody>
          <a:bodyPr/>
          <a:lstStyle>
            <a:lvl1pPr>
              <a:defRPr/>
            </a:lvl1pPr>
          </a:lstStyle>
          <a:p>
            <a:pPr>
              <a:defRPr/>
            </a:pPr>
            <a:fld id="{AAF3FC6E-1473-45A7-A9F5-7F62544C1C06}" type="slidenum">
              <a:rPr lang="en-US" altLang="en-US"/>
              <a:pPr>
                <a:defRPr/>
              </a:pPr>
              <a:t>‹#›</a:t>
            </a:fld>
            <a:endParaRPr lang="en-US" altLang="en-US"/>
          </a:p>
        </p:txBody>
      </p:sp>
    </p:spTree>
    <p:extLst>
      <p:ext uri="{BB962C8B-B14F-4D97-AF65-F5344CB8AC3E}">
        <p14:creationId xmlns:p14="http://schemas.microsoft.com/office/powerpoint/2010/main" val="3129516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131075" name="Freeform 3"/>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a:ext uri="{91240B29-F687-4f45-9708-019B960494DF}"/>
            </a:extLst>
          </p:spPr>
          <p:txBody>
            <a:bodyPr/>
            <a:lstStyle/>
            <a:p>
              <a:pPr eaLnBrk="1" hangingPunct="1">
                <a:defRPr/>
              </a:pPr>
              <a:endParaRPr lang="en-US" dirty="0">
                <a:ea typeface="+mn-ea"/>
              </a:endParaRPr>
            </a:p>
          </p:txBody>
        </p:sp>
        <p:sp>
          <p:nvSpPr>
            <p:cNvPr id="1033"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2" h="1199">
                  <a:moveTo>
                    <a:pt x="4560" y="932"/>
                  </a:moveTo>
                  <a:lnTo>
                    <a:pt x="0" y="1199"/>
                  </a:lnTo>
                  <a:lnTo>
                    <a:pt x="0" y="0"/>
                  </a:lnTo>
                  <a:lnTo>
                    <a:pt x="4562" y="0"/>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131077" name="Rectangle 5"/>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31078" name="Rectangle 6"/>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31079" name="Rectangle 7"/>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C0C0C0"/>
                  </a:outerShdw>
                </a:effectLst>
                <a:latin typeface="Tahoma" panose="020B0604030504040204" pitchFamily="34" charset="0"/>
                <a:ea typeface="+mn-ea"/>
                <a:cs typeface="Arial" panose="020B0604020202020204" pitchFamily="34" charset="0"/>
              </a:defRPr>
            </a:lvl1pPr>
          </a:lstStyle>
          <a:p>
            <a:pPr>
              <a:defRPr/>
            </a:pPr>
            <a:endParaRPr lang="en-US" altLang="en-US"/>
          </a:p>
        </p:txBody>
      </p:sp>
      <p:sp>
        <p:nvSpPr>
          <p:cNvPr id="131080"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C0C0C0"/>
                  </a:outerShdw>
                </a:effectLst>
                <a:latin typeface="Tahoma" panose="020B0604030504040204" pitchFamily="34" charset="0"/>
                <a:ea typeface="+mn-ea"/>
                <a:cs typeface="Arial" panose="020B0604020202020204" pitchFamily="34" charset="0"/>
              </a:defRPr>
            </a:lvl1pPr>
          </a:lstStyle>
          <a:p>
            <a:pPr>
              <a:defRPr/>
            </a:pPr>
            <a:endParaRPr lang="en-US" altLang="en-US"/>
          </a:p>
        </p:txBody>
      </p:sp>
      <p:sp>
        <p:nvSpPr>
          <p:cNvPr id="131081" name="Rectangle 9"/>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C0C0C0"/>
                  </a:outerShdw>
                </a:effectLst>
              </a:defRPr>
            </a:lvl1pPr>
          </a:lstStyle>
          <a:p>
            <a:pPr>
              <a:defRPr/>
            </a:pPr>
            <a:fld id="{3253B9B8-9B15-4E52-B0DC-92A769B8CC6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9"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C0C0C0"/>
            </a:outerShdw>
          </a:effectLst>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ea typeface="MS PGothic" panose="020B0600070205080204" pitchFamily="34" charset="-128"/>
          <a:cs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ea typeface="MS PGothic" panose="020B0600070205080204" pitchFamily="34" charset="-128"/>
          <a:cs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ea typeface="MS PGothic" panose="020B0600070205080204" pitchFamily="34" charset="-128"/>
          <a:cs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ea typeface="MS PGothic" panose="020B0600070205080204" pitchFamily="34" charset="-128"/>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anose="020B060403050404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n"/>
        <a:defRPr sz="3200" kern="1200">
          <a:solidFill>
            <a:schemeClr val="tx1"/>
          </a:solidFill>
          <a:effectLst>
            <a:outerShdw blurRad="38100" dist="38100" dir="2700000" algn="tl">
              <a:srgbClr val="C0C0C0"/>
            </a:outerShdw>
          </a:effectLst>
          <a:latin typeface="+mn-lt"/>
          <a:ea typeface="MS PGothic" panose="020B0600070205080204" pitchFamily="34" charset="-128"/>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effectLst>
            <a:outerShdw blurRad="38100" dist="38100" dir="2700000" algn="tl">
              <a:srgbClr val="C0C0C0"/>
            </a:outerShdw>
          </a:effectLst>
          <a:latin typeface="+mn-lt"/>
          <a:ea typeface="Arial" charset="0"/>
          <a:cs typeface="+mn-cs"/>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kern="1200">
          <a:solidFill>
            <a:schemeClr val="tx1"/>
          </a:solidFill>
          <a:effectLst>
            <a:outerShdw blurRad="38100" dist="38100" dir="2700000" algn="tl">
              <a:srgbClr val="C0C0C0"/>
            </a:outerShdw>
          </a:effectLst>
          <a:latin typeface="+mn-lt"/>
          <a:ea typeface="Arial" charset="0"/>
          <a:cs typeface="+mn-cs"/>
        </a:defRPr>
      </a:lvl3pPr>
      <a:lvl4pPr marL="1600200" indent="-228600" algn="l" rtl="0" eaLnBrk="0" fontAlgn="base" hangingPunct="0">
        <a:spcBef>
          <a:spcPct val="20000"/>
        </a:spcBef>
        <a:spcAft>
          <a:spcPct val="0"/>
        </a:spcAft>
        <a:buChar char="–"/>
        <a:defRPr sz="2000" kern="1200">
          <a:solidFill>
            <a:schemeClr val="tx1"/>
          </a:solidFill>
          <a:effectLst>
            <a:outerShdw blurRad="38100" dist="38100" dir="2700000" algn="tl">
              <a:srgbClr val="C0C0C0"/>
            </a:outerShdw>
          </a:effectLst>
          <a:latin typeface="+mn-lt"/>
          <a:ea typeface="Arial" charset="0"/>
          <a:cs typeface="+mn-cs"/>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kern="1200">
          <a:solidFill>
            <a:schemeClr val="tx1"/>
          </a:solidFill>
          <a:effectLst>
            <a:outerShdw blurRad="38100" dist="38100" dir="2700000" algn="tl">
              <a:srgbClr val="C0C0C0"/>
            </a:outerShdw>
          </a:effectLst>
          <a:latin typeface="+mn-lt"/>
          <a:ea typeface="Arial"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20.xml"/><Relationship Id="rId18" Type="http://schemas.openxmlformats.org/officeDocument/2006/relationships/slide" Target="slide15.xml"/><Relationship Id="rId26" Type="http://schemas.openxmlformats.org/officeDocument/2006/relationships/slide" Target="slide7.xml"/><Relationship Id="rId3" Type="http://schemas.openxmlformats.org/officeDocument/2006/relationships/slide" Target="slide3.xml"/><Relationship Id="rId21" Type="http://schemas.openxmlformats.org/officeDocument/2006/relationships/slide" Target="slide12.xml"/><Relationship Id="rId7" Type="http://schemas.openxmlformats.org/officeDocument/2006/relationships/slide" Target="slide26.xml"/><Relationship Id="rId12" Type="http://schemas.openxmlformats.org/officeDocument/2006/relationships/slide" Target="slide21.xml"/><Relationship Id="rId17" Type="http://schemas.openxmlformats.org/officeDocument/2006/relationships/slide" Target="slide16.xml"/><Relationship Id="rId25" Type="http://schemas.openxmlformats.org/officeDocument/2006/relationships/slide" Target="slide8.xml"/><Relationship Id="rId2" Type="http://schemas.openxmlformats.org/officeDocument/2006/relationships/slide" Target="slide2.xml"/><Relationship Id="rId16" Type="http://schemas.openxmlformats.org/officeDocument/2006/relationships/slide" Target="slide17.xml"/><Relationship Id="rId20" Type="http://schemas.openxmlformats.org/officeDocument/2006/relationships/slide" Target="slide13.xml"/><Relationship Id="rId1" Type="http://schemas.openxmlformats.org/officeDocument/2006/relationships/slideLayout" Target="../slideLayouts/slideLayout6.xml"/><Relationship Id="rId6" Type="http://schemas.openxmlformats.org/officeDocument/2006/relationships/slide" Target="slide6.xml"/><Relationship Id="rId11" Type="http://schemas.openxmlformats.org/officeDocument/2006/relationships/slide" Target="slide22.xml"/><Relationship Id="rId24" Type="http://schemas.openxmlformats.org/officeDocument/2006/relationships/slide" Target="slide9.xml"/><Relationship Id="rId5" Type="http://schemas.openxmlformats.org/officeDocument/2006/relationships/slide" Target="slide5.xml"/><Relationship Id="rId15" Type="http://schemas.openxmlformats.org/officeDocument/2006/relationships/slide" Target="slide18.xml"/><Relationship Id="rId23" Type="http://schemas.openxmlformats.org/officeDocument/2006/relationships/slide" Target="slide10.xml"/><Relationship Id="rId10" Type="http://schemas.openxmlformats.org/officeDocument/2006/relationships/slide" Target="slide23.xml"/><Relationship Id="rId19" Type="http://schemas.openxmlformats.org/officeDocument/2006/relationships/slide" Target="slide14.xml"/><Relationship Id="rId4" Type="http://schemas.openxmlformats.org/officeDocument/2006/relationships/slide" Target="slide4.xml"/><Relationship Id="rId9" Type="http://schemas.openxmlformats.org/officeDocument/2006/relationships/slide" Target="slide24.xml"/><Relationship Id="rId14" Type="http://schemas.openxmlformats.org/officeDocument/2006/relationships/slide" Target="slide19.xml"/><Relationship Id="rId22" Type="http://schemas.openxmlformats.org/officeDocument/2006/relationships/slide" Target="slide11.xml"/><Relationship Id="rId27" Type="http://schemas.openxmlformats.org/officeDocument/2006/relationships/slide" Target="slide27.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Layout" Target="../slideLayouts/slideLayout2.xml"/><Relationship Id="rId1" Type="http://schemas.openxmlformats.org/officeDocument/2006/relationships/themeOverride" Target="../theme/themeOverride26.xml"/><Relationship Id="rId6" Type="http://schemas.openxmlformats.org/officeDocument/2006/relationships/image" Target="../media/image1.wmf"/><Relationship Id="rId5" Type="http://schemas.openxmlformats.org/officeDocument/2006/relationships/slide" Target="slide17.xml"/><Relationship Id="rId4" Type="http://schemas.openxmlformats.org/officeDocument/2006/relationships/slide" Target="slide1.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274638"/>
            <a:ext cx="8229600" cy="487362"/>
          </a:xfrm>
        </p:spPr>
        <p:txBody>
          <a:bodyPr/>
          <a:lstStyle/>
          <a:p>
            <a:pPr eaLnBrk="1" hangingPunct="1">
              <a:defRPr/>
            </a:pPr>
            <a:r>
              <a:rPr lang="en-US" altLang="en-US" sz="4000" dirty="0"/>
              <a:t>SARA Gets You Out of Jeopardy!</a:t>
            </a:r>
          </a:p>
        </p:txBody>
      </p:sp>
      <p:sp>
        <p:nvSpPr>
          <p:cNvPr id="4099" name="AutoShape 5">
            <a:hlinkClick r:id="rId2" action="ppaction://hlinksldjump"/>
          </p:cNvPr>
          <p:cNvSpPr>
            <a:spLocks noChangeArrowheads="1"/>
          </p:cNvSpPr>
          <p:nvPr/>
        </p:nvSpPr>
        <p:spPr bwMode="auto">
          <a:xfrm>
            <a:off x="457200" y="18288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2" action="ppaction://hlinksldjump"/>
              </a:rPr>
              <a:t>$100</a:t>
            </a:r>
            <a:endParaRPr lang="en-US" altLang="en-US" sz="2400">
              <a:latin typeface="Times" panose="02020603050405020304" pitchFamily="18" charset="0"/>
            </a:endParaRPr>
          </a:p>
        </p:txBody>
      </p:sp>
      <p:sp>
        <p:nvSpPr>
          <p:cNvPr id="4100" name="AutoShape 6"/>
          <p:cNvSpPr>
            <a:spLocks noChangeArrowheads="1"/>
          </p:cNvSpPr>
          <p:nvPr/>
        </p:nvSpPr>
        <p:spPr bwMode="auto">
          <a:xfrm>
            <a:off x="533400" y="838200"/>
            <a:ext cx="1524000" cy="762000"/>
          </a:xfrm>
          <a:prstGeom prst="flowChartAlternate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rPr>
              <a:t>Data</a:t>
            </a:r>
          </a:p>
        </p:txBody>
      </p:sp>
      <p:sp>
        <p:nvSpPr>
          <p:cNvPr id="4101" name="AutoShape 7"/>
          <p:cNvSpPr>
            <a:spLocks noChangeArrowheads="1"/>
          </p:cNvSpPr>
          <p:nvPr/>
        </p:nvSpPr>
        <p:spPr bwMode="auto">
          <a:xfrm>
            <a:off x="2133600" y="838200"/>
            <a:ext cx="1524000" cy="762000"/>
          </a:xfrm>
          <a:prstGeom prst="flowChartAlternateProcess">
            <a:avLst/>
          </a:prstGeom>
          <a:solidFill>
            <a:schemeClr val="accent1"/>
          </a:solidFill>
          <a:ln w="9525">
            <a:solidFill>
              <a:schemeClr val="tx1"/>
            </a:solidFill>
            <a:miter lim="800000"/>
            <a:headEnd/>
            <a:tailEnd/>
          </a:ln>
        </p:spPr>
        <p:txBody>
          <a:bodyPr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rPr>
              <a:t>Physical Presence</a:t>
            </a:r>
          </a:p>
        </p:txBody>
      </p:sp>
      <p:sp>
        <p:nvSpPr>
          <p:cNvPr id="4102" name="AutoShape 8"/>
          <p:cNvSpPr>
            <a:spLocks noChangeArrowheads="1"/>
          </p:cNvSpPr>
          <p:nvPr/>
        </p:nvSpPr>
        <p:spPr bwMode="auto">
          <a:xfrm>
            <a:off x="3810000" y="838200"/>
            <a:ext cx="1524000" cy="762000"/>
          </a:xfrm>
          <a:prstGeom prst="flowChartAlternateProcess">
            <a:avLst/>
          </a:prstGeom>
          <a:solidFill>
            <a:schemeClr val="accent1"/>
          </a:solidFill>
          <a:ln w="9525">
            <a:solidFill>
              <a:schemeClr val="tx1"/>
            </a:solidFill>
            <a:miter lim="800000"/>
            <a:headEnd/>
            <a:tailEnd/>
          </a:ln>
        </p:spPr>
        <p:txBody>
          <a:bodyPr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000">
                <a:latin typeface="Times" panose="02020603050405020304" pitchFamily="18" charset="0"/>
              </a:rPr>
              <a:t>Placements</a:t>
            </a:r>
          </a:p>
        </p:txBody>
      </p:sp>
      <p:sp>
        <p:nvSpPr>
          <p:cNvPr id="4103" name="AutoShape 9"/>
          <p:cNvSpPr>
            <a:spLocks noChangeArrowheads="1"/>
          </p:cNvSpPr>
          <p:nvPr/>
        </p:nvSpPr>
        <p:spPr bwMode="auto">
          <a:xfrm>
            <a:off x="5410200" y="838200"/>
            <a:ext cx="1524000" cy="762000"/>
          </a:xfrm>
          <a:prstGeom prst="flowChartAlternateProcess">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rPr>
              <a:t>Applications</a:t>
            </a:r>
          </a:p>
        </p:txBody>
      </p:sp>
      <p:sp>
        <p:nvSpPr>
          <p:cNvPr id="4104" name="AutoShape 10"/>
          <p:cNvSpPr>
            <a:spLocks noChangeArrowheads="1"/>
          </p:cNvSpPr>
          <p:nvPr/>
        </p:nvSpPr>
        <p:spPr bwMode="auto">
          <a:xfrm>
            <a:off x="7086600" y="838200"/>
            <a:ext cx="1524000" cy="762000"/>
          </a:xfrm>
          <a:prstGeom prst="flowChartAlternateProcess">
            <a:avLst/>
          </a:prstGeom>
          <a:solidFill>
            <a:schemeClr val="accent1"/>
          </a:solidFill>
          <a:ln w="9525">
            <a:solidFill>
              <a:schemeClr val="tx1"/>
            </a:solidFill>
            <a:miter lim="800000"/>
            <a:headEnd/>
            <a:tailEnd/>
          </a:ln>
        </p:spPr>
        <p:txBody>
          <a:bodyPr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a:latin typeface="Times" panose="02020603050405020304" pitchFamily="18" charset="0"/>
              </a:rPr>
              <a:t>SARA Miscellany</a:t>
            </a:r>
          </a:p>
        </p:txBody>
      </p:sp>
      <p:sp>
        <p:nvSpPr>
          <p:cNvPr id="4105" name="AutoShape 11">
            <a:hlinkClick r:id="rId3" action="ppaction://hlinksldjump"/>
          </p:cNvPr>
          <p:cNvSpPr>
            <a:spLocks noChangeArrowheads="1"/>
          </p:cNvSpPr>
          <p:nvPr/>
        </p:nvSpPr>
        <p:spPr bwMode="auto">
          <a:xfrm>
            <a:off x="457200" y="27432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3" action="ppaction://hlinksldjump"/>
              </a:rPr>
              <a:t>$200</a:t>
            </a:r>
            <a:endParaRPr lang="en-US" altLang="en-US" sz="2400">
              <a:latin typeface="Times" panose="02020603050405020304" pitchFamily="18" charset="0"/>
            </a:endParaRPr>
          </a:p>
        </p:txBody>
      </p:sp>
      <p:sp>
        <p:nvSpPr>
          <p:cNvPr id="4106" name="AutoShape 12">
            <a:hlinkClick r:id="rId4" action="ppaction://hlinksldjump"/>
          </p:cNvPr>
          <p:cNvSpPr>
            <a:spLocks noChangeArrowheads="1"/>
          </p:cNvSpPr>
          <p:nvPr/>
        </p:nvSpPr>
        <p:spPr bwMode="auto">
          <a:xfrm>
            <a:off x="457200" y="36576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4" action="ppaction://hlinksldjump"/>
              </a:rPr>
              <a:t>$300</a:t>
            </a:r>
            <a:endParaRPr lang="en-US" altLang="en-US" sz="2400">
              <a:latin typeface="Times" panose="02020603050405020304" pitchFamily="18" charset="0"/>
            </a:endParaRPr>
          </a:p>
        </p:txBody>
      </p:sp>
      <p:sp>
        <p:nvSpPr>
          <p:cNvPr id="4107" name="AutoShape 13">
            <a:hlinkClick r:id="rId5" action="ppaction://hlinksldjump"/>
          </p:cNvPr>
          <p:cNvSpPr>
            <a:spLocks noChangeArrowheads="1"/>
          </p:cNvSpPr>
          <p:nvPr/>
        </p:nvSpPr>
        <p:spPr bwMode="auto">
          <a:xfrm>
            <a:off x="457200" y="45720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5" action="ppaction://hlinksldjump"/>
              </a:rPr>
              <a:t>$400</a:t>
            </a:r>
            <a:endParaRPr lang="en-US" altLang="en-US" sz="2400">
              <a:latin typeface="Times" panose="02020603050405020304" pitchFamily="18" charset="0"/>
            </a:endParaRPr>
          </a:p>
        </p:txBody>
      </p:sp>
      <p:sp>
        <p:nvSpPr>
          <p:cNvPr id="4108" name="AutoShape 14">
            <a:hlinkClick r:id="rId6" action="ppaction://hlinksldjump"/>
          </p:cNvPr>
          <p:cNvSpPr>
            <a:spLocks noChangeArrowheads="1"/>
          </p:cNvSpPr>
          <p:nvPr/>
        </p:nvSpPr>
        <p:spPr bwMode="auto">
          <a:xfrm>
            <a:off x="457200" y="54864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6" action="ppaction://hlinksldjump"/>
              </a:rPr>
              <a:t>$500</a:t>
            </a:r>
            <a:endParaRPr lang="en-US" altLang="en-US" sz="2400">
              <a:latin typeface="Times" panose="02020603050405020304" pitchFamily="18" charset="0"/>
            </a:endParaRPr>
          </a:p>
        </p:txBody>
      </p:sp>
      <p:sp>
        <p:nvSpPr>
          <p:cNvPr id="4109" name="AutoShape 15">
            <a:hlinkClick r:id="rId7" action="ppaction://hlinksldjump"/>
          </p:cNvPr>
          <p:cNvSpPr>
            <a:spLocks noChangeArrowheads="1"/>
          </p:cNvSpPr>
          <p:nvPr/>
        </p:nvSpPr>
        <p:spPr bwMode="auto">
          <a:xfrm>
            <a:off x="7086600" y="54864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7" action="ppaction://hlinksldjump"/>
              </a:rPr>
              <a:t>$500</a:t>
            </a:r>
            <a:endParaRPr lang="en-US" altLang="en-US" sz="2400">
              <a:latin typeface="Times" panose="02020603050405020304" pitchFamily="18" charset="0"/>
            </a:endParaRPr>
          </a:p>
        </p:txBody>
      </p:sp>
      <p:sp>
        <p:nvSpPr>
          <p:cNvPr id="4110" name="AutoShape 16">
            <a:hlinkClick r:id="rId8" action="ppaction://hlinksldjump"/>
          </p:cNvPr>
          <p:cNvSpPr>
            <a:spLocks noChangeArrowheads="1"/>
          </p:cNvSpPr>
          <p:nvPr/>
        </p:nvSpPr>
        <p:spPr bwMode="auto">
          <a:xfrm>
            <a:off x="7086600" y="45720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8" action="ppaction://hlinksldjump"/>
              </a:rPr>
              <a:t>$400</a:t>
            </a:r>
            <a:endParaRPr lang="en-US" altLang="en-US" sz="2400">
              <a:latin typeface="Times" panose="02020603050405020304" pitchFamily="18" charset="0"/>
            </a:endParaRPr>
          </a:p>
        </p:txBody>
      </p:sp>
      <p:sp>
        <p:nvSpPr>
          <p:cNvPr id="4111" name="AutoShape 17">
            <a:hlinkClick r:id="rId9" action="ppaction://hlinksldjump"/>
          </p:cNvPr>
          <p:cNvSpPr>
            <a:spLocks noChangeArrowheads="1"/>
          </p:cNvSpPr>
          <p:nvPr/>
        </p:nvSpPr>
        <p:spPr bwMode="auto">
          <a:xfrm>
            <a:off x="7086600" y="36576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9" action="ppaction://hlinksldjump"/>
              </a:rPr>
              <a:t>$300</a:t>
            </a:r>
            <a:endParaRPr lang="en-US" altLang="en-US" sz="2400">
              <a:latin typeface="Times" panose="02020603050405020304" pitchFamily="18" charset="0"/>
            </a:endParaRPr>
          </a:p>
        </p:txBody>
      </p:sp>
      <p:sp>
        <p:nvSpPr>
          <p:cNvPr id="4112" name="AutoShape 18">
            <a:hlinkClick r:id="rId10" action="ppaction://hlinksldjump"/>
          </p:cNvPr>
          <p:cNvSpPr>
            <a:spLocks noChangeArrowheads="1"/>
          </p:cNvSpPr>
          <p:nvPr/>
        </p:nvSpPr>
        <p:spPr bwMode="auto">
          <a:xfrm>
            <a:off x="7086600" y="27432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0" action="ppaction://hlinksldjump"/>
              </a:rPr>
              <a:t>$200</a:t>
            </a:r>
            <a:endParaRPr lang="en-US" altLang="en-US" sz="2400">
              <a:latin typeface="Times" panose="02020603050405020304" pitchFamily="18" charset="0"/>
            </a:endParaRPr>
          </a:p>
        </p:txBody>
      </p:sp>
      <p:sp>
        <p:nvSpPr>
          <p:cNvPr id="4113" name="AutoShape 19">
            <a:hlinkClick r:id="rId11" action="ppaction://hlinksldjump"/>
          </p:cNvPr>
          <p:cNvSpPr>
            <a:spLocks noChangeArrowheads="1"/>
          </p:cNvSpPr>
          <p:nvPr/>
        </p:nvSpPr>
        <p:spPr bwMode="auto">
          <a:xfrm>
            <a:off x="7086600" y="18288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1" action="ppaction://hlinksldjump"/>
              </a:rPr>
              <a:t>$100</a:t>
            </a:r>
            <a:endParaRPr lang="en-US" altLang="en-US" sz="2400">
              <a:latin typeface="Times" panose="02020603050405020304" pitchFamily="18" charset="0"/>
            </a:endParaRPr>
          </a:p>
        </p:txBody>
      </p:sp>
      <p:sp>
        <p:nvSpPr>
          <p:cNvPr id="4114" name="AutoShape 20">
            <a:hlinkClick r:id="rId12" action="ppaction://hlinksldjump"/>
          </p:cNvPr>
          <p:cNvSpPr>
            <a:spLocks noChangeArrowheads="1"/>
          </p:cNvSpPr>
          <p:nvPr/>
        </p:nvSpPr>
        <p:spPr bwMode="auto">
          <a:xfrm>
            <a:off x="5410200" y="54864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2" action="ppaction://hlinksldjump"/>
              </a:rPr>
              <a:t>$500</a:t>
            </a:r>
            <a:endParaRPr lang="en-US" altLang="en-US" sz="2400">
              <a:latin typeface="Times" panose="02020603050405020304" pitchFamily="18" charset="0"/>
            </a:endParaRPr>
          </a:p>
        </p:txBody>
      </p:sp>
      <p:sp>
        <p:nvSpPr>
          <p:cNvPr id="4115" name="AutoShape 21">
            <a:hlinkClick r:id="rId13" action="ppaction://hlinksldjump"/>
          </p:cNvPr>
          <p:cNvSpPr>
            <a:spLocks noChangeArrowheads="1"/>
          </p:cNvSpPr>
          <p:nvPr/>
        </p:nvSpPr>
        <p:spPr bwMode="auto">
          <a:xfrm>
            <a:off x="5410200" y="45720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3" action="ppaction://hlinksldjump"/>
              </a:rPr>
              <a:t>$400</a:t>
            </a:r>
            <a:endParaRPr lang="en-US" altLang="en-US" sz="2400">
              <a:latin typeface="Times" panose="02020603050405020304" pitchFamily="18" charset="0"/>
            </a:endParaRPr>
          </a:p>
        </p:txBody>
      </p:sp>
      <p:sp>
        <p:nvSpPr>
          <p:cNvPr id="4116" name="AutoShape 22">
            <a:hlinkClick r:id="rId14" action="ppaction://hlinksldjump"/>
          </p:cNvPr>
          <p:cNvSpPr>
            <a:spLocks noChangeArrowheads="1"/>
          </p:cNvSpPr>
          <p:nvPr/>
        </p:nvSpPr>
        <p:spPr bwMode="auto">
          <a:xfrm>
            <a:off x="5410200" y="36576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4" action="ppaction://hlinksldjump"/>
              </a:rPr>
              <a:t>$300</a:t>
            </a:r>
            <a:endParaRPr lang="en-US" altLang="en-US" sz="2400">
              <a:latin typeface="Times" panose="02020603050405020304" pitchFamily="18" charset="0"/>
            </a:endParaRPr>
          </a:p>
        </p:txBody>
      </p:sp>
      <p:sp>
        <p:nvSpPr>
          <p:cNvPr id="4117" name="AutoShape 23">
            <a:hlinkClick r:id="rId15" action="ppaction://hlinksldjump"/>
          </p:cNvPr>
          <p:cNvSpPr>
            <a:spLocks noChangeArrowheads="1"/>
          </p:cNvSpPr>
          <p:nvPr/>
        </p:nvSpPr>
        <p:spPr bwMode="auto">
          <a:xfrm>
            <a:off x="5410200" y="27432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5" action="ppaction://hlinksldjump"/>
              </a:rPr>
              <a:t>$200</a:t>
            </a:r>
            <a:endParaRPr lang="en-US" altLang="en-US" sz="2400">
              <a:latin typeface="Times" panose="02020603050405020304" pitchFamily="18" charset="0"/>
            </a:endParaRPr>
          </a:p>
        </p:txBody>
      </p:sp>
      <p:sp>
        <p:nvSpPr>
          <p:cNvPr id="4118" name="AutoShape 24">
            <a:hlinkClick r:id="rId16" action="ppaction://hlinksldjump"/>
          </p:cNvPr>
          <p:cNvSpPr>
            <a:spLocks noChangeArrowheads="1"/>
          </p:cNvSpPr>
          <p:nvPr/>
        </p:nvSpPr>
        <p:spPr bwMode="auto">
          <a:xfrm>
            <a:off x="5410200" y="18288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6" action="ppaction://hlinksldjump"/>
              </a:rPr>
              <a:t>$100</a:t>
            </a:r>
            <a:endParaRPr lang="en-US" altLang="en-US" sz="2400">
              <a:latin typeface="Times" panose="02020603050405020304" pitchFamily="18" charset="0"/>
            </a:endParaRPr>
          </a:p>
        </p:txBody>
      </p:sp>
      <p:sp>
        <p:nvSpPr>
          <p:cNvPr id="4119" name="AutoShape 25">
            <a:hlinkClick r:id="rId17" action="ppaction://hlinksldjump"/>
          </p:cNvPr>
          <p:cNvSpPr>
            <a:spLocks noChangeArrowheads="1"/>
          </p:cNvSpPr>
          <p:nvPr/>
        </p:nvSpPr>
        <p:spPr bwMode="auto">
          <a:xfrm>
            <a:off x="3810000" y="54864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7" action="ppaction://hlinksldjump"/>
              </a:rPr>
              <a:t>$500</a:t>
            </a:r>
            <a:endParaRPr lang="en-US" altLang="en-US" sz="2400">
              <a:latin typeface="Times" panose="02020603050405020304" pitchFamily="18" charset="0"/>
            </a:endParaRPr>
          </a:p>
        </p:txBody>
      </p:sp>
      <p:sp>
        <p:nvSpPr>
          <p:cNvPr id="4120" name="AutoShape 26">
            <a:hlinkClick r:id="rId18" action="ppaction://hlinksldjump"/>
          </p:cNvPr>
          <p:cNvSpPr>
            <a:spLocks noChangeArrowheads="1"/>
          </p:cNvSpPr>
          <p:nvPr/>
        </p:nvSpPr>
        <p:spPr bwMode="auto">
          <a:xfrm>
            <a:off x="3810000" y="45720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8" action="ppaction://hlinksldjump"/>
              </a:rPr>
              <a:t>$400</a:t>
            </a:r>
            <a:endParaRPr lang="en-US" altLang="en-US" sz="2400">
              <a:latin typeface="Times" panose="02020603050405020304" pitchFamily="18" charset="0"/>
            </a:endParaRPr>
          </a:p>
        </p:txBody>
      </p:sp>
      <p:sp>
        <p:nvSpPr>
          <p:cNvPr id="4121" name="AutoShape 27">
            <a:hlinkClick r:id="rId19" action="ppaction://hlinksldjump"/>
          </p:cNvPr>
          <p:cNvSpPr>
            <a:spLocks noChangeArrowheads="1"/>
          </p:cNvSpPr>
          <p:nvPr/>
        </p:nvSpPr>
        <p:spPr bwMode="auto">
          <a:xfrm>
            <a:off x="3810000" y="36576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19" action="ppaction://hlinksldjump"/>
              </a:rPr>
              <a:t>$300</a:t>
            </a:r>
            <a:endParaRPr lang="en-US" altLang="en-US" sz="2400">
              <a:latin typeface="Times" panose="02020603050405020304" pitchFamily="18" charset="0"/>
            </a:endParaRPr>
          </a:p>
        </p:txBody>
      </p:sp>
      <p:sp>
        <p:nvSpPr>
          <p:cNvPr id="4122" name="AutoShape 28">
            <a:hlinkClick r:id="rId20" action="ppaction://hlinksldjump"/>
          </p:cNvPr>
          <p:cNvSpPr>
            <a:spLocks noChangeArrowheads="1"/>
          </p:cNvSpPr>
          <p:nvPr/>
        </p:nvSpPr>
        <p:spPr bwMode="auto">
          <a:xfrm>
            <a:off x="3810000" y="27432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20" action="ppaction://hlinksldjump"/>
              </a:rPr>
              <a:t>$200</a:t>
            </a:r>
            <a:endParaRPr lang="en-US" altLang="en-US" sz="2400">
              <a:latin typeface="Times" panose="02020603050405020304" pitchFamily="18" charset="0"/>
            </a:endParaRPr>
          </a:p>
        </p:txBody>
      </p:sp>
      <p:sp>
        <p:nvSpPr>
          <p:cNvPr id="4123" name="AutoShape 29">
            <a:hlinkClick r:id="rId21" action="ppaction://hlinksldjump"/>
          </p:cNvPr>
          <p:cNvSpPr>
            <a:spLocks noChangeArrowheads="1"/>
          </p:cNvSpPr>
          <p:nvPr/>
        </p:nvSpPr>
        <p:spPr bwMode="auto">
          <a:xfrm>
            <a:off x="3810000" y="18288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21" action="ppaction://hlinksldjump"/>
              </a:rPr>
              <a:t>$100</a:t>
            </a:r>
            <a:endParaRPr lang="en-US" altLang="en-US" sz="2400">
              <a:latin typeface="Times" panose="02020603050405020304" pitchFamily="18" charset="0"/>
            </a:endParaRPr>
          </a:p>
        </p:txBody>
      </p:sp>
      <p:sp>
        <p:nvSpPr>
          <p:cNvPr id="4124" name="AutoShape 30">
            <a:hlinkClick r:id="rId22" action="ppaction://hlinksldjump"/>
          </p:cNvPr>
          <p:cNvSpPr>
            <a:spLocks noChangeArrowheads="1"/>
          </p:cNvSpPr>
          <p:nvPr/>
        </p:nvSpPr>
        <p:spPr bwMode="auto">
          <a:xfrm>
            <a:off x="2133600" y="54864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22" action="ppaction://hlinksldjump"/>
              </a:rPr>
              <a:t>$500</a:t>
            </a:r>
            <a:endParaRPr lang="en-US" altLang="en-US" sz="2400">
              <a:latin typeface="Times" panose="02020603050405020304" pitchFamily="18" charset="0"/>
            </a:endParaRPr>
          </a:p>
        </p:txBody>
      </p:sp>
      <p:sp>
        <p:nvSpPr>
          <p:cNvPr id="4125" name="AutoShape 31">
            <a:hlinkClick r:id="rId22" action="ppaction://hlinksldjump"/>
          </p:cNvPr>
          <p:cNvSpPr>
            <a:spLocks noChangeArrowheads="1"/>
          </p:cNvSpPr>
          <p:nvPr/>
        </p:nvSpPr>
        <p:spPr bwMode="auto">
          <a:xfrm>
            <a:off x="2133600" y="45720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23" action="ppaction://hlinksldjump"/>
              </a:rPr>
              <a:t>$400</a:t>
            </a:r>
            <a:endParaRPr lang="en-US" altLang="en-US" sz="2400">
              <a:latin typeface="Times" panose="02020603050405020304" pitchFamily="18" charset="0"/>
            </a:endParaRPr>
          </a:p>
        </p:txBody>
      </p:sp>
      <p:sp>
        <p:nvSpPr>
          <p:cNvPr id="4126" name="AutoShape 32">
            <a:hlinkClick r:id="rId24" action="ppaction://hlinksldjump"/>
          </p:cNvPr>
          <p:cNvSpPr>
            <a:spLocks noChangeArrowheads="1"/>
          </p:cNvSpPr>
          <p:nvPr/>
        </p:nvSpPr>
        <p:spPr bwMode="auto">
          <a:xfrm>
            <a:off x="2133600" y="36576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24" action="ppaction://hlinksldjump"/>
              </a:rPr>
              <a:t>$300</a:t>
            </a:r>
            <a:endParaRPr lang="en-US" altLang="en-US" sz="2400">
              <a:latin typeface="Times" panose="02020603050405020304" pitchFamily="18" charset="0"/>
            </a:endParaRPr>
          </a:p>
        </p:txBody>
      </p:sp>
      <p:sp>
        <p:nvSpPr>
          <p:cNvPr id="4127" name="AutoShape 33">
            <a:hlinkClick r:id="rId25" action="ppaction://hlinksldjump"/>
          </p:cNvPr>
          <p:cNvSpPr>
            <a:spLocks noChangeArrowheads="1"/>
          </p:cNvSpPr>
          <p:nvPr/>
        </p:nvSpPr>
        <p:spPr bwMode="auto">
          <a:xfrm>
            <a:off x="2133600" y="27432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25" action="ppaction://hlinksldjump"/>
              </a:rPr>
              <a:t>$200</a:t>
            </a:r>
            <a:endParaRPr lang="en-US" altLang="en-US" sz="2400">
              <a:latin typeface="Times" panose="02020603050405020304" pitchFamily="18" charset="0"/>
            </a:endParaRPr>
          </a:p>
        </p:txBody>
      </p:sp>
      <p:sp>
        <p:nvSpPr>
          <p:cNvPr id="4128" name="AutoShape 34">
            <a:hlinkClick r:id="rId26" action="ppaction://hlinksldjump"/>
          </p:cNvPr>
          <p:cNvSpPr>
            <a:spLocks noChangeArrowheads="1"/>
          </p:cNvSpPr>
          <p:nvPr/>
        </p:nvSpPr>
        <p:spPr bwMode="auto">
          <a:xfrm>
            <a:off x="2133600" y="1828800"/>
            <a:ext cx="1524000" cy="762000"/>
          </a:xfrm>
          <a:prstGeom prst="flowChartAlternateProcess">
            <a:avLst/>
          </a:prstGeom>
          <a:solidFill>
            <a:schemeClr val="accent2"/>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algn="ctr"/>
            <a:r>
              <a:rPr lang="en-US" altLang="en-US" sz="2400">
                <a:latin typeface="Times" panose="02020603050405020304" pitchFamily="18" charset="0"/>
                <a:hlinkClick r:id="rId26" action="ppaction://hlinksldjump"/>
              </a:rPr>
              <a:t>$100</a:t>
            </a:r>
            <a:endParaRPr lang="en-US" altLang="en-US" sz="2400">
              <a:latin typeface="Times" panose="02020603050405020304" pitchFamily="18" charset="0"/>
            </a:endParaRPr>
          </a:p>
        </p:txBody>
      </p:sp>
      <p:sp>
        <p:nvSpPr>
          <p:cNvPr id="2083" name="Rectangle 35">
            <a:hlinkClick r:id="rId27" action="ppaction://hlinksldjump"/>
          </p:cNvPr>
          <p:cNvSpPr>
            <a:spLocks noChangeArrowheads="1"/>
          </p:cNvSpPr>
          <p:nvPr/>
        </p:nvSpPr>
        <p:spPr bwMode="auto">
          <a:xfrm>
            <a:off x="457200" y="6218238"/>
            <a:ext cx="82296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algn="ctr" eaLnBrk="1" hangingPunct="1">
              <a:defRPr/>
            </a:pPr>
            <a:r>
              <a:rPr lang="en-US" altLang="en-US" sz="2800">
                <a:solidFill>
                  <a:schemeClr val="tx2"/>
                </a:solidFill>
                <a:effectLst>
                  <a:outerShdw blurRad="38100" dist="38100" dir="2700000" algn="tl">
                    <a:srgbClr val="C0C0C0"/>
                  </a:outerShdw>
                </a:effectLst>
              </a:rPr>
              <a:t>Final Jeopardy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2 - $400</a:t>
            </a:r>
          </a:p>
        </p:txBody>
      </p:sp>
      <p:sp>
        <p:nvSpPr>
          <p:cNvPr id="13315"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0773" name="Rectangle 5"/>
          <p:cNvSpPr>
            <a:spLocks noChangeArrowheads="1"/>
          </p:cNvSpPr>
          <p:nvPr/>
        </p:nvSpPr>
        <p:spPr bwMode="auto">
          <a:xfrm>
            <a:off x="457200" y="1600200"/>
            <a:ext cx="82296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80000"/>
              <a:buFont typeface="Wingdings" panose="05000000000000000000" pitchFamily="2" charset="2"/>
              <a:buChar char="n"/>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spcBef>
                <a:spcPct val="20000"/>
              </a:spcBef>
              <a:buClr>
                <a:schemeClr val="tx1"/>
              </a:buClr>
              <a:buChar cha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eaLnBrk="1" hangingPunct="1">
              <a:defRPr/>
            </a:pPr>
            <a:r>
              <a:rPr lang="en-US" dirty="0">
                <a:effectLst/>
                <a:ea typeface="+mn-ea"/>
              </a:rPr>
              <a:t>Does SARA also mean reciprocity between those SARA states regarding local or national advertising and recruiting?</a:t>
            </a:r>
            <a:endParaRPr lang="en-US" altLang="en-US" dirty="0">
              <a:ea typeface="+mn-ea"/>
            </a:endParaRPr>
          </a:p>
        </p:txBody>
      </p:sp>
      <p:sp>
        <p:nvSpPr>
          <p:cNvPr id="160774" name="Rectangle 6"/>
          <p:cNvSpPr>
            <a:spLocks noChangeArrowheads="1"/>
          </p:cNvSpPr>
          <p:nvPr/>
        </p:nvSpPr>
        <p:spPr bwMode="auto">
          <a:xfrm>
            <a:off x="457200" y="3962400"/>
            <a:ext cx="8229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Yes - if SARA policies are followed.</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0774">
                                            <p:txEl>
                                              <p:pRg st="0" end="0"/>
                                            </p:txEl>
                                          </p:spTgt>
                                        </p:tgtEl>
                                        <p:attrNameLst>
                                          <p:attrName>style.visibility</p:attrName>
                                        </p:attrNameLst>
                                      </p:cBhvr>
                                      <p:to>
                                        <p:strVal val="visible"/>
                                      </p:to>
                                    </p:set>
                                    <p:anim calcmode="lin" valueType="num">
                                      <p:cBhvr additive="base">
                                        <p:cTn id="7" dur="500" fill="hold"/>
                                        <p:tgtEl>
                                          <p:spTgt spid="1607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077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2 - $500</a:t>
            </a:r>
          </a:p>
        </p:txBody>
      </p:sp>
      <p:sp>
        <p:nvSpPr>
          <p:cNvPr id="14339"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1797" name="Rectangle 5"/>
          <p:cNvSpPr>
            <a:spLocks noChangeArrowheads="1"/>
          </p:cNvSpPr>
          <p:nvPr/>
        </p:nvSpPr>
        <p:spPr bwMode="auto">
          <a:xfrm>
            <a:off x="457200" y="1600200"/>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t>A student completes a course through a SARA approved </a:t>
            </a:r>
            <a:r>
              <a:rPr lang="en-US" altLang="en-US" sz="2800" dirty="0" err="1"/>
              <a:t>IHE</a:t>
            </a:r>
            <a:r>
              <a:rPr lang="en-US" altLang="en-US" sz="2800" dirty="0"/>
              <a:t>. The student earns a grade of "C" or better. Is the receiving </a:t>
            </a:r>
            <a:r>
              <a:rPr lang="en-US" altLang="en-US" sz="2800" dirty="0" err="1"/>
              <a:t>IHE</a:t>
            </a:r>
            <a:r>
              <a:rPr lang="en-US" altLang="en-US" sz="2800" dirty="0"/>
              <a:t> in the student's home state (also a SARA participant) required to accept the course?  </a:t>
            </a:r>
            <a:endParaRPr lang="en-US" altLang="en-US" sz="2800" dirty="0">
              <a:effectLst>
                <a:outerShdw blurRad="38100" dist="38100" dir="2700000" algn="tl">
                  <a:srgbClr val="000000"/>
                </a:outerShdw>
              </a:effectLst>
            </a:endParaRPr>
          </a:p>
        </p:txBody>
      </p:sp>
      <p:sp>
        <p:nvSpPr>
          <p:cNvPr id="161798" name="Rectangle 6"/>
          <p:cNvSpPr>
            <a:spLocks noChangeArrowheads="1"/>
          </p:cNvSpPr>
          <p:nvPr/>
        </p:nvSpPr>
        <p:spPr bwMode="auto">
          <a:xfrm>
            <a:off x="457200" y="3962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80000"/>
              <a:buFont typeface="Wingdings" panose="05000000000000000000" pitchFamily="2" charset="2"/>
              <a:buChar char="n"/>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spcBef>
                <a:spcPct val="20000"/>
              </a:spcBef>
              <a:buClr>
                <a:schemeClr val="tx1"/>
              </a:buClr>
              <a:buChar cha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eaLnBrk="1" hangingPunct="1">
              <a:defRPr/>
            </a:pPr>
            <a:r>
              <a:rPr lang="en-US" dirty="0">
                <a:effectLst/>
                <a:ea typeface="+mn-ea"/>
              </a:rPr>
              <a:t>No. SARA plays no role in course transfer, only with state authorization. Each institution continues to maintain its own credit transfer and articulation agreements.</a:t>
            </a:r>
          </a:p>
          <a:p>
            <a:pPr eaLnBrk="1" hangingPunct="1">
              <a:defRPr/>
            </a:pPr>
            <a:endParaRPr lang="en-US" altLang="en-US" dirty="0">
              <a:ea typeface="+mn-ea"/>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1798">
                                            <p:txEl>
                                              <p:pRg st="0" end="0"/>
                                            </p:txEl>
                                          </p:spTgt>
                                        </p:tgtEl>
                                        <p:attrNameLst>
                                          <p:attrName>style.visibility</p:attrName>
                                        </p:attrNameLst>
                                      </p:cBhvr>
                                      <p:to>
                                        <p:strVal val="visible"/>
                                      </p:to>
                                    </p:set>
                                    <p:anim calcmode="lin" valueType="num">
                                      <p:cBhvr additive="base">
                                        <p:cTn id="7" dur="500" fill="hold"/>
                                        <p:tgtEl>
                                          <p:spTgt spid="1617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179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3 - $100</a:t>
            </a:r>
          </a:p>
        </p:txBody>
      </p:sp>
      <p:sp>
        <p:nvSpPr>
          <p:cNvPr id="15363"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2821" name="Rectangle 5"/>
          <p:cNvSpPr>
            <a:spLocks noChangeArrowheads="1"/>
          </p:cNvSpPr>
          <p:nvPr/>
        </p:nvSpPr>
        <p:spPr bwMode="auto">
          <a:xfrm>
            <a:off x="457200" y="1600200"/>
            <a:ext cx="82296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None/>
              <a:defRPr/>
            </a:pPr>
            <a:r>
              <a:rPr lang="en-US" altLang="en-US" sz="2800">
                <a:effectLst>
                  <a:outerShdw blurRad="38100" dist="38100" dir="2700000" algn="tl">
                    <a:srgbClr val="000000"/>
                  </a:outerShdw>
                </a:effectLst>
              </a:rPr>
              <a:t>Are J-terms and maymesters covered by SARA? What about field trips?</a:t>
            </a:r>
          </a:p>
        </p:txBody>
      </p:sp>
      <p:sp>
        <p:nvSpPr>
          <p:cNvPr id="162822" name="Rectangle 6"/>
          <p:cNvSpPr>
            <a:spLocks noChangeArrowheads="1"/>
          </p:cNvSpPr>
          <p:nvPr/>
        </p:nvSpPr>
        <p:spPr bwMode="auto">
          <a:xfrm>
            <a:off x="381000" y="3200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Field trips are covered as long as they meet SARA policy. </a:t>
            </a:r>
          </a:p>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J-terms and </a:t>
            </a:r>
            <a:r>
              <a:rPr lang="en-US" altLang="en-US" sz="2800" dirty="0" err="1">
                <a:effectLst>
                  <a:outerShdw blurRad="38100" dist="38100" dir="2700000" algn="tl">
                    <a:srgbClr val="000000"/>
                  </a:outerShdw>
                </a:effectLst>
              </a:rPr>
              <a:t>maymesters</a:t>
            </a:r>
            <a:r>
              <a:rPr lang="en-US" altLang="en-US" sz="2800" dirty="0">
                <a:effectLst>
                  <a:outerShdw blurRad="38100" dist="38100" dir="2700000" algn="tl">
                    <a:srgbClr val="000000"/>
                  </a:outerShdw>
                </a:effectLst>
              </a:rPr>
              <a:t> are reviewed by the </a:t>
            </a:r>
            <a:r>
              <a:rPr lang="en-US" altLang="en-US" sz="2800" dirty="0" err="1">
                <a:effectLst>
                  <a:outerShdw blurRad="38100" dist="38100" dir="2700000" algn="tl">
                    <a:srgbClr val="000000"/>
                  </a:outerShdw>
                </a:effectLst>
              </a:rPr>
              <a:t>SPE</a:t>
            </a:r>
            <a:r>
              <a:rPr lang="en-US" altLang="en-US" sz="2800" dirty="0">
                <a:effectLst>
                  <a:outerShdw blurRad="38100" dist="38100" dir="2700000" algn="tl">
                    <a:srgbClr val="000000"/>
                  </a:outerShdw>
                </a:effectLst>
              </a:rPr>
              <a:t> of the state in which they occur.</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2822">
                                            <p:txEl>
                                              <p:pRg st="0" end="0"/>
                                            </p:txEl>
                                          </p:spTgt>
                                        </p:tgtEl>
                                        <p:attrNameLst>
                                          <p:attrName>style.visibility</p:attrName>
                                        </p:attrNameLst>
                                      </p:cBhvr>
                                      <p:to>
                                        <p:strVal val="visible"/>
                                      </p:to>
                                    </p:set>
                                    <p:anim calcmode="lin" valueType="num">
                                      <p:cBhvr additive="base">
                                        <p:cTn id="7" dur="500" fill="hold"/>
                                        <p:tgtEl>
                                          <p:spTgt spid="1628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28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2822">
                                            <p:txEl>
                                              <p:pRg st="1" end="1"/>
                                            </p:txEl>
                                          </p:spTgt>
                                        </p:tgtEl>
                                        <p:attrNameLst>
                                          <p:attrName>style.visibility</p:attrName>
                                        </p:attrNameLst>
                                      </p:cBhvr>
                                      <p:to>
                                        <p:strVal val="visible"/>
                                      </p:to>
                                    </p:set>
                                    <p:anim calcmode="lin" valueType="num">
                                      <p:cBhvr additive="base">
                                        <p:cTn id="13" dur="500" fill="hold"/>
                                        <p:tgtEl>
                                          <p:spTgt spid="1628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282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3 - $200</a:t>
            </a:r>
          </a:p>
        </p:txBody>
      </p:sp>
      <p:sp>
        <p:nvSpPr>
          <p:cNvPr id="16387"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3845" name="Rectangle 5"/>
          <p:cNvSpPr>
            <a:spLocks noChangeArrowheads="1"/>
          </p:cNvSpPr>
          <p:nvPr/>
        </p:nvSpPr>
        <p:spPr bwMode="auto">
          <a:xfrm>
            <a:off x="457200" y="1417638"/>
            <a:ext cx="8229600" cy="147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80000"/>
              <a:buFont typeface="Wingdings" panose="05000000000000000000" pitchFamily="2" charset="2"/>
              <a:buChar char="n"/>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spcBef>
                <a:spcPct val="20000"/>
              </a:spcBef>
              <a:buClr>
                <a:schemeClr val="tx1"/>
              </a:buClr>
              <a:buChar cha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eaLnBrk="1" hangingPunct="1">
              <a:defRPr/>
            </a:pPr>
            <a:endParaRPr lang="en-US" altLang="en-US" dirty="0">
              <a:ea typeface="+mn-ea"/>
            </a:endParaRPr>
          </a:p>
        </p:txBody>
      </p:sp>
      <p:sp>
        <p:nvSpPr>
          <p:cNvPr id="163846" name="Rectangle 6"/>
          <p:cNvSpPr>
            <a:spLocks noChangeArrowheads="1"/>
          </p:cNvSpPr>
          <p:nvPr/>
        </p:nvSpPr>
        <p:spPr bwMode="auto">
          <a:xfrm>
            <a:off x="228600" y="3048000"/>
            <a:ext cx="82296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t>Yes. Existing contracts among provider institutions and sites used for supervised field experiences as of the date that an institution begins participating in SARA are not impaired, revised or otherwise affected by SARA. At the time that any provision of such a contract is changed, the new contract must comply with SARA policies.</a:t>
            </a:r>
          </a:p>
          <a:p>
            <a:pPr eaLnBrk="1" hangingPunct="1">
              <a:spcBef>
                <a:spcPct val="20000"/>
              </a:spcBef>
              <a:buClr>
                <a:schemeClr val="hlink"/>
              </a:buClr>
              <a:buSzPct val="80000"/>
              <a:buFont typeface="Wingdings" panose="05000000000000000000" pitchFamily="2" charset="2"/>
              <a:buChar char="n"/>
              <a:defRPr/>
            </a:pPr>
            <a:endParaRPr lang="en-US" altLang="en-US" sz="2800" dirty="0">
              <a:effectLst>
                <a:outerShdw blurRad="38100" dist="38100" dir="2700000" algn="tl">
                  <a:srgbClr val="000000"/>
                </a:outerShdw>
              </a:effectLst>
            </a:endParaRPr>
          </a:p>
        </p:txBody>
      </p:sp>
      <p:sp>
        <p:nvSpPr>
          <p:cNvPr id="8" name="Rectangle 5"/>
          <p:cNvSpPr>
            <a:spLocks noChangeArrowheads="1"/>
          </p:cNvSpPr>
          <p:nvPr/>
        </p:nvSpPr>
        <p:spPr bwMode="auto">
          <a:xfrm>
            <a:off x="609600" y="1570038"/>
            <a:ext cx="8229600" cy="147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Does a contract date of a renewal of a field placement contract trigger a change to the contract?</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6">
                                            <p:txEl>
                                              <p:pRg st="0" end="0"/>
                                            </p:txEl>
                                          </p:spTgt>
                                        </p:tgtEl>
                                        <p:attrNameLst>
                                          <p:attrName>style.visibility</p:attrName>
                                        </p:attrNameLst>
                                      </p:cBhvr>
                                      <p:to>
                                        <p:strVal val="visible"/>
                                      </p:to>
                                    </p:set>
                                    <p:anim calcmode="lin" valueType="num">
                                      <p:cBhvr additive="base">
                                        <p:cTn id="7" dur="500" fill="hold"/>
                                        <p:tgtEl>
                                          <p:spTgt spid="1638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4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3 - $300</a:t>
            </a:r>
          </a:p>
        </p:txBody>
      </p:sp>
      <p:sp>
        <p:nvSpPr>
          <p:cNvPr id="17411"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4869" name="Rectangle 5"/>
          <p:cNvSpPr>
            <a:spLocks noChangeArrowheads="1"/>
          </p:cNvSpPr>
          <p:nvPr/>
        </p:nvSpPr>
        <p:spPr bwMode="auto">
          <a:xfrm>
            <a:off x="457200" y="1690688"/>
            <a:ext cx="82296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t>Our school is near the Indiana border, so I expected that some of my students will be requesting internships in Indiana. My school is not listed as a SARA member.  Would my school need to pay to be a member before I can legally set up fieldwork contracts with Indiana facilities?</a:t>
            </a:r>
            <a:endParaRPr lang="en-US" altLang="en-US" sz="2800" dirty="0">
              <a:effectLst>
                <a:outerShdw blurRad="38100" dist="38100" dir="2700000" algn="tl">
                  <a:srgbClr val="000000"/>
                </a:outerShdw>
              </a:effectLst>
            </a:endParaRPr>
          </a:p>
        </p:txBody>
      </p:sp>
      <p:sp>
        <p:nvSpPr>
          <p:cNvPr id="164870" name="Rectangle 6"/>
          <p:cNvSpPr>
            <a:spLocks noChangeArrowheads="1"/>
          </p:cNvSpPr>
          <p:nvPr/>
        </p:nvSpPr>
        <p:spPr bwMode="auto">
          <a:xfrm>
            <a:off x="457200" y="4483100"/>
            <a:ext cx="82296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It depends! For SARA coverage, the institution must be a participating SARA institution. But the institution could also complete the regular state authorization process.</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4870">
                                            <p:txEl>
                                              <p:pRg st="0" end="0"/>
                                            </p:txEl>
                                          </p:spTgt>
                                        </p:tgtEl>
                                        <p:attrNameLst>
                                          <p:attrName>style.visibility</p:attrName>
                                        </p:attrNameLst>
                                      </p:cBhvr>
                                      <p:to>
                                        <p:strVal val="visible"/>
                                      </p:to>
                                    </p:set>
                                    <p:anim calcmode="lin" valueType="num">
                                      <p:cBhvr additive="base">
                                        <p:cTn id="7" dur="500" fill="hold"/>
                                        <p:tgtEl>
                                          <p:spTgt spid="1648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487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3 - $400</a:t>
            </a:r>
          </a:p>
        </p:txBody>
      </p:sp>
      <p:sp>
        <p:nvSpPr>
          <p:cNvPr id="18435"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5893" name="Rectangle 5"/>
          <p:cNvSpPr>
            <a:spLocks noChangeArrowheads="1"/>
          </p:cNvSpPr>
          <p:nvPr/>
        </p:nvSpPr>
        <p:spPr bwMode="auto">
          <a:xfrm>
            <a:off x="457200" y="1600200"/>
            <a:ext cx="82296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My institution has ignored state authorization in the past. There are only a handful of online courses, but lots of field experiences in several states and field trips. Do I have to follow state authorization? We’ve not been challenged on this in the past?</a:t>
            </a:r>
          </a:p>
        </p:txBody>
      </p:sp>
      <p:sp>
        <p:nvSpPr>
          <p:cNvPr id="165894" name="Rectangle 6"/>
          <p:cNvSpPr>
            <a:spLocks noChangeArrowheads="1"/>
          </p:cNvSpPr>
          <p:nvPr/>
        </p:nvSpPr>
        <p:spPr bwMode="auto">
          <a:xfrm>
            <a:off x="457200" y="4492625"/>
            <a:ext cx="8229600" cy="190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Yes!  Join SARA. It covers distance education – not just online activity. The institution could also complete the regular state authorization process.</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894">
                                            <p:txEl>
                                              <p:pRg st="0" end="0"/>
                                            </p:txEl>
                                          </p:spTgt>
                                        </p:tgtEl>
                                        <p:attrNameLst>
                                          <p:attrName>style.visibility</p:attrName>
                                        </p:attrNameLst>
                                      </p:cBhvr>
                                      <p:to>
                                        <p:strVal val="visible"/>
                                      </p:to>
                                    </p:set>
                                    <p:anim calcmode="lin" valueType="num">
                                      <p:cBhvr additive="base">
                                        <p:cTn id="7" dur="500" fill="hold"/>
                                        <p:tgtEl>
                                          <p:spTgt spid="1658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589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3 - $500</a:t>
            </a:r>
          </a:p>
        </p:txBody>
      </p:sp>
      <p:sp>
        <p:nvSpPr>
          <p:cNvPr id="19459"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6917" name="Rectangle 5"/>
          <p:cNvSpPr>
            <a:spLocks noChangeArrowheads="1"/>
          </p:cNvSpPr>
          <p:nvPr/>
        </p:nvSpPr>
        <p:spPr bwMode="auto">
          <a:xfrm>
            <a:off x="457200" y="1600200"/>
            <a:ext cx="82296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Does SARA approve programs, institutions or both? What if one program triggers physical presence?</a:t>
            </a:r>
          </a:p>
        </p:txBody>
      </p:sp>
      <p:sp>
        <p:nvSpPr>
          <p:cNvPr id="166918" name="Rectangle 6"/>
          <p:cNvSpPr>
            <a:spLocks noChangeArrowheads="1"/>
          </p:cNvSpPr>
          <p:nvPr/>
        </p:nvSpPr>
        <p:spPr bwMode="auto">
          <a:xfrm>
            <a:off x="444500" y="3349625"/>
            <a:ext cx="8229600" cy="289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t>There is no option other than to have an entire institution classified as either SARA or non-SARA. </a:t>
            </a:r>
            <a:endParaRPr lang="en-US" altLang="en-US" sz="2800" dirty="0">
              <a:effectLst>
                <a:outerShdw blurRad="38100" dist="38100" dir="2700000" algn="tl">
                  <a:srgbClr val="000000"/>
                </a:outerShdw>
              </a:effectLst>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6918">
                                            <p:txEl>
                                              <p:pRg st="0" end="0"/>
                                            </p:txEl>
                                          </p:spTgt>
                                        </p:tgtEl>
                                        <p:attrNameLst>
                                          <p:attrName>style.visibility</p:attrName>
                                        </p:attrNameLst>
                                      </p:cBhvr>
                                      <p:to>
                                        <p:strVal val="visible"/>
                                      </p:to>
                                    </p:set>
                                    <p:anim calcmode="lin" valueType="num">
                                      <p:cBhvr additive="base">
                                        <p:cTn id="7" dur="500" fill="hold"/>
                                        <p:tgtEl>
                                          <p:spTgt spid="1669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69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4 - $100</a:t>
            </a:r>
          </a:p>
        </p:txBody>
      </p:sp>
      <p:sp>
        <p:nvSpPr>
          <p:cNvPr id="20483"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7941" name="Rectangle 5"/>
          <p:cNvSpPr>
            <a:spLocks noChangeArrowheads="1"/>
          </p:cNvSpPr>
          <p:nvPr/>
        </p:nvSpPr>
        <p:spPr bwMode="auto">
          <a:xfrm>
            <a:off x="152400" y="1695450"/>
            <a:ext cx="8534400"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What 2 items must be submitted with all SARA Institution Applications</a:t>
            </a:r>
          </a:p>
        </p:txBody>
      </p:sp>
      <p:sp>
        <p:nvSpPr>
          <p:cNvPr id="167942" name="Rectangle 6"/>
          <p:cNvSpPr>
            <a:spLocks noChangeArrowheads="1"/>
          </p:cNvSpPr>
          <p:nvPr/>
        </p:nvSpPr>
        <p:spPr bwMode="auto">
          <a:xfrm>
            <a:off x="152400" y="2919412"/>
            <a:ext cx="8839200" cy="370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80000"/>
              <a:buFont typeface="Wingdings" panose="05000000000000000000" pitchFamily="2" charset="2"/>
              <a:buChar char="n"/>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spcBef>
                <a:spcPct val="20000"/>
              </a:spcBef>
              <a:buClr>
                <a:schemeClr val="tx1"/>
              </a:buClr>
              <a:buChar cha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eaLnBrk="1" hangingPunct="1">
              <a:defRPr/>
            </a:pPr>
            <a:r>
              <a:rPr lang="en-US" dirty="0">
                <a:ea typeface="+mn-ea"/>
              </a:rPr>
              <a:t> 1. Evidence that the institution’s principal campus is domiciled in a state that has joined the State Authorization Reciprocity Agreement (SARA) initiative and is authorized to operate in that state.</a:t>
            </a:r>
          </a:p>
          <a:p>
            <a:pPr eaLnBrk="1" hangingPunct="1">
              <a:defRPr/>
            </a:pPr>
            <a:r>
              <a:rPr lang="en-US" dirty="0">
                <a:ea typeface="+mn-ea"/>
              </a:rPr>
              <a:t>2. Evidence that an institution is a U.S. degree-granting institution accredited by an accrediting body recognized by the U.S. Secretary of Education.</a:t>
            </a:r>
            <a:endParaRPr lang="en-US" altLang="en-US" dirty="0">
              <a:ea typeface="+mn-ea"/>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7942">
                                            <p:txEl>
                                              <p:pRg st="0" end="0"/>
                                            </p:txEl>
                                          </p:spTgt>
                                        </p:tgtEl>
                                        <p:attrNameLst>
                                          <p:attrName>style.visibility</p:attrName>
                                        </p:attrNameLst>
                                      </p:cBhvr>
                                      <p:to>
                                        <p:strVal val="visible"/>
                                      </p:to>
                                    </p:set>
                                    <p:anim calcmode="lin" valueType="num">
                                      <p:cBhvr additive="base">
                                        <p:cTn id="7" dur="500" fill="hold"/>
                                        <p:tgtEl>
                                          <p:spTgt spid="1679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79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7942">
                                            <p:txEl>
                                              <p:pRg st="1" end="1"/>
                                            </p:txEl>
                                          </p:spTgt>
                                        </p:tgtEl>
                                        <p:attrNameLst>
                                          <p:attrName>style.visibility</p:attrName>
                                        </p:attrNameLst>
                                      </p:cBhvr>
                                      <p:to>
                                        <p:strVal val="visible"/>
                                      </p:to>
                                    </p:set>
                                    <p:anim calcmode="lin" valueType="num">
                                      <p:cBhvr additive="base">
                                        <p:cTn id="13" dur="500" fill="hold"/>
                                        <p:tgtEl>
                                          <p:spTgt spid="1679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794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4 - $200</a:t>
            </a:r>
          </a:p>
        </p:txBody>
      </p:sp>
      <p:sp>
        <p:nvSpPr>
          <p:cNvPr id="21507"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8965" name="Rectangle 5"/>
          <p:cNvSpPr>
            <a:spLocks noChangeArrowheads="1"/>
          </p:cNvSpPr>
          <p:nvPr/>
        </p:nvSpPr>
        <p:spPr bwMode="auto">
          <a:xfrm>
            <a:off x="457200" y="1600200"/>
            <a:ext cx="8229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What third document may be required by all non-public institutions with the SARA application?</a:t>
            </a:r>
          </a:p>
        </p:txBody>
      </p:sp>
      <p:sp>
        <p:nvSpPr>
          <p:cNvPr id="168966" name="Rectangle 6"/>
          <p:cNvSpPr>
            <a:spLocks noChangeArrowheads="1"/>
          </p:cNvSpPr>
          <p:nvPr/>
        </p:nvSpPr>
        <p:spPr bwMode="auto">
          <a:xfrm>
            <a:off x="454025" y="3200400"/>
            <a:ext cx="82296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A financial responsibility index score from the U. S. Department of Education that is 1.5 or above, or, if its score is between 1.0 and 1.5, demonstrate to its home state</a:t>
            </a:r>
            <a:r>
              <a:rPr lang="ja-JP" altLang="en-US" sz="2800" dirty="0">
                <a:effectLst>
                  <a:outerShdw blurRad="38100" dist="38100" dir="2700000" algn="tl">
                    <a:srgbClr val="000000"/>
                  </a:outerShdw>
                </a:effectLst>
              </a:rPr>
              <a:t>’</a:t>
            </a:r>
            <a:r>
              <a:rPr lang="en-US" altLang="ja-JP" sz="2800" dirty="0">
                <a:effectLst>
                  <a:outerShdw blurRad="38100" dist="38100" dir="2700000" algn="tl">
                    <a:srgbClr val="000000"/>
                  </a:outerShdw>
                </a:effectLst>
              </a:rPr>
              <a:t>s portal entity that it is nevertheless sufficiently financially stable to justify participation in SARA.</a:t>
            </a:r>
            <a:endParaRPr lang="en-US" altLang="en-US" sz="2800" dirty="0">
              <a:effectLst>
                <a:outerShdw blurRad="38100" dist="38100" dir="2700000" algn="tl">
                  <a:srgbClr val="000000"/>
                </a:outerShdw>
              </a:effectLst>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8966">
                                            <p:txEl>
                                              <p:pRg st="0" end="0"/>
                                            </p:txEl>
                                          </p:spTgt>
                                        </p:tgtEl>
                                        <p:attrNameLst>
                                          <p:attrName>style.visibility</p:attrName>
                                        </p:attrNameLst>
                                      </p:cBhvr>
                                      <p:to>
                                        <p:strVal val="visible"/>
                                      </p:to>
                                    </p:set>
                                    <p:anim calcmode="lin" valueType="num">
                                      <p:cBhvr additive="base">
                                        <p:cTn id="7" dur="500" fill="hold"/>
                                        <p:tgtEl>
                                          <p:spTgt spid="1689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896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4 - $300</a:t>
            </a:r>
          </a:p>
        </p:txBody>
      </p:sp>
      <p:sp>
        <p:nvSpPr>
          <p:cNvPr id="22531"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69989" name="Rectangle 5"/>
          <p:cNvSpPr>
            <a:spLocks noChangeArrowheads="1"/>
          </p:cNvSpPr>
          <p:nvPr/>
        </p:nvSpPr>
        <p:spPr bwMode="auto">
          <a:xfrm>
            <a:off x="457200" y="1600200"/>
            <a:ext cx="8229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What are the C-</a:t>
            </a:r>
            <a:r>
              <a:rPr lang="en-US" altLang="en-US" sz="2800" dirty="0" err="1">
                <a:effectLst>
                  <a:outerShdw blurRad="38100" dist="38100" dir="2700000" algn="tl">
                    <a:srgbClr val="000000"/>
                  </a:outerShdw>
                </a:effectLst>
              </a:rPr>
              <a:t>RAC</a:t>
            </a:r>
            <a:r>
              <a:rPr lang="en-US" altLang="en-US" sz="2800" dirty="0">
                <a:effectLst>
                  <a:outerShdw blurRad="38100" dist="38100" dir="2700000" algn="tl">
                    <a:srgbClr val="000000"/>
                  </a:outerShdw>
                </a:effectLst>
              </a:rPr>
              <a:t> </a:t>
            </a:r>
            <a:r>
              <a:rPr lang="en-US" altLang="en-US" sz="2800" i="1" dirty="0">
                <a:effectLst>
                  <a:outerShdw blurRad="38100" dist="38100" dir="2700000" algn="tl">
                    <a:srgbClr val="000000"/>
                  </a:outerShdw>
                </a:effectLst>
              </a:rPr>
              <a:t>Guidelines</a:t>
            </a:r>
            <a:r>
              <a:rPr lang="en-US" altLang="en-US" sz="2800" dirty="0">
                <a:effectLst>
                  <a:outerShdw blurRad="38100" dist="38100" dir="2700000" algn="tl">
                    <a:srgbClr val="000000"/>
                  </a:outerShdw>
                </a:effectLst>
              </a:rPr>
              <a:t>?</a:t>
            </a:r>
          </a:p>
        </p:txBody>
      </p:sp>
      <p:sp>
        <p:nvSpPr>
          <p:cNvPr id="169990" name="Rectangle 6"/>
          <p:cNvSpPr>
            <a:spLocks noChangeArrowheads="1"/>
          </p:cNvSpPr>
          <p:nvPr/>
        </p:nvSpPr>
        <p:spPr bwMode="auto">
          <a:xfrm>
            <a:off x="439738" y="3017838"/>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80000"/>
              <a:buFont typeface="Wingdings" panose="05000000000000000000" pitchFamily="2" charset="2"/>
              <a:buChar char="n"/>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spcBef>
                <a:spcPct val="20000"/>
              </a:spcBef>
              <a:buClr>
                <a:schemeClr val="tx1"/>
              </a:buClr>
              <a:buChar cha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eaLnBrk="1" hangingPunct="1">
              <a:defRPr/>
            </a:pPr>
            <a:r>
              <a:rPr lang="en-US" dirty="0">
                <a:ea typeface="+mn-ea"/>
              </a:rPr>
              <a:t> </a:t>
            </a:r>
            <a:r>
              <a:rPr lang="en-US" i="1" dirty="0">
                <a:ea typeface="+mn-ea"/>
              </a:rPr>
              <a:t>Interregional Guidelines for the Evaluation of Distance Education </a:t>
            </a:r>
            <a:r>
              <a:rPr lang="en-US" dirty="0">
                <a:ea typeface="+mn-ea"/>
              </a:rPr>
              <a:t>adopted by the Council of Regional Accrediting Commissions, as summarized in SARA policy 5(2)1-9. </a:t>
            </a:r>
            <a:endParaRPr lang="en-US" altLang="en-US" dirty="0">
              <a:ea typeface="+mn-ea"/>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9990">
                                            <p:txEl>
                                              <p:pRg st="0" end="0"/>
                                            </p:txEl>
                                          </p:spTgt>
                                        </p:tgtEl>
                                        <p:attrNameLst>
                                          <p:attrName>style.visibility</p:attrName>
                                        </p:attrNameLst>
                                      </p:cBhvr>
                                      <p:to>
                                        <p:strVal val="visible"/>
                                      </p:to>
                                    </p:set>
                                    <p:anim calcmode="lin" valueType="num">
                                      <p:cBhvr additive="base">
                                        <p:cTn id="7" dur="500" fill="hold"/>
                                        <p:tgtEl>
                                          <p:spTgt spid="1699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999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0"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1 - $100</a:t>
            </a:r>
          </a:p>
        </p:txBody>
      </p:sp>
      <p:sp>
        <p:nvSpPr>
          <p:cNvPr id="133129" name="Rectangle 9"/>
          <p:cNvSpPr>
            <a:spLocks noGrp="1" noChangeArrowheads="1"/>
          </p:cNvSpPr>
          <p:nvPr>
            <p:ph type="body" sz="half" idx="1"/>
          </p:nvPr>
        </p:nvSpPr>
        <p:spPr>
          <a:xfrm>
            <a:off x="457200" y="1600200"/>
            <a:ext cx="8229600" cy="1981200"/>
          </a:xfrm>
        </p:spPr>
        <p:txBody>
          <a:bodyPr/>
          <a:lstStyle/>
          <a:p>
            <a:pPr eaLnBrk="1" hangingPunct="1">
              <a:defRPr/>
            </a:pPr>
            <a:r>
              <a:rPr lang="en-US" altLang="en-US" sz="2800" dirty="0">
                <a:ea typeface="+mn-ea"/>
              </a:rPr>
              <a:t>What data point is used to determine the NC-SARA institution payment rate?</a:t>
            </a:r>
          </a:p>
          <a:p>
            <a:pPr marL="0" indent="0" eaLnBrk="1" hangingPunct="1">
              <a:buFont typeface="Wingdings" panose="05000000000000000000" pitchFamily="2" charset="2"/>
              <a:buNone/>
              <a:defRPr/>
            </a:pPr>
            <a:endParaRPr lang="en-US" altLang="en-US" sz="2800" b="1" dirty="0">
              <a:ea typeface="+mn-ea"/>
            </a:endParaRPr>
          </a:p>
        </p:txBody>
      </p:sp>
      <p:sp>
        <p:nvSpPr>
          <p:cNvPr id="133130" name="Rectangle 10"/>
          <p:cNvSpPr>
            <a:spLocks noGrp="1" noChangeArrowheads="1"/>
          </p:cNvSpPr>
          <p:nvPr>
            <p:ph type="body" sz="half" idx="2"/>
          </p:nvPr>
        </p:nvSpPr>
        <p:spPr>
          <a:xfrm>
            <a:off x="457200" y="3962400"/>
            <a:ext cx="8229600" cy="2133600"/>
          </a:xfrm>
        </p:spPr>
        <p:txBody>
          <a:bodyPr/>
          <a:lstStyle/>
          <a:p>
            <a:pPr eaLnBrk="1" hangingPunct="1">
              <a:defRPr/>
            </a:pPr>
            <a:r>
              <a:rPr lang="en-US" altLang="en-US" sz="2800" dirty="0">
                <a:effectLst>
                  <a:outerShdw blurRad="38100" dist="38100" dir="2700000" algn="tl">
                    <a:srgbClr val="000000"/>
                  </a:outerShdw>
                </a:effectLst>
              </a:rPr>
              <a:t>Fall </a:t>
            </a:r>
            <a:r>
              <a:rPr lang="en-US" altLang="en-US" sz="2800" dirty="0" err="1">
                <a:effectLst>
                  <a:outerShdw blurRad="38100" dist="38100" dir="2700000" algn="tl">
                    <a:srgbClr val="000000"/>
                  </a:outerShdw>
                </a:effectLst>
              </a:rPr>
              <a:t>IPEDS</a:t>
            </a:r>
            <a:r>
              <a:rPr lang="en-US" altLang="en-US" sz="2800" dirty="0">
                <a:effectLst>
                  <a:outerShdw blurRad="38100" dist="38100" dir="2700000" algn="tl">
                    <a:srgbClr val="000000"/>
                  </a:outerShdw>
                </a:effectLst>
              </a:rPr>
              <a:t> FTE (full time equivalent) enrollment for ALL students, not just distance education students</a:t>
            </a:r>
          </a:p>
        </p:txBody>
      </p:sp>
      <p:sp>
        <p:nvSpPr>
          <p:cNvPr id="5125"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30">
                                            <p:txEl>
                                              <p:pRg st="0" end="0"/>
                                            </p:txEl>
                                          </p:spTgt>
                                        </p:tgtEl>
                                        <p:attrNameLst>
                                          <p:attrName>style.visibility</p:attrName>
                                        </p:attrNameLst>
                                      </p:cBhvr>
                                      <p:to>
                                        <p:strVal val="visible"/>
                                      </p:to>
                                    </p:set>
                                    <p:anim calcmode="lin" valueType="num">
                                      <p:cBhvr additive="base">
                                        <p:cTn id="7" dur="500" fill="hold"/>
                                        <p:tgtEl>
                                          <p:spTgt spid="1331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3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4 - $400</a:t>
            </a:r>
          </a:p>
        </p:txBody>
      </p:sp>
      <p:sp>
        <p:nvSpPr>
          <p:cNvPr id="23555"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71013" name="Rectangle 5"/>
          <p:cNvSpPr>
            <a:spLocks noChangeArrowheads="1"/>
          </p:cNvSpPr>
          <p:nvPr/>
        </p:nvSpPr>
        <p:spPr bwMode="auto">
          <a:xfrm>
            <a:off x="457200" y="1600200"/>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Who initials and signs the Institution Application? Is this the same for the renewal application?</a:t>
            </a:r>
          </a:p>
        </p:txBody>
      </p:sp>
      <p:sp>
        <p:nvSpPr>
          <p:cNvPr id="171014" name="Rectangle 6"/>
          <p:cNvSpPr>
            <a:spLocks noChangeArrowheads="1"/>
          </p:cNvSpPr>
          <p:nvPr/>
        </p:nvSpPr>
        <p:spPr bwMode="auto">
          <a:xfrm>
            <a:off x="457200" y="3962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The Chief Executive Officer (President) or Chief Academic Officer signs institution applications in all cases. Yes, it is the same for both applications.</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1014">
                                            <p:txEl>
                                              <p:pRg st="0" end="0"/>
                                            </p:txEl>
                                          </p:spTgt>
                                        </p:tgtEl>
                                        <p:attrNameLst>
                                          <p:attrName>style.visibility</p:attrName>
                                        </p:attrNameLst>
                                      </p:cBhvr>
                                      <p:to>
                                        <p:strVal val="visible"/>
                                      </p:to>
                                    </p:set>
                                    <p:anim calcmode="lin" valueType="num">
                                      <p:cBhvr additive="base">
                                        <p:cTn id="7" dur="500" fill="hold"/>
                                        <p:tgtEl>
                                          <p:spTgt spid="1710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101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4 - $500</a:t>
            </a:r>
          </a:p>
        </p:txBody>
      </p:sp>
      <p:sp>
        <p:nvSpPr>
          <p:cNvPr id="24579"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72037" name="Rectangle 5"/>
          <p:cNvSpPr>
            <a:spLocks noChangeArrowheads="1"/>
          </p:cNvSpPr>
          <p:nvPr/>
        </p:nvSpPr>
        <p:spPr bwMode="auto">
          <a:xfrm>
            <a:off x="457200" y="1600200"/>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How often do institutions renew? How often do states renew? How much notice are they provided by NC-SARA?</a:t>
            </a:r>
          </a:p>
        </p:txBody>
      </p:sp>
      <p:sp>
        <p:nvSpPr>
          <p:cNvPr id="172038" name="Rectangle 6"/>
          <p:cNvSpPr>
            <a:spLocks noChangeArrowheads="1"/>
          </p:cNvSpPr>
          <p:nvPr/>
        </p:nvSpPr>
        <p:spPr bwMode="auto">
          <a:xfrm>
            <a:off x="457200" y="3962400"/>
            <a:ext cx="82296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Institutions renew yearly. States renew every two years. 90 days notice is provided to institutions by NC-SARA. States receive 90 days notice from their regional compact</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2038">
                                            <p:txEl>
                                              <p:pRg st="0" end="0"/>
                                            </p:txEl>
                                          </p:spTgt>
                                        </p:tgtEl>
                                        <p:attrNameLst>
                                          <p:attrName>style.visibility</p:attrName>
                                        </p:attrNameLst>
                                      </p:cBhvr>
                                      <p:to>
                                        <p:strVal val="visible"/>
                                      </p:to>
                                    </p:set>
                                    <p:anim calcmode="lin" valueType="num">
                                      <p:cBhvr additive="base">
                                        <p:cTn id="7" dur="500" fill="hold"/>
                                        <p:tgtEl>
                                          <p:spTgt spid="1720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203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5 - $100</a:t>
            </a:r>
          </a:p>
        </p:txBody>
      </p:sp>
      <p:sp>
        <p:nvSpPr>
          <p:cNvPr id="25603"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73061" name="Rectangle 5"/>
          <p:cNvSpPr>
            <a:spLocks noChangeArrowheads="1"/>
          </p:cNvSpPr>
          <p:nvPr/>
        </p:nvSpPr>
        <p:spPr bwMode="auto">
          <a:xfrm>
            <a:off x="457200" y="16002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If the institution is not a member of SARA and has a student taking an online course who resides in a SARA state, would the institution have to seek authorization in the student</a:t>
            </a:r>
            <a:r>
              <a:rPr lang="ja-JP" altLang="en-US" sz="2800" dirty="0">
                <a:effectLst>
                  <a:outerShdw blurRad="38100" dist="38100" dir="2700000" algn="tl">
                    <a:srgbClr val="000000"/>
                  </a:outerShdw>
                </a:effectLst>
              </a:rPr>
              <a:t>’</a:t>
            </a:r>
            <a:r>
              <a:rPr lang="en-US" altLang="ja-JP" sz="2800" dirty="0">
                <a:effectLst>
                  <a:outerShdw blurRad="38100" dist="38100" dir="2700000" algn="tl">
                    <a:srgbClr val="000000"/>
                  </a:outerShdw>
                </a:effectLst>
              </a:rPr>
              <a:t>s state?</a:t>
            </a:r>
            <a:endParaRPr lang="en-US" altLang="en-US" sz="6000" b="1" dirty="0">
              <a:effectLst>
                <a:outerShdw blurRad="38100" dist="38100" dir="2700000" algn="tl">
                  <a:srgbClr val="000000"/>
                </a:outerShdw>
              </a:effectLst>
            </a:endParaRPr>
          </a:p>
        </p:txBody>
      </p:sp>
      <p:sp>
        <p:nvSpPr>
          <p:cNvPr id="173062" name="Rectangle 6"/>
          <p:cNvSpPr>
            <a:spLocks noChangeArrowheads="1"/>
          </p:cNvSpPr>
          <p:nvPr/>
        </p:nvSpPr>
        <p:spPr bwMode="auto">
          <a:xfrm>
            <a:off x="457200" y="4495800"/>
            <a:ext cx="82296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Yes – if the student’s state authorizes online education.</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3062">
                                            <p:txEl>
                                              <p:pRg st="0" end="0"/>
                                            </p:txEl>
                                          </p:spTgt>
                                        </p:tgtEl>
                                        <p:attrNameLst>
                                          <p:attrName>style.visibility</p:attrName>
                                        </p:attrNameLst>
                                      </p:cBhvr>
                                      <p:to>
                                        <p:strVal val="visible"/>
                                      </p:to>
                                    </p:set>
                                    <p:anim calcmode="lin" valueType="num">
                                      <p:cBhvr additive="base">
                                        <p:cTn id="7" dur="500" fill="hold"/>
                                        <p:tgtEl>
                                          <p:spTgt spid="1730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306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6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5 - $200</a:t>
            </a:r>
          </a:p>
        </p:txBody>
      </p:sp>
      <p:sp>
        <p:nvSpPr>
          <p:cNvPr id="26627"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26628" name="Rectangle 5"/>
          <p:cNvSpPr>
            <a:spLocks noChangeArrowheads="1"/>
          </p:cNvSpPr>
          <p:nvPr/>
        </p:nvSpPr>
        <p:spPr bwMode="auto">
          <a:xfrm>
            <a:off x="457200" y="1600200"/>
            <a:ext cx="8229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pPr>
            <a:r>
              <a:rPr lang="en-US" altLang="en-US" sz="2800" dirty="0"/>
              <a:t>Does SARA or </a:t>
            </a:r>
            <a:r>
              <a:rPr lang="en-US" altLang="en-US" sz="2800" dirty="0" err="1"/>
              <a:t>SECRRA</a:t>
            </a:r>
            <a:r>
              <a:rPr lang="en-US" altLang="en-US" sz="2800" dirty="0"/>
              <a:t> membership cover on-ground recruiting and/or advertising by an out-of-state institution for the purposes of enrolling resident students?</a:t>
            </a:r>
          </a:p>
        </p:txBody>
      </p:sp>
      <p:sp>
        <p:nvSpPr>
          <p:cNvPr id="174086" name="Rectangle 6"/>
          <p:cNvSpPr>
            <a:spLocks noChangeArrowheads="1"/>
          </p:cNvSpPr>
          <p:nvPr/>
        </p:nvSpPr>
        <p:spPr bwMode="auto">
          <a:xfrm>
            <a:off x="457200" y="3962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SARA does. SREB encourages all institutions and states in the region to join SARA. SECRRA dissolves June 30, 2017.</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86">
                                            <p:txEl>
                                              <p:pRg st="0" end="0"/>
                                            </p:txEl>
                                          </p:spTgt>
                                        </p:tgtEl>
                                        <p:attrNameLst>
                                          <p:attrName>style.visibility</p:attrName>
                                        </p:attrNameLst>
                                      </p:cBhvr>
                                      <p:to>
                                        <p:strVal val="visible"/>
                                      </p:to>
                                    </p:set>
                                    <p:anim calcmode="lin" valueType="num">
                                      <p:cBhvr additive="base">
                                        <p:cTn id="7" dur="500" fill="hold"/>
                                        <p:tgtEl>
                                          <p:spTgt spid="1740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08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5 - $300</a:t>
            </a:r>
          </a:p>
        </p:txBody>
      </p:sp>
      <p:sp>
        <p:nvSpPr>
          <p:cNvPr id="27651"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27652" name="Rectangle 5"/>
          <p:cNvSpPr>
            <a:spLocks noChangeArrowheads="1"/>
          </p:cNvSpPr>
          <p:nvPr/>
        </p:nvSpPr>
        <p:spPr bwMode="auto">
          <a:xfrm>
            <a:off x="228600" y="1343025"/>
            <a:ext cx="8458200"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cs typeface="Arial" panose="020B060402020202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ea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9pPr>
          </a:lstStyle>
          <a:p>
            <a:r>
              <a:rPr lang="en-US" altLang="en-US" sz="2400" dirty="0"/>
              <a:t>Our Florida school is looking at state approval for distance education and has been looking into SARA membership. It appears Florida is not a member of SARA, and therefore we are not able to apply for membership. Is there any alternative for Florida colleges in lieu of applying directly to each state for distance education authorization?</a:t>
            </a:r>
          </a:p>
        </p:txBody>
      </p:sp>
      <p:sp>
        <p:nvSpPr>
          <p:cNvPr id="175110" name="Rectangle 6"/>
          <p:cNvSpPr>
            <a:spLocks noChangeArrowheads="1"/>
          </p:cNvSpPr>
          <p:nvPr/>
        </p:nvSpPr>
        <p:spPr bwMode="auto">
          <a:xfrm>
            <a:off x="228600" y="3733800"/>
            <a:ext cx="8229600" cy="227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dirty="0">
                <a:effectLst>
                  <a:outerShdw blurRad="38100" dist="38100" dir="2700000" algn="tl">
                    <a:srgbClr val="000000"/>
                  </a:outerShdw>
                </a:effectLst>
              </a:rPr>
              <a:t>True, institutions can not apply to participate in SARA until the state has joined SARA. Until June 30, 2017 Florida institutions have access to SREB’s Electronic Campus Regional Reciprocity Agreement (</a:t>
            </a:r>
            <a:r>
              <a:rPr lang="en-US" altLang="en-US" dirty="0" err="1">
                <a:effectLst>
                  <a:outerShdw blurRad="38100" dist="38100" dir="2700000" algn="tl">
                    <a:srgbClr val="000000"/>
                  </a:outerShdw>
                </a:effectLst>
              </a:rPr>
              <a:t>SECRRA</a:t>
            </a:r>
            <a:r>
              <a:rPr lang="en-US" altLang="en-US" dirty="0">
                <a:effectLst>
                  <a:outerShdw blurRad="38100" dist="38100" dir="2700000" algn="tl">
                    <a:srgbClr val="000000"/>
                  </a:outerShdw>
                </a:effectLst>
              </a:rPr>
              <a:t>).  They may also obtain approval state by state from institutions not in </a:t>
            </a:r>
            <a:r>
              <a:rPr lang="en-US" altLang="en-US" dirty="0" err="1">
                <a:effectLst>
                  <a:outerShdw blurRad="38100" dist="38100" dir="2700000" algn="tl">
                    <a:srgbClr val="000000"/>
                  </a:outerShdw>
                </a:effectLst>
              </a:rPr>
              <a:t>SECRRA</a:t>
            </a:r>
            <a:r>
              <a:rPr lang="en-US" altLang="en-US" dirty="0">
                <a:effectLst>
                  <a:outerShdw blurRad="38100" dist="38100" dir="2700000" algn="tl">
                    <a:srgbClr val="000000"/>
                  </a:outerShdw>
                </a:effectLst>
              </a:rPr>
              <a:t>.</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5110">
                                            <p:txEl>
                                              <p:pRg st="0" end="0"/>
                                            </p:txEl>
                                          </p:spTgt>
                                        </p:tgtEl>
                                        <p:attrNameLst>
                                          <p:attrName>style.visibility</p:attrName>
                                        </p:attrNameLst>
                                      </p:cBhvr>
                                      <p:to>
                                        <p:strVal val="visible"/>
                                      </p:to>
                                    </p:set>
                                    <p:anim calcmode="lin" valueType="num">
                                      <p:cBhvr additive="base">
                                        <p:cTn id="7" dur="500" fill="hold"/>
                                        <p:tgtEl>
                                          <p:spTgt spid="1751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51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1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5 - $400</a:t>
            </a:r>
          </a:p>
        </p:txBody>
      </p:sp>
      <p:sp>
        <p:nvSpPr>
          <p:cNvPr id="28675"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76133" name="Rectangle 5"/>
          <p:cNvSpPr>
            <a:spLocks noChangeArrowheads="1"/>
          </p:cNvSpPr>
          <p:nvPr/>
        </p:nvSpPr>
        <p:spPr bwMode="auto">
          <a:xfrm>
            <a:off x="457200" y="1600200"/>
            <a:ext cx="82296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Do the four regional education compacts do accreditation? Name the four regional education compacts. </a:t>
            </a:r>
          </a:p>
        </p:txBody>
      </p:sp>
      <p:sp>
        <p:nvSpPr>
          <p:cNvPr id="176134" name="Rectangle 6"/>
          <p:cNvSpPr>
            <a:spLocks noChangeArrowheads="1"/>
          </p:cNvSpPr>
          <p:nvPr/>
        </p:nvSpPr>
        <p:spPr bwMode="auto">
          <a:xfrm>
            <a:off x="457200" y="33528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No. </a:t>
            </a:r>
          </a:p>
          <a:p>
            <a:pPr lvl="1" eaLnBrk="1" hangingPunct="1">
              <a:spcBef>
                <a:spcPct val="20000"/>
              </a:spcBef>
              <a:buClr>
                <a:schemeClr val="tx1"/>
              </a:buClr>
              <a:buFontTx/>
              <a:buChar char="–"/>
              <a:defRPr/>
            </a:pPr>
            <a:r>
              <a:rPr lang="en-US" altLang="en-US">
                <a:effectLst>
                  <a:outerShdw blurRad="38100" dist="38100" dir="2700000" algn="tl">
                    <a:srgbClr val="000000"/>
                  </a:outerShdw>
                </a:effectLst>
              </a:rPr>
              <a:t>Midwestern Higher Education Compact (MHEC)</a:t>
            </a:r>
          </a:p>
          <a:p>
            <a:pPr lvl="1" eaLnBrk="1" hangingPunct="1">
              <a:spcBef>
                <a:spcPct val="20000"/>
              </a:spcBef>
              <a:buClr>
                <a:schemeClr val="tx1"/>
              </a:buClr>
              <a:buFontTx/>
              <a:buChar char="–"/>
              <a:defRPr/>
            </a:pPr>
            <a:r>
              <a:rPr lang="en-US" altLang="en-US">
                <a:effectLst>
                  <a:outerShdw blurRad="38100" dist="38100" dir="2700000" algn="tl">
                    <a:srgbClr val="000000"/>
                  </a:outerShdw>
                </a:effectLst>
              </a:rPr>
              <a:t>New England Board of Higher Education (NEBHE)</a:t>
            </a:r>
          </a:p>
          <a:p>
            <a:pPr lvl="1" eaLnBrk="1" hangingPunct="1">
              <a:spcBef>
                <a:spcPct val="20000"/>
              </a:spcBef>
              <a:buClr>
                <a:schemeClr val="tx1"/>
              </a:buClr>
              <a:buFontTx/>
              <a:buChar char="–"/>
              <a:defRPr/>
            </a:pPr>
            <a:r>
              <a:rPr lang="en-US" altLang="en-US">
                <a:effectLst>
                  <a:outerShdw blurRad="38100" dist="38100" dir="2700000" algn="tl">
                    <a:srgbClr val="000000"/>
                  </a:outerShdw>
                </a:effectLst>
              </a:rPr>
              <a:t>Southern Regional Education Board (SREB)</a:t>
            </a:r>
          </a:p>
          <a:p>
            <a:pPr lvl="1" eaLnBrk="1" hangingPunct="1">
              <a:spcBef>
                <a:spcPct val="20000"/>
              </a:spcBef>
              <a:buClr>
                <a:schemeClr val="tx1"/>
              </a:buClr>
              <a:buFontTx/>
              <a:buChar char="–"/>
              <a:defRPr/>
            </a:pPr>
            <a:r>
              <a:rPr lang="en-US" altLang="en-US">
                <a:effectLst>
                  <a:outerShdw blurRad="38100" dist="38100" dir="2700000" algn="tl">
                    <a:srgbClr val="000000"/>
                  </a:outerShdw>
                </a:effectLst>
              </a:rPr>
              <a:t>Western Interstate Commission for Higher Education (WICHE)</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34">
                                            <p:txEl>
                                              <p:pRg st="0" end="0"/>
                                            </p:txEl>
                                          </p:spTgt>
                                        </p:tgtEl>
                                        <p:attrNameLst>
                                          <p:attrName>style.visibility</p:attrName>
                                        </p:attrNameLst>
                                      </p:cBhvr>
                                      <p:to>
                                        <p:strVal val="visible"/>
                                      </p:to>
                                    </p:set>
                                    <p:anim calcmode="lin" valueType="num">
                                      <p:cBhvr additive="base">
                                        <p:cTn id="7" dur="500" fill="hold"/>
                                        <p:tgtEl>
                                          <p:spTgt spid="1761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613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6134">
                                            <p:txEl>
                                              <p:pRg st="1" end="1"/>
                                            </p:txEl>
                                          </p:spTgt>
                                        </p:tgtEl>
                                        <p:attrNameLst>
                                          <p:attrName>style.visibility</p:attrName>
                                        </p:attrNameLst>
                                      </p:cBhvr>
                                      <p:to>
                                        <p:strVal val="visible"/>
                                      </p:to>
                                    </p:set>
                                    <p:anim calcmode="lin" valueType="num">
                                      <p:cBhvr additive="base">
                                        <p:cTn id="11" dur="500" fill="hold"/>
                                        <p:tgtEl>
                                          <p:spTgt spid="17613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613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76134">
                                            <p:txEl>
                                              <p:pRg st="2" end="2"/>
                                            </p:txEl>
                                          </p:spTgt>
                                        </p:tgtEl>
                                        <p:attrNameLst>
                                          <p:attrName>style.visibility</p:attrName>
                                        </p:attrNameLst>
                                      </p:cBhvr>
                                      <p:to>
                                        <p:strVal val="visible"/>
                                      </p:to>
                                    </p:set>
                                    <p:anim calcmode="lin" valueType="num">
                                      <p:cBhvr additive="base">
                                        <p:cTn id="15" dur="500" fill="hold"/>
                                        <p:tgtEl>
                                          <p:spTgt spid="17613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613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6134">
                                            <p:txEl>
                                              <p:pRg st="3" end="3"/>
                                            </p:txEl>
                                          </p:spTgt>
                                        </p:tgtEl>
                                        <p:attrNameLst>
                                          <p:attrName>style.visibility</p:attrName>
                                        </p:attrNameLst>
                                      </p:cBhvr>
                                      <p:to>
                                        <p:strVal val="visible"/>
                                      </p:to>
                                    </p:set>
                                    <p:anim calcmode="lin" valueType="num">
                                      <p:cBhvr additive="base">
                                        <p:cTn id="19" dur="500" fill="hold"/>
                                        <p:tgtEl>
                                          <p:spTgt spid="17613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613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6134">
                                            <p:txEl>
                                              <p:pRg st="4" end="4"/>
                                            </p:txEl>
                                          </p:spTgt>
                                        </p:tgtEl>
                                        <p:attrNameLst>
                                          <p:attrName>style.visibility</p:attrName>
                                        </p:attrNameLst>
                                      </p:cBhvr>
                                      <p:to>
                                        <p:strVal val="visible"/>
                                      </p:to>
                                    </p:set>
                                    <p:anim calcmode="lin" valueType="num">
                                      <p:cBhvr additive="base">
                                        <p:cTn id="23" dur="500" fill="hold"/>
                                        <p:tgtEl>
                                          <p:spTgt spid="17613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7613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5 - $500</a:t>
            </a:r>
          </a:p>
        </p:txBody>
      </p:sp>
      <p:sp>
        <p:nvSpPr>
          <p:cNvPr id="29699"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29700" name="Rectangle 5"/>
          <p:cNvSpPr>
            <a:spLocks noChangeArrowheads="1"/>
          </p:cNvSpPr>
          <p:nvPr/>
        </p:nvSpPr>
        <p:spPr bwMode="auto">
          <a:xfrm>
            <a:off x="457200" y="1477963"/>
            <a:ext cx="82296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pPr>
            <a:r>
              <a:rPr lang="en-US" altLang="en-US" sz="2800" dirty="0"/>
              <a:t>I am currently living in California and my next duty station will be either Florida or DC. At first, my institution told me SARA was preventing me from enrolling in a distance education program in my current or future state... However, from what I understand now, if these states were to join SARA, it would not be a problem. Correct? You are the good guys!</a:t>
            </a:r>
          </a:p>
        </p:txBody>
      </p:sp>
      <p:sp>
        <p:nvSpPr>
          <p:cNvPr id="177158" name="Rectangle 6"/>
          <p:cNvSpPr>
            <a:spLocks noChangeArrowheads="1"/>
          </p:cNvSpPr>
          <p:nvPr/>
        </p:nvSpPr>
        <p:spPr bwMode="auto">
          <a:xfrm>
            <a:off x="533400" y="51816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Correct!</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7158">
                                            <p:txEl>
                                              <p:pRg st="0" end="0"/>
                                            </p:txEl>
                                          </p:spTgt>
                                        </p:tgtEl>
                                        <p:attrNameLst>
                                          <p:attrName>style.visibility</p:attrName>
                                        </p:attrNameLst>
                                      </p:cBhvr>
                                      <p:to>
                                        <p:strVal val="visible"/>
                                      </p:to>
                                    </p:set>
                                    <p:anim calcmode="lin" valueType="num">
                                      <p:cBhvr additive="base">
                                        <p:cTn id="7" dur="500" fill="hold"/>
                                        <p:tgtEl>
                                          <p:spTgt spid="1771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715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Final Jeopardy</a:t>
            </a:r>
          </a:p>
        </p:txBody>
      </p:sp>
      <p:sp>
        <p:nvSpPr>
          <p:cNvPr id="30723" name="AutoShape 4">
            <a:hlinkClick r:id="rId4"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82277" name="Rectangle 5"/>
          <p:cNvSpPr>
            <a:spLocks noChangeArrowheads="1"/>
          </p:cNvSpPr>
          <p:nvPr/>
        </p:nvSpPr>
        <p:spPr bwMode="auto">
          <a:xfrm>
            <a:off x="457200" y="2081213"/>
            <a:ext cx="8229600"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How many SARA states are there today?</a:t>
            </a:r>
          </a:p>
        </p:txBody>
      </p:sp>
      <p:sp>
        <p:nvSpPr>
          <p:cNvPr id="182278" name="Rectangle 6"/>
          <p:cNvSpPr>
            <a:spLocks noChangeArrowheads="1"/>
          </p:cNvSpPr>
          <p:nvPr/>
        </p:nvSpPr>
        <p:spPr bwMode="auto">
          <a:xfrm>
            <a:off x="457200" y="3887788"/>
            <a:ext cx="8229600" cy="608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lvl="1"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42 plus the District of Columbia</a:t>
            </a:r>
          </a:p>
        </p:txBody>
      </p:sp>
      <p:pic>
        <p:nvPicPr>
          <p:cNvPr id="182279" name="Picture 7">
            <a:hlinkClick r:id="rId5" action="ppaction://hlinksldjump"/>
          </p:cNvPr>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a:xfrm>
            <a:off x="7035800" y="180975"/>
            <a:ext cx="1879600" cy="1481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499"/>
                                          </p:stCondLst>
                                        </p:cTn>
                                        <p:tgtEl>
                                          <p:spTgt spid="182279"/>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jeopardy.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2278">
                                            <p:txEl>
                                              <p:pRg st="0" end="0"/>
                                            </p:txEl>
                                          </p:spTgt>
                                        </p:tgtEl>
                                        <p:attrNameLst>
                                          <p:attrName>style.visibility</p:attrName>
                                        </p:attrNameLst>
                                      </p:cBhvr>
                                      <p:to>
                                        <p:strVal val="visible"/>
                                      </p:to>
                                    </p:set>
                                    <p:anim calcmode="lin" valueType="num">
                                      <p:cBhvr additive="base">
                                        <p:cTn id="11" dur="500" fill="hold"/>
                                        <p:tgtEl>
                                          <p:spTgt spid="18227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8227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1 - $200</a:t>
            </a:r>
          </a:p>
        </p:txBody>
      </p:sp>
      <p:sp>
        <p:nvSpPr>
          <p:cNvPr id="6147"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34149" name="Rectangle 5"/>
          <p:cNvSpPr>
            <a:spLocks noChangeArrowheads="1"/>
          </p:cNvSpPr>
          <p:nvPr/>
        </p:nvSpPr>
        <p:spPr bwMode="auto">
          <a:xfrm>
            <a:off x="457200" y="1600200"/>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80000"/>
              <a:buFont typeface="Wingdings" panose="05000000000000000000" pitchFamily="2" charset="2"/>
              <a:buChar char="n"/>
              <a:defRPr sz="28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1pPr>
            <a:lvl2pPr marL="742950" indent="-285750">
              <a:spcBef>
                <a:spcPct val="20000"/>
              </a:spcBef>
              <a:buClr>
                <a:schemeClr val="tx1"/>
              </a:buClr>
              <a:buChar char="–"/>
              <a:defRPr sz="24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Font typeface="Wingdings" panose="05000000000000000000" pitchFamily="2" charset="2"/>
              <a:buChar char="§"/>
              <a:defRPr>
                <a:solidFill>
                  <a:schemeClr val="tx1"/>
                </a:solidFill>
                <a:effectLst>
                  <a:outerShdw blurRad="38100" dist="38100" dir="2700000" algn="tl">
                    <a:srgbClr val="000000"/>
                  </a:outerShdw>
                </a:effectLst>
                <a:latin typeface="Tahoma" panose="020B0604030504040204" pitchFamily="34" charset="0"/>
                <a:cs typeface="Arial" panose="020B0604020202020204" pitchFamily="34" charset="0"/>
              </a:defRPr>
            </a:lvl9pPr>
          </a:lstStyle>
          <a:p>
            <a:pPr eaLnBrk="1" hangingPunct="1">
              <a:defRPr/>
            </a:pPr>
            <a:r>
              <a:rPr lang="en-US" altLang="en-US" dirty="0">
                <a:ea typeface="+mn-ea"/>
              </a:rPr>
              <a:t>Must all SARA institutions report enrollment data?</a:t>
            </a:r>
            <a:endParaRPr lang="en-US" altLang="en-US" sz="4400" b="1" dirty="0">
              <a:ea typeface="+mn-ea"/>
            </a:endParaRPr>
          </a:p>
          <a:p>
            <a:pPr eaLnBrk="1" hangingPunct="1">
              <a:defRPr/>
            </a:pPr>
            <a:endParaRPr lang="en-US" altLang="en-US" dirty="0">
              <a:ea typeface="+mn-ea"/>
            </a:endParaRPr>
          </a:p>
        </p:txBody>
      </p:sp>
      <p:sp>
        <p:nvSpPr>
          <p:cNvPr id="134150" name="Rectangle 6"/>
          <p:cNvSpPr>
            <a:spLocks noChangeArrowheads="1"/>
          </p:cNvSpPr>
          <p:nvPr/>
        </p:nvSpPr>
        <p:spPr bwMode="auto">
          <a:xfrm>
            <a:off x="457200" y="3962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Yes</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4150">
                                            <p:txEl>
                                              <p:pRg st="0" end="0"/>
                                            </p:txEl>
                                          </p:spTgt>
                                        </p:tgtEl>
                                        <p:attrNameLst>
                                          <p:attrName>style.visibility</p:attrName>
                                        </p:attrNameLst>
                                      </p:cBhvr>
                                      <p:to>
                                        <p:strVal val="visible"/>
                                      </p:to>
                                    </p:set>
                                    <p:anim calcmode="lin" valueType="num">
                                      <p:cBhvr additive="base">
                                        <p:cTn id="7" dur="500" fill="hold"/>
                                        <p:tgtEl>
                                          <p:spTgt spid="1341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415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5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1 - $300</a:t>
            </a:r>
          </a:p>
        </p:txBody>
      </p:sp>
      <p:sp>
        <p:nvSpPr>
          <p:cNvPr id="7171"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35173" name="Rectangle 5"/>
          <p:cNvSpPr>
            <a:spLocks noChangeArrowheads="1"/>
          </p:cNvSpPr>
          <p:nvPr/>
        </p:nvSpPr>
        <p:spPr bwMode="auto">
          <a:xfrm>
            <a:off x="457200" y="1600200"/>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When do institutions report out-of-state distance education enrollment data?</a:t>
            </a:r>
          </a:p>
        </p:txBody>
      </p:sp>
      <p:sp>
        <p:nvSpPr>
          <p:cNvPr id="135174" name="Rectangle 6"/>
          <p:cNvSpPr>
            <a:spLocks noChangeArrowheads="1"/>
          </p:cNvSpPr>
          <p:nvPr/>
        </p:nvSpPr>
        <p:spPr bwMode="auto">
          <a:xfrm>
            <a:off x="457200" y="3962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a:effectLst>
                  <a:outerShdw blurRad="38100" dist="38100" dir="2700000" algn="tl">
                    <a:srgbClr val="000000"/>
                  </a:outerShdw>
                </a:effectLst>
              </a:rPr>
              <a:t>Spring each year after IPEDS data has been reported</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5174">
                                            <p:txEl>
                                              <p:pRg st="0" end="0"/>
                                            </p:txEl>
                                          </p:spTgt>
                                        </p:tgtEl>
                                        <p:attrNameLst>
                                          <p:attrName>style.visibility</p:attrName>
                                        </p:attrNameLst>
                                      </p:cBhvr>
                                      <p:to>
                                        <p:strVal val="visible"/>
                                      </p:to>
                                    </p:set>
                                    <p:anim calcmode="lin" valueType="num">
                                      <p:cBhvr additive="base">
                                        <p:cTn id="7" dur="500" fill="hold"/>
                                        <p:tgtEl>
                                          <p:spTgt spid="1351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517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1 - $400</a:t>
            </a:r>
          </a:p>
        </p:txBody>
      </p:sp>
      <p:sp>
        <p:nvSpPr>
          <p:cNvPr id="8195"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8196" name="Rectangle 5"/>
          <p:cNvSpPr>
            <a:spLocks noChangeArrowheads="1"/>
          </p:cNvSpPr>
          <p:nvPr/>
        </p:nvSpPr>
        <p:spPr bwMode="auto">
          <a:xfrm>
            <a:off x="457200" y="1600200"/>
            <a:ext cx="8229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cs typeface="Arial" panose="020B060402020202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ea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9pPr>
          </a:lstStyle>
          <a:p>
            <a:pPr eaLnBrk="1" hangingPunct="1"/>
            <a:r>
              <a:rPr lang="en-US" altLang="en-US" sz="2800" dirty="0"/>
              <a:t>If the institution is not yet a SARA</a:t>
            </a:r>
            <a:r>
              <a:rPr lang="en-US" altLang="en-US" sz="2800" dirty="0">
                <a:solidFill>
                  <a:srgbClr val="FFFF00"/>
                </a:solidFill>
              </a:rPr>
              <a:t> </a:t>
            </a:r>
            <a:r>
              <a:rPr lang="en-US" altLang="en-US" sz="2800" dirty="0"/>
              <a:t>institution does the institution need to report enrollment data to SARA?   </a:t>
            </a:r>
          </a:p>
        </p:txBody>
      </p:sp>
      <p:sp>
        <p:nvSpPr>
          <p:cNvPr id="136198" name="Rectangle 6"/>
          <p:cNvSpPr>
            <a:spLocks noChangeArrowheads="1"/>
          </p:cNvSpPr>
          <p:nvPr/>
        </p:nvSpPr>
        <p:spPr bwMode="auto">
          <a:xfrm>
            <a:off x="457200" y="3962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No, only institutions that are approved and participate in SARA must report data.</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6198">
                                            <p:txEl>
                                              <p:pRg st="0" end="0"/>
                                            </p:txEl>
                                          </p:spTgt>
                                        </p:tgtEl>
                                        <p:attrNameLst>
                                          <p:attrName>style.visibility</p:attrName>
                                        </p:attrNameLst>
                                      </p:cBhvr>
                                      <p:to>
                                        <p:strVal val="visible"/>
                                      </p:to>
                                    </p:set>
                                    <p:anim calcmode="lin" valueType="num">
                                      <p:cBhvr additive="base">
                                        <p:cTn id="7" dur="500" fill="hold"/>
                                        <p:tgtEl>
                                          <p:spTgt spid="1361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619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1 - $500</a:t>
            </a:r>
          </a:p>
        </p:txBody>
      </p:sp>
      <p:sp>
        <p:nvSpPr>
          <p:cNvPr id="9219"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37221" name="Rectangle 5"/>
          <p:cNvSpPr>
            <a:spLocks noChangeArrowheads="1"/>
          </p:cNvSpPr>
          <p:nvPr/>
        </p:nvSpPr>
        <p:spPr bwMode="auto">
          <a:xfrm>
            <a:off x="457200" y="1600200"/>
            <a:ext cx="8229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When are student complaints reported to NC-SARA and by whom?</a:t>
            </a:r>
          </a:p>
        </p:txBody>
      </p:sp>
      <p:sp>
        <p:nvSpPr>
          <p:cNvPr id="137222" name="Rectangle 6"/>
          <p:cNvSpPr>
            <a:spLocks noChangeArrowheads="1"/>
          </p:cNvSpPr>
          <p:nvPr/>
        </p:nvSpPr>
        <p:spPr bwMode="auto">
          <a:xfrm>
            <a:off x="457200" y="39624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The complaints are reported quarterly by each SARA State Portal Entity.</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7222">
                                            <p:txEl>
                                              <p:pRg st="0" end="0"/>
                                            </p:txEl>
                                          </p:spTgt>
                                        </p:tgtEl>
                                        <p:attrNameLst>
                                          <p:attrName>style.visibility</p:attrName>
                                        </p:attrNameLst>
                                      </p:cBhvr>
                                      <p:to>
                                        <p:strVal val="visible"/>
                                      </p:to>
                                    </p:set>
                                    <p:anim calcmode="lin" valueType="num">
                                      <p:cBhvr additive="base">
                                        <p:cTn id="7" dur="500" fill="hold"/>
                                        <p:tgtEl>
                                          <p:spTgt spid="1372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72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2 - $100</a:t>
            </a:r>
          </a:p>
        </p:txBody>
      </p:sp>
      <p:sp>
        <p:nvSpPr>
          <p:cNvPr id="10243"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38245" name="Rectangle 5"/>
          <p:cNvSpPr>
            <a:spLocks noChangeArrowheads="1"/>
          </p:cNvSpPr>
          <p:nvPr/>
        </p:nvSpPr>
        <p:spPr bwMode="auto">
          <a:xfrm>
            <a:off x="457200" y="1600200"/>
            <a:ext cx="82296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t>The admissions staff member signed the lease on his apartment and pays rent in a state other than the home state of his institution.  The only phone he has is a cell phone, and it is his personal phone.  He does not conduct recruitment activities from his home, only paperwork. Is this covered by SARA?</a:t>
            </a:r>
          </a:p>
          <a:p>
            <a:pPr eaLnBrk="1" hangingPunct="1">
              <a:spcBef>
                <a:spcPct val="20000"/>
              </a:spcBef>
              <a:buClr>
                <a:schemeClr val="hlink"/>
              </a:buClr>
              <a:buSzPct val="80000"/>
              <a:buFont typeface="Wingdings" panose="05000000000000000000" pitchFamily="2" charset="2"/>
              <a:buChar char="n"/>
              <a:defRPr/>
            </a:pPr>
            <a:endParaRPr lang="en-US" altLang="en-US" sz="2800" dirty="0"/>
          </a:p>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Yes</a:t>
            </a:r>
          </a:p>
        </p:txBody>
      </p:sp>
      <p:sp>
        <p:nvSpPr>
          <p:cNvPr id="138246" name="Rectangle 6"/>
          <p:cNvSpPr>
            <a:spLocks noChangeArrowheads="1"/>
          </p:cNvSpPr>
          <p:nvPr/>
        </p:nvSpPr>
        <p:spPr bwMode="auto">
          <a:xfrm>
            <a:off x="457200" y="4953000"/>
            <a:ext cx="82296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endParaRPr lang="en-US" altLang="en-US" sz="2800" dirty="0">
              <a:effectLst>
                <a:outerShdw blurRad="38100" dist="38100" dir="2700000" algn="tl">
                  <a:srgbClr val="000000"/>
                </a:outerShdw>
              </a:effectLst>
            </a:endParaRP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38246">
                                            <p:txEl>
                                              <p:pRg st="0" end="0"/>
                                            </p:txEl>
                                          </p:spTgt>
                                        </p:tgtEl>
                                        <p:attrNameLst>
                                          <p:attrName>style.visibility</p:attrName>
                                        </p:attrNameLst>
                                      </p:cBhvr>
                                      <p:to>
                                        <p:strVal val="visible"/>
                                      </p:to>
                                    </p:set>
                                    <p:anim calcmode="lin" valueType="num">
                                      <p:cBhvr additive="base">
                                        <p:cTn id="7" dur="500" fill="hold"/>
                                        <p:tgtEl>
                                          <p:spTgt spid="1382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824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2 - $200</a:t>
            </a:r>
          </a:p>
        </p:txBody>
      </p:sp>
      <p:sp>
        <p:nvSpPr>
          <p:cNvPr id="11267"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58725" name="Rectangle 5"/>
          <p:cNvSpPr>
            <a:spLocks noChangeArrowheads="1"/>
          </p:cNvSpPr>
          <p:nvPr/>
        </p:nvSpPr>
        <p:spPr bwMode="auto">
          <a:xfrm>
            <a:off x="152400" y="1600200"/>
            <a:ext cx="88392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t>Our Financial Aid office uses a 1-800 number call center as the starting point for all calls into their office.  This call center is located in a SARA state (Texas).  I saw in the Policies and Standards (Section 5, #1, g) that maintaining a phone exchange is considered a physical presence.  </a:t>
            </a:r>
          </a:p>
          <a:p>
            <a:pPr marL="0" indent="0" eaLnBrk="1" hangingPunct="1">
              <a:spcBef>
                <a:spcPct val="20000"/>
              </a:spcBef>
              <a:buClr>
                <a:schemeClr val="hlink"/>
              </a:buClr>
              <a:buSzPct val="80000"/>
              <a:defRPr/>
            </a:pPr>
            <a:r>
              <a:rPr lang="en-US" altLang="en-US" sz="2800" dirty="0"/>
              <a:t>    Do 1-800 number call centers fall under this      	definition of physical presence?</a:t>
            </a:r>
          </a:p>
          <a:p>
            <a:pPr eaLnBrk="1" hangingPunct="1">
              <a:spcBef>
                <a:spcPct val="20000"/>
              </a:spcBef>
              <a:buClr>
                <a:schemeClr val="hlink"/>
              </a:buClr>
              <a:buSzPct val="80000"/>
              <a:buFont typeface="Wingdings" panose="05000000000000000000" pitchFamily="2" charset="2"/>
              <a:buChar char="n"/>
              <a:defRPr/>
            </a:pPr>
            <a:endParaRPr lang="en-US" altLang="en-US" sz="2800" dirty="0">
              <a:effectLst>
                <a:outerShdw blurRad="38100" dist="38100" dir="2700000" algn="tl">
                  <a:srgbClr val="000000"/>
                </a:outerShdw>
              </a:effectLst>
            </a:endParaRPr>
          </a:p>
        </p:txBody>
      </p:sp>
      <p:sp>
        <p:nvSpPr>
          <p:cNvPr id="158726" name="Rectangle 6"/>
          <p:cNvSpPr>
            <a:spLocks noChangeArrowheads="1"/>
          </p:cNvSpPr>
          <p:nvPr/>
        </p:nvSpPr>
        <p:spPr bwMode="auto">
          <a:xfrm>
            <a:off x="457200" y="5334000"/>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A call center creates physical presence</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8726">
                                            <p:txEl>
                                              <p:pRg st="0" end="0"/>
                                            </p:txEl>
                                          </p:spTgt>
                                        </p:tgtEl>
                                        <p:attrNameLst>
                                          <p:attrName>style.visibility</p:attrName>
                                        </p:attrNameLst>
                                      </p:cBhvr>
                                      <p:to>
                                        <p:strVal val="visible"/>
                                      </p:to>
                                    </p:set>
                                    <p:anim calcmode="lin" valueType="num">
                                      <p:cBhvr additive="base">
                                        <p:cTn id="7" dur="500" fill="hold"/>
                                        <p:tgtEl>
                                          <p:spTgt spid="1587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872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defRPr/>
            </a:pPr>
            <a:r>
              <a:rPr lang="en-US" altLang="en-US">
                <a:effectLst>
                  <a:outerShdw blurRad="38100" dist="38100" dir="2700000" algn="tl">
                    <a:srgbClr val="000000"/>
                  </a:outerShdw>
                </a:effectLst>
              </a:rPr>
              <a:t>2 - $300</a:t>
            </a:r>
          </a:p>
        </p:txBody>
      </p:sp>
      <p:sp>
        <p:nvSpPr>
          <p:cNvPr id="12291" name="AutoShape 4">
            <a:hlinkClick r:id="rId3" action="ppaction://hlinksldjump" highlightClick="1"/>
          </p:cNvPr>
          <p:cNvSpPr>
            <a:spLocks noChangeArrowheads="1"/>
          </p:cNvSpPr>
          <p:nvPr/>
        </p:nvSpPr>
        <p:spPr bwMode="auto">
          <a:xfrm>
            <a:off x="8458200" y="6248400"/>
            <a:ext cx="457200" cy="3810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ea typeface="MS PGothic" panose="020B0600070205080204" pitchFamily="34" charset="-128"/>
              </a:defRPr>
            </a:lvl1pPr>
            <a:lvl2pPr marL="742950" indent="-285750">
              <a:defRPr>
                <a:solidFill>
                  <a:schemeClr val="tx1"/>
                </a:solidFill>
                <a:latin typeface="Tahoma" panose="020B0604030504040204" pitchFamily="34" charset="0"/>
                <a:ea typeface="MS PGothic" panose="020B0600070205080204" pitchFamily="34" charset="-128"/>
              </a:defRPr>
            </a:lvl2pPr>
            <a:lvl3pPr marL="1143000" indent="-228600">
              <a:defRPr>
                <a:solidFill>
                  <a:schemeClr val="tx1"/>
                </a:solidFill>
                <a:latin typeface="Tahoma" panose="020B0604030504040204" pitchFamily="34" charset="0"/>
                <a:ea typeface="MS PGothic" panose="020B0600070205080204" pitchFamily="34" charset="-128"/>
              </a:defRPr>
            </a:lvl3pPr>
            <a:lvl4pPr marL="1600200" indent="-228600">
              <a:defRPr>
                <a:solidFill>
                  <a:schemeClr val="tx1"/>
                </a:solidFill>
                <a:latin typeface="Tahoma" panose="020B0604030504040204" pitchFamily="34" charset="0"/>
                <a:ea typeface="MS PGothic" panose="020B0600070205080204" pitchFamily="34" charset="-128"/>
              </a:defRPr>
            </a:lvl4pPr>
            <a:lvl5pPr marL="2057400" indent="-228600">
              <a:defRPr>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Tahoma" panose="020B0604030504040204" pitchFamily="34" charset="0"/>
                <a:ea typeface="MS PGothic" panose="020B0600070205080204" pitchFamily="34" charset="-128"/>
              </a:defRPr>
            </a:lvl9pPr>
          </a:lstStyle>
          <a:p>
            <a:pPr eaLnBrk="1" hangingPunct="1"/>
            <a:endParaRPr lang="en-US" altLang="en-US"/>
          </a:p>
        </p:txBody>
      </p:sp>
      <p:sp>
        <p:nvSpPr>
          <p:cNvPr id="12292" name="Rectangle 5"/>
          <p:cNvSpPr>
            <a:spLocks noChangeArrowheads="1"/>
          </p:cNvSpPr>
          <p:nvPr/>
        </p:nvSpPr>
        <p:spPr bwMode="auto">
          <a:xfrm>
            <a:off x="152400" y="1295400"/>
            <a:ext cx="85344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80000"/>
              <a:buFont typeface="Wingdings" panose="05000000000000000000" pitchFamily="2" charset="2"/>
              <a:buChar char="n"/>
              <a:defRPr sz="3200">
                <a:solidFill>
                  <a:schemeClr val="tx1"/>
                </a:solidFill>
                <a:latin typeface="Tahoma" panose="020B0604030504040204" pitchFamily="34" charset="0"/>
                <a:ea typeface="MS PGothic" panose="020B0600070205080204" pitchFamily="34" charset="-128"/>
                <a:cs typeface="Arial" panose="020B060402020202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ea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Tahoma" panose="020B060403050404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Tahoma" panose="020B0604030504040204" pitchFamily="34" charset="0"/>
                <a:ea typeface="Arial" panose="020B0604020202020204" pitchFamily="34" charset="0"/>
                <a:cs typeface="Arial" panose="020B0604020202020204" pitchFamily="34" charset="0"/>
              </a:defRPr>
            </a:lvl9pPr>
          </a:lstStyle>
          <a:p>
            <a:r>
              <a:rPr lang="en-US" altLang="en-US" sz="2800"/>
              <a:t>The admissions counselor corresponds with prospective students, parents, and counselors via email, mail, and phone for recruitment purposes from her home office.  She also documents her recruitment activities and completes basic office tasks.  She does not host anyone in her home office.  Her physical address is not listed on her business cards or the institution web site. Is this covered by SARA?</a:t>
            </a:r>
          </a:p>
        </p:txBody>
      </p:sp>
      <p:sp>
        <p:nvSpPr>
          <p:cNvPr id="159750" name="Rectangle 6"/>
          <p:cNvSpPr>
            <a:spLocks noChangeArrowheads="1"/>
          </p:cNvSpPr>
          <p:nvPr/>
        </p:nvSpPr>
        <p:spPr bwMode="auto">
          <a:xfrm>
            <a:off x="447675" y="5195888"/>
            <a:ext cx="8229600"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spcBef>
                <a:spcPct val="20000"/>
              </a:spcBef>
              <a:buClr>
                <a:schemeClr val="hlink"/>
              </a:buClr>
              <a:buSzPct val="80000"/>
              <a:buFont typeface="Wingdings" panose="05000000000000000000" pitchFamily="2" charset="2"/>
              <a:buChar char="n"/>
              <a:defRPr/>
            </a:pPr>
            <a:r>
              <a:rPr lang="en-US" altLang="en-US" sz="2800" dirty="0">
                <a:effectLst>
                  <a:outerShdw blurRad="38100" dist="38100" dir="2700000" algn="tl">
                    <a:srgbClr val="000000"/>
                  </a:outerShdw>
                </a:effectLst>
              </a:rPr>
              <a:t>No</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9750">
                                            <p:txEl>
                                              <p:pRg st="0" end="0"/>
                                            </p:txEl>
                                          </p:spTgt>
                                        </p:tgtEl>
                                        <p:attrNameLst>
                                          <p:attrName>style.visibility</p:attrName>
                                        </p:attrNameLst>
                                      </p:cBhvr>
                                      <p:to>
                                        <p:strVal val="visible"/>
                                      </p:to>
                                    </p:set>
                                    <p:anim calcmode="lin" valueType="num">
                                      <p:cBhvr additive="base">
                                        <p:cTn id="7" dur="500" fill="hold"/>
                                        <p:tgtEl>
                                          <p:spTgt spid="15975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975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0" grpId="0" build="p"/>
    </p:bldLst>
  </p:timing>
</p:sld>
</file>

<file path=ppt/theme/theme1.xml><?xml version="1.0" encoding="utf-8"?>
<a:theme xmlns:a="http://schemas.openxmlformats.org/drawingml/2006/main" name="Slit">
  <a:themeElements>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fontScheme name="Slit">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themeOverride>
</file>

<file path=ppt/theme/themeOverride10.xml><?xml version="1.0" encoding="utf-8"?>
<a:themeOverride xmlns:a="http://schemas.openxmlformats.org/drawingml/2006/main">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themeOverride>
</file>

<file path=ppt/theme/themeOverride11.xml><?xml version="1.0" encoding="utf-8"?>
<a:themeOverride xmlns:a="http://schemas.openxmlformats.org/drawingml/2006/main">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themeOverride>
</file>

<file path=ppt/theme/themeOverride12.xml><?xml version="1.0" encoding="utf-8"?>
<a:themeOverride xmlns:a="http://schemas.openxmlformats.org/drawingml/2006/main">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themeOverride>
</file>

<file path=ppt/theme/themeOverride13.xml><?xml version="1.0" encoding="utf-8"?>
<a:themeOverride xmlns:a="http://schemas.openxmlformats.org/drawingml/2006/main">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themeOverride>
</file>

<file path=ppt/theme/themeOverride14.xml><?xml version="1.0" encoding="utf-8"?>
<a:themeOverride xmlns:a="http://schemas.openxmlformats.org/drawingml/2006/main">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themeOverride>
</file>

<file path=ppt/theme/themeOverride15.xml><?xml version="1.0" encoding="utf-8"?>
<a:themeOverride xmlns:a="http://schemas.openxmlformats.org/drawingml/2006/main">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themeOverride>
</file>

<file path=ppt/theme/themeOverride16.xml><?xml version="1.0" encoding="utf-8"?>
<a:themeOverride xmlns:a="http://schemas.openxmlformats.org/drawingml/2006/main">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themeOverride>
</file>

<file path=ppt/theme/themeOverride17.xml><?xml version="1.0" encoding="utf-8"?>
<a:themeOverride xmlns:a="http://schemas.openxmlformats.org/drawingml/2006/main">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themeOverride>
</file>

<file path=ppt/theme/themeOverride18.xml><?xml version="1.0" encoding="utf-8"?>
<a:themeOverride xmlns:a="http://schemas.openxmlformats.org/drawingml/2006/main">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themeOverride>
</file>

<file path=ppt/theme/themeOverride19.xml><?xml version="1.0" encoding="utf-8"?>
<a:themeOverride xmlns:a="http://schemas.openxmlformats.org/drawingml/2006/main">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themeOverride>
</file>

<file path=ppt/theme/themeOverride2.xml><?xml version="1.0" encoding="utf-8"?>
<a:themeOverride xmlns:a="http://schemas.openxmlformats.org/drawingml/2006/main">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themeOverride>
</file>

<file path=ppt/theme/themeOverride20.xml><?xml version="1.0" encoding="utf-8"?>
<a:themeOverride xmlns:a="http://schemas.openxmlformats.org/drawingml/2006/main">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themeOverride>
</file>

<file path=ppt/theme/themeOverride21.xml><?xml version="1.0" encoding="utf-8"?>
<a:themeOverride xmlns:a="http://schemas.openxmlformats.org/drawingml/2006/main">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themeOverride>
</file>

<file path=ppt/theme/themeOverride22.xml><?xml version="1.0" encoding="utf-8"?>
<a:themeOverride xmlns:a="http://schemas.openxmlformats.org/drawingml/2006/main">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themeOverride>
</file>

<file path=ppt/theme/themeOverride23.xml><?xml version="1.0" encoding="utf-8"?>
<a:themeOverride xmlns:a="http://schemas.openxmlformats.org/drawingml/2006/main">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themeOverride>
</file>

<file path=ppt/theme/themeOverride24.xml><?xml version="1.0" encoding="utf-8"?>
<a:themeOverride xmlns:a="http://schemas.openxmlformats.org/drawingml/2006/main">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themeOverride>
</file>

<file path=ppt/theme/themeOverride25.xml><?xml version="1.0" encoding="utf-8"?>
<a:themeOverride xmlns:a="http://schemas.openxmlformats.org/drawingml/2006/main">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themeOverride>
</file>

<file path=ppt/theme/themeOverride26.xml><?xml version="1.0" encoding="utf-8"?>
<a:themeOverride xmlns:a="http://schemas.openxmlformats.org/drawingml/2006/main">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themeOverride>
</file>

<file path=ppt/theme/themeOverride3.xml><?xml version="1.0" encoding="utf-8"?>
<a:themeOverride xmlns:a="http://schemas.openxmlformats.org/drawingml/2006/main">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themeOverride>
</file>

<file path=ppt/theme/themeOverride4.xml><?xml version="1.0" encoding="utf-8"?>
<a:themeOverride xmlns:a="http://schemas.openxmlformats.org/drawingml/2006/main">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themeOverride>
</file>

<file path=ppt/theme/themeOverride5.xml><?xml version="1.0" encoding="utf-8"?>
<a:themeOverride xmlns:a="http://schemas.openxmlformats.org/drawingml/2006/main">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themeOverride>
</file>

<file path=ppt/theme/themeOverride6.xml><?xml version="1.0" encoding="utf-8"?>
<a:themeOverride xmlns:a="http://schemas.openxmlformats.org/drawingml/2006/main">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themeOverride>
</file>

<file path=ppt/theme/themeOverride7.xml><?xml version="1.0" encoding="utf-8"?>
<a:themeOverride xmlns:a="http://schemas.openxmlformats.org/drawingml/2006/main">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themeOverride>
</file>

<file path=ppt/theme/themeOverride8.xml><?xml version="1.0" encoding="utf-8"?>
<a:themeOverride xmlns:a="http://schemas.openxmlformats.org/drawingml/2006/main">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themeOverride>
</file>

<file path=ppt/theme/themeOverride9.xml><?xml version="1.0" encoding="utf-8"?>
<a:themeOverride xmlns:a="http://schemas.openxmlformats.org/drawingml/2006/main">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themeOverride>
</file>

<file path=docProps/app.xml><?xml version="1.0" encoding="utf-8"?>
<Properties xmlns="http://schemas.openxmlformats.org/officeDocument/2006/extended-properties" xmlns:vt="http://schemas.openxmlformats.org/officeDocument/2006/docPropsVTypes">
  <Template>Slit</Template>
  <TotalTime>259</TotalTime>
  <Words>1319</Words>
  <Application>Microsoft Office PowerPoint</Application>
  <PresentationFormat>On-screen Show (4:3)</PresentationFormat>
  <Paragraphs>118</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MS PGothic</vt:lpstr>
      <vt:lpstr>Arial</vt:lpstr>
      <vt:lpstr>Tahoma</vt:lpstr>
      <vt:lpstr>Times</vt:lpstr>
      <vt:lpstr>Wingdings</vt:lpstr>
      <vt:lpstr>Slit</vt:lpstr>
      <vt:lpstr>SARA Gets You Out of Jeopardy!</vt:lpstr>
      <vt:lpstr>1 - $100</vt:lpstr>
      <vt:lpstr>1 - $200</vt:lpstr>
      <vt:lpstr>1 - $300</vt:lpstr>
      <vt:lpstr>1 - $400</vt:lpstr>
      <vt:lpstr>1 - $500</vt:lpstr>
      <vt:lpstr>2 - $100</vt:lpstr>
      <vt:lpstr>2 - $200</vt:lpstr>
      <vt:lpstr>2 - $300</vt:lpstr>
      <vt:lpstr>2 - $400</vt:lpstr>
      <vt:lpstr>2 - $500</vt:lpstr>
      <vt:lpstr>3 - $100</vt:lpstr>
      <vt:lpstr>3 - $200</vt:lpstr>
      <vt:lpstr>3 - $300</vt:lpstr>
      <vt:lpstr>3 - $400</vt:lpstr>
      <vt:lpstr>3 - $500</vt:lpstr>
      <vt:lpstr>4 - $100</vt:lpstr>
      <vt:lpstr>4 - $200</vt:lpstr>
      <vt:lpstr>4 - $300</vt:lpstr>
      <vt:lpstr>4 - $400</vt:lpstr>
      <vt:lpstr>4 - $500</vt:lpstr>
      <vt:lpstr>5 - $100</vt:lpstr>
      <vt:lpstr>5 - $200</vt:lpstr>
      <vt:lpstr>5 - $300</vt:lpstr>
      <vt:lpstr>5 - $400</vt:lpstr>
      <vt:lpstr>5 - $500</vt:lpstr>
      <vt:lpstr>Final Jeopardy</vt:lpstr>
    </vt:vector>
  </TitlesOfParts>
  <Company>Adams 12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Jeopardy</dc:title>
  <dc:creator>mlarson</dc:creator>
  <cp:lastModifiedBy>mary larson</cp:lastModifiedBy>
  <cp:revision>35</cp:revision>
  <dcterms:created xsi:type="dcterms:W3CDTF">2003-06-20T20:17:15Z</dcterms:created>
  <dcterms:modified xsi:type="dcterms:W3CDTF">2016-10-12T16:26:52Z</dcterms:modified>
</cp:coreProperties>
</file>