
<file path=[Content_Types].xml><?xml version="1.0" encoding="utf-8"?>
<Types xmlns="http://schemas.openxmlformats.org/package/2006/content-types">
  <Default Extension="png" ContentType="image/png"/>
  <Default Extension="MOV" ContentType="video/quicktime"/>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0" r:id="rId2"/>
    <p:sldMasterId id="2147483666" r:id="rId3"/>
    <p:sldMasterId id="2147483678" r:id="rId4"/>
    <p:sldMasterId id="2147483680" r:id="rId5"/>
    <p:sldMasterId id="2147483682" r:id="rId6"/>
    <p:sldMasterId id="2147483684" r:id="rId7"/>
    <p:sldMasterId id="2147483686" r:id="rId8"/>
  </p:sldMasterIdLst>
  <p:handoutMasterIdLst>
    <p:handoutMasterId r:id="rId33"/>
  </p:handoutMasterIdLst>
  <p:sldIdLst>
    <p:sldId id="265" r:id="rId9"/>
    <p:sldId id="266" r:id="rId10"/>
    <p:sldId id="267" r:id="rId11"/>
    <p:sldId id="268" r:id="rId12"/>
    <p:sldId id="269" r:id="rId13"/>
    <p:sldId id="270" r:id="rId14"/>
    <p:sldId id="284" r:id="rId15"/>
    <p:sldId id="272" r:id="rId16"/>
    <p:sldId id="273" r:id="rId17"/>
    <p:sldId id="274" r:id="rId18"/>
    <p:sldId id="285" r:id="rId19"/>
    <p:sldId id="286" r:id="rId20"/>
    <p:sldId id="277" r:id="rId21"/>
    <p:sldId id="278" r:id="rId22"/>
    <p:sldId id="287" r:id="rId23"/>
    <p:sldId id="279" r:id="rId24"/>
    <p:sldId id="280" r:id="rId25"/>
    <p:sldId id="288" r:id="rId26"/>
    <p:sldId id="281" r:id="rId27"/>
    <p:sldId id="289" r:id="rId28"/>
    <p:sldId id="290" r:id="rId29"/>
    <p:sldId id="282" r:id="rId30"/>
    <p:sldId id="283" r:id="rId31"/>
    <p:sldId id="258" r:id="rId32"/>
  </p:sldIdLst>
  <p:sldSz cx="9144000" cy="6858000" type="screen4x3"/>
  <p:notesSz cx="7010400" cy="9296400"/>
  <p:custDataLst>
    <p:tags r:id="rId34"/>
  </p:custDataLst>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3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B0BCEC6-A1B4-478A-BB7E-1111D181CBF1}" type="datetimeFigureOut">
              <a:rPr lang="en-US" smtClean="0"/>
              <a:t>10/11/2018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6B7A2D4-3E3D-4755-BDDF-FC273CB6D48D}" type="slidenum">
              <a:rPr lang="en-US" smtClean="0"/>
              <a:t>‹#›</a:t>
            </a:fld>
            <a:endParaRPr lang="en-US"/>
          </a:p>
        </p:txBody>
      </p:sp>
    </p:spTree>
    <p:extLst>
      <p:ext uri="{BB962C8B-B14F-4D97-AF65-F5344CB8AC3E}">
        <p14:creationId xmlns:p14="http://schemas.microsoft.com/office/powerpoint/2010/main" val="2586220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96545"/>
            <a:ext cx="7772400" cy="1442671"/>
          </a:xfrm>
          <a:prstGeom prst="rect">
            <a:avLst/>
          </a:prstGeom>
        </p:spPr>
        <p:txBody>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87023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54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88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22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86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0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8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9898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081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588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24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9024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3199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43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97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1648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609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9887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982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772" y="4441416"/>
            <a:ext cx="54864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830772" y="612775"/>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830772" y="500815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31296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ain logo center u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ctr" defTabSz="457200" rtl="0" eaLnBrk="1" fontAlgn="base" hangingPunct="1">
        <a:spcBef>
          <a:spcPct val="0"/>
        </a:spcBef>
        <a:spcAft>
          <a:spcPct val="0"/>
        </a:spcAft>
        <a:defRPr sz="4400" b="0" i="0" u="none"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horizontal linear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main logo center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NL_PowerPointPressQual_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NL_PowerPointPressQual-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NL_PowerPointPressQual_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NL_PowerPointPressQual_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NL_PowerPointPressQual_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OV"/><Relationship Id="rId1" Type="http://schemas.microsoft.com/office/2007/relationships/media" Target="../media/media2.MOV"/><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5219"/>
            <a:ext cx="7772400" cy="2455231"/>
          </a:xfrm>
        </p:spPr>
        <p:txBody>
          <a:bodyPr/>
          <a:lstStyle/>
          <a:p>
            <a:r>
              <a:rPr lang="en-US" dirty="0" smtClean="0"/>
              <a:t>Developing a State-Wide Teaching Academy for Undergraduate Adjunct Faculty</a:t>
            </a:r>
            <a:endParaRPr lang="en-US" dirty="0"/>
          </a:p>
        </p:txBody>
      </p:sp>
      <p:sp>
        <p:nvSpPr>
          <p:cNvPr id="3" name="Subtitle 2"/>
          <p:cNvSpPr>
            <a:spLocks noGrp="1"/>
          </p:cNvSpPr>
          <p:nvPr>
            <p:ph type="subTitle" idx="1"/>
          </p:nvPr>
        </p:nvSpPr>
        <p:spPr>
          <a:xfrm>
            <a:off x="834501" y="3600450"/>
            <a:ext cx="7623699" cy="2347589"/>
          </a:xfrm>
        </p:spPr>
        <p:txBody>
          <a:bodyPr/>
          <a:lstStyle/>
          <a:p>
            <a:endParaRPr lang="en-US" dirty="0" smtClean="0"/>
          </a:p>
          <a:p>
            <a:endParaRPr lang="en-US" dirty="0"/>
          </a:p>
          <a:p>
            <a:endParaRPr lang="en-US" dirty="0" smtClean="0"/>
          </a:p>
          <a:p>
            <a:r>
              <a:rPr lang="en-US" dirty="0" smtClean="0"/>
              <a:t>Kelley Miller Wilson DNP, MSN, CMSRN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194" y="3329126"/>
            <a:ext cx="3628103" cy="2039287"/>
          </a:xfrm>
          <a:prstGeom prst="rect">
            <a:avLst/>
          </a:prstGeom>
        </p:spPr>
      </p:pic>
    </p:spTree>
    <p:extLst>
      <p:ext uri="{BB962C8B-B14F-4D97-AF65-F5344CB8AC3E}">
        <p14:creationId xmlns:p14="http://schemas.microsoft.com/office/powerpoint/2010/main" val="3405398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Teaching Capacity Enhanced  </a:t>
            </a:r>
            <a:endParaRPr lang="en-US" sz="4000" dirty="0"/>
          </a:p>
        </p:txBody>
      </p:sp>
      <p:sp>
        <p:nvSpPr>
          <p:cNvPr id="3" name="Content Placeholder 2"/>
          <p:cNvSpPr>
            <a:spLocks noGrp="1"/>
          </p:cNvSpPr>
          <p:nvPr>
            <p:ph idx="1"/>
          </p:nvPr>
        </p:nvSpPr>
        <p:spPr/>
        <p:txBody>
          <a:bodyPr/>
          <a:lstStyle/>
          <a:p>
            <a:r>
              <a:rPr lang="en-US" sz="2400" dirty="0" smtClean="0"/>
              <a:t>Increase number of instructors trained in best practices of clinical instruction</a:t>
            </a:r>
          </a:p>
          <a:p>
            <a:r>
              <a:rPr lang="en-US" sz="2400" dirty="0" smtClean="0"/>
              <a:t>Increase teaching capacity in diverse clinical settings</a:t>
            </a:r>
          </a:p>
          <a:p>
            <a:r>
              <a:rPr lang="en-US" sz="2400" dirty="0" smtClean="0"/>
              <a:t>Improve quality/quantity of nursing graduates entering the workforce</a:t>
            </a:r>
          </a:p>
          <a:p>
            <a:r>
              <a:rPr lang="en-US" sz="2400" dirty="0" smtClean="0"/>
              <a:t>Improve resource access to rural campuses with minimal teaching resources</a:t>
            </a:r>
          </a:p>
          <a:p>
            <a:r>
              <a:rPr lang="en-US" sz="2400" dirty="0" smtClean="0"/>
              <a:t>Benefit to practice partners; skill sets transfer to mentorship and preceptorship</a:t>
            </a:r>
          </a:p>
          <a:p>
            <a:endParaRPr lang="en-US" sz="2400" dirty="0"/>
          </a:p>
        </p:txBody>
      </p:sp>
    </p:spTree>
    <p:extLst>
      <p:ext uri="{BB962C8B-B14F-4D97-AF65-F5344CB8AC3E}">
        <p14:creationId xmlns:p14="http://schemas.microsoft.com/office/powerpoint/2010/main" val="3288967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Measurement</a:t>
            </a:r>
            <a:endParaRPr lang="en-US" dirty="0"/>
          </a:p>
        </p:txBody>
      </p:sp>
      <p:sp>
        <p:nvSpPr>
          <p:cNvPr id="3" name="Content Placeholder 2"/>
          <p:cNvSpPr>
            <a:spLocks noGrp="1"/>
          </p:cNvSpPr>
          <p:nvPr>
            <p:ph idx="1"/>
          </p:nvPr>
        </p:nvSpPr>
        <p:spPr/>
        <p:txBody>
          <a:bodyPr/>
          <a:lstStyle/>
          <a:p>
            <a:r>
              <a:rPr lang="en-US" b="1" i="1" dirty="0" smtClean="0"/>
              <a:t>Three objectives for the grant:</a:t>
            </a:r>
          </a:p>
          <a:p>
            <a:pPr marL="514350" indent="-514350">
              <a:buFont typeface="+mj-lt"/>
              <a:buAutoNum type="arabicPeriod"/>
            </a:pPr>
            <a:r>
              <a:rPr lang="en-US" dirty="0" smtClean="0"/>
              <a:t>Develop 6 online asynchronous modules</a:t>
            </a:r>
          </a:p>
          <a:p>
            <a:pPr marL="514350" indent="-514350">
              <a:buFont typeface="+mj-lt"/>
              <a:buAutoNum type="arabicPeriod"/>
            </a:pPr>
            <a:r>
              <a:rPr lang="en-US" dirty="0" smtClean="0"/>
              <a:t>Design a four hour simulation with hands on practice</a:t>
            </a:r>
          </a:p>
          <a:p>
            <a:pPr marL="514350" indent="-514350">
              <a:buFont typeface="+mj-lt"/>
              <a:buAutoNum type="arabicPeriod"/>
            </a:pPr>
            <a:r>
              <a:rPr lang="en-US" dirty="0" smtClean="0"/>
              <a:t>Establish an online forum to build a community of practice among adjunct faculty.  </a:t>
            </a:r>
          </a:p>
          <a:p>
            <a:endParaRPr lang="en-US" dirty="0"/>
          </a:p>
        </p:txBody>
      </p:sp>
    </p:spTree>
    <p:extLst>
      <p:ext uri="{BB962C8B-B14F-4D97-AF65-F5344CB8AC3E}">
        <p14:creationId xmlns:p14="http://schemas.microsoft.com/office/powerpoint/2010/main" val="1958194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and Dissemination </a:t>
            </a:r>
            <a:endParaRPr lang="en-US" dirty="0"/>
          </a:p>
        </p:txBody>
      </p:sp>
      <p:sp>
        <p:nvSpPr>
          <p:cNvPr id="3" name="Content Placeholder 2"/>
          <p:cNvSpPr>
            <a:spLocks noGrp="1"/>
          </p:cNvSpPr>
          <p:nvPr>
            <p:ph idx="1"/>
          </p:nvPr>
        </p:nvSpPr>
        <p:spPr/>
        <p:txBody>
          <a:bodyPr/>
          <a:lstStyle/>
          <a:p>
            <a:r>
              <a:rPr lang="en-US" dirty="0" smtClean="0"/>
              <a:t>Grant funding to support initial development</a:t>
            </a:r>
          </a:p>
          <a:p>
            <a:r>
              <a:rPr lang="en-US" dirty="0" smtClean="0"/>
              <a:t>The PI will continue to lead training, further development and outcome assessments</a:t>
            </a:r>
          </a:p>
          <a:p>
            <a:r>
              <a:rPr lang="en-US" dirty="0" smtClean="0"/>
              <a:t>Consider tuition assessment in the future to continue to support the program needs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045" y="4355690"/>
            <a:ext cx="1570788" cy="2251588"/>
          </a:xfrm>
          <a:prstGeom prst="rect">
            <a:avLst/>
          </a:prstGeom>
        </p:spPr>
      </p:pic>
    </p:spTree>
    <p:extLst>
      <p:ext uri="{BB962C8B-B14F-4D97-AF65-F5344CB8AC3E}">
        <p14:creationId xmlns:p14="http://schemas.microsoft.com/office/powerpoint/2010/main" val="3084004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student Examples</a:t>
            </a:r>
            <a:endParaRPr lang="en-US" dirty="0"/>
          </a:p>
        </p:txBody>
      </p:sp>
      <p:sp>
        <p:nvSpPr>
          <p:cNvPr id="3" name="Content Placeholder 2"/>
          <p:cNvSpPr>
            <a:spLocks noGrp="1"/>
          </p:cNvSpPr>
          <p:nvPr>
            <p:ph idx="1"/>
          </p:nvPr>
        </p:nvSpPr>
        <p:spPr/>
        <p:txBody>
          <a:bodyPr/>
          <a:lstStyle/>
          <a:p>
            <a:r>
              <a:rPr lang="en-US" sz="2400" dirty="0" smtClean="0"/>
              <a:t>Kara and Rochelle</a:t>
            </a:r>
          </a:p>
          <a:p>
            <a:r>
              <a:rPr lang="en-US" sz="2400" dirty="0" smtClean="0"/>
              <a:t>Using a </a:t>
            </a:r>
            <a:r>
              <a:rPr lang="en-US" sz="2400" b="1" dirty="0" smtClean="0"/>
              <a:t>BEER-C</a:t>
            </a:r>
            <a:r>
              <a:rPr lang="en-US" sz="2400" dirty="0" smtClean="0"/>
              <a:t> Conversation model taught in the modules and </a:t>
            </a:r>
            <a:r>
              <a:rPr lang="en-US" sz="2400" dirty="0" smtClean="0"/>
              <a:t>practiced </a:t>
            </a:r>
            <a:r>
              <a:rPr lang="en-US" sz="2400" dirty="0" smtClean="0"/>
              <a:t>during the </a:t>
            </a:r>
            <a:r>
              <a:rPr lang="en-US" sz="2400" dirty="0" smtClean="0"/>
              <a:t>simulation; </a:t>
            </a:r>
            <a:r>
              <a:rPr lang="en-US" sz="2400" dirty="0" smtClean="0"/>
              <a:t>adjunct faculty </a:t>
            </a:r>
            <a:r>
              <a:rPr lang="en-US" sz="2400" dirty="0" smtClean="0"/>
              <a:t>counsel </a:t>
            </a:r>
            <a:r>
              <a:rPr lang="en-US" sz="2400" dirty="0" smtClean="0"/>
              <a:t>a “real” student.</a:t>
            </a:r>
          </a:p>
          <a:p>
            <a:r>
              <a:rPr lang="en-US" sz="2400" b="1" dirty="0" smtClean="0"/>
              <a:t>B</a:t>
            </a:r>
            <a:r>
              <a:rPr lang="en-US" sz="2400" dirty="0" smtClean="0"/>
              <a:t>- Behavior</a:t>
            </a:r>
            <a:endParaRPr lang="en-US" sz="2400" dirty="0" smtClean="0"/>
          </a:p>
          <a:p>
            <a:r>
              <a:rPr lang="en-US" sz="2400" b="1" dirty="0" smtClean="0"/>
              <a:t>E</a:t>
            </a:r>
            <a:r>
              <a:rPr lang="en-US" sz="2400" dirty="0" smtClean="0"/>
              <a:t>- Effect</a:t>
            </a:r>
            <a:endParaRPr lang="en-US" sz="2400" dirty="0" smtClean="0"/>
          </a:p>
          <a:p>
            <a:r>
              <a:rPr lang="en-US" sz="2400" b="1" dirty="0" smtClean="0"/>
              <a:t>E</a:t>
            </a:r>
            <a:r>
              <a:rPr lang="en-US" sz="2400" dirty="0" smtClean="0"/>
              <a:t>- Expectation</a:t>
            </a:r>
            <a:endParaRPr lang="en-US" sz="2400" dirty="0" smtClean="0"/>
          </a:p>
          <a:p>
            <a:r>
              <a:rPr lang="en-US" sz="2400" b="1" dirty="0" smtClean="0"/>
              <a:t>R</a:t>
            </a:r>
            <a:r>
              <a:rPr lang="en-US" sz="2400" dirty="0" smtClean="0"/>
              <a:t>- Result</a:t>
            </a:r>
            <a:endParaRPr lang="en-US" sz="2400" dirty="0" smtClean="0"/>
          </a:p>
          <a:p>
            <a:r>
              <a:rPr lang="en-US" sz="2400" b="1" dirty="0" smtClean="0"/>
              <a:t>C</a:t>
            </a:r>
            <a:r>
              <a:rPr lang="en-US" sz="2400" dirty="0" smtClean="0"/>
              <a:t>- Collaborated/Coach </a:t>
            </a:r>
            <a:endParaRPr lang="en-US" sz="2400" dirty="0" smtClean="0"/>
          </a:p>
          <a:p>
            <a:endParaRPr lang="en-US" dirty="0"/>
          </a:p>
        </p:txBody>
      </p:sp>
    </p:spTree>
    <p:extLst>
      <p:ext uri="{BB962C8B-B14F-4D97-AF65-F5344CB8AC3E}">
        <p14:creationId xmlns:p14="http://schemas.microsoft.com/office/powerpoint/2010/main" val="1032687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897" y="1327355"/>
            <a:ext cx="3667432" cy="4381295"/>
          </a:xfrm>
        </p:spPr>
      </p:pic>
    </p:spTree>
    <p:extLst>
      <p:ext uri="{BB962C8B-B14F-4D97-AF65-F5344CB8AC3E}">
        <p14:creationId xmlns:p14="http://schemas.microsoft.com/office/powerpoint/2010/main" val="3970849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a:t>
            </a:r>
            <a:endParaRPr lang="en-US" dirty="0"/>
          </a:p>
        </p:txBody>
      </p:sp>
      <p:pic>
        <p:nvPicPr>
          <p:cNvPr id="8" name="IMG_3583">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25513" y="1600200"/>
            <a:ext cx="7292975" cy="4108450"/>
          </a:xfrm>
        </p:spPr>
      </p:pic>
    </p:spTree>
    <p:extLst>
      <p:ext uri="{BB962C8B-B14F-4D97-AF65-F5344CB8AC3E}">
        <p14:creationId xmlns:p14="http://schemas.microsoft.com/office/powerpoint/2010/main" val="9663899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Session With Kara</a:t>
            </a:r>
            <a:endParaRPr lang="en-US" dirty="0"/>
          </a:p>
        </p:txBody>
      </p:sp>
      <p:sp>
        <p:nvSpPr>
          <p:cNvPr id="3" name="Content Placeholder 2"/>
          <p:cNvSpPr>
            <a:spLocks noGrp="1"/>
          </p:cNvSpPr>
          <p:nvPr>
            <p:ph idx="1"/>
          </p:nvPr>
        </p:nvSpPr>
        <p:spPr/>
        <p:txBody>
          <a:bodyPr/>
          <a:lstStyle/>
          <a:p>
            <a:r>
              <a:rPr lang="en-US" sz="2000" dirty="0" smtClean="0"/>
              <a:t>Kara, I noticed you have been 2 hours late in documenting your morning assessment the last two clinical days </a:t>
            </a:r>
            <a:r>
              <a:rPr lang="en-US" sz="2000" b="1" dirty="0" smtClean="0">
                <a:solidFill>
                  <a:srgbClr val="FF0000"/>
                </a:solidFill>
              </a:rPr>
              <a:t>(B)</a:t>
            </a:r>
            <a:r>
              <a:rPr lang="en-US" sz="2000" dirty="0" smtClean="0"/>
              <a:t>.</a:t>
            </a:r>
          </a:p>
          <a:p>
            <a:r>
              <a:rPr lang="en-US" sz="2000" dirty="0" smtClean="0"/>
              <a:t>When this happens , other team members do not have access to the most up-to-date status on your patient, which jeopardizes patient safety </a:t>
            </a:r>
            <a:r>
              <a:rPr lang="en-US" sz="2000" b="1" dirty="0" smtClean="0">
                <a:solidFill>
                  <a:srgbClr val="FF0000"/>
                </a:solidFill>
              </a:rPr>
              <a:t>(E).</a:t>
            </a:r>
          </a:p>
          <a:p>
            <a:r>
              <a:rPr lang="en-US" sz="2000" dirty="0" smtClean="0"/>
              <a:t>The expectation is that you will document your 0800 vitals and assessment by 1000 every shift, unless an emergent issue arises, in which case you need to notify me </a:t>
            </a:r>
            <a:r>
              <a:rPr lang="en-US" sz="2000" b="1" dirty="0" smtClean="0">
                <a:solidFill>
                  <a:srgbClr val="FF0000"/>
                </a:solidFill>
              </a:rPr>
              <a:t>(E)</a:t>
            </a:r>
            <a:r>
              <a:rPr lang="en-US" sz="2000" dirty="0" smtClean="0"/>
              <a:t>.</a:t>
            </a:r>
          </a:p>
          <a:p>
            <a:r>
              <a:rPr lang="en-US" sz="2000" dirty="0" smtClean="0"/>
              <a:t> By providing timely documentation, we are helping to provide critical information upon which others base decisions and enhance patient safety </a:t>
            </a:r>
            <a:r>
              <a:rPr lang="en-US" sz="2000" b="1" dirty="0" smtClean="0">
                <a:solidFill>
                  <a:srgbClr val="FF0000"/>
                </a:solidFill>
              </a:rPr>
              <a:t>(R ).</a:t>
            </a:r>
          </a:p>
          <a:p>
            <a:r>
              <a:rPr lang="en-US" sz="2000" dirty="0" smtClean="0"/>
              <a:t>What are your thoughts about how to improve this moving forward? </a:t>
            </a:r>
            <a:r>
              <a:rPr lang="en-US" sz="2000" b="1" dirty="0" smtClean="0">
                <a:solidFill>
                  <a:srgbClr val="FF0000"/>
                </a:solidFill>
              </a:rPr>
              <a:t>(C )</a:t>
            </a:r>
          </a:p>
          <a:p>
            <a:endParaRPr lang="en-US" dirty="0"/>
          </a:p>
        </p:txBody>
      </p:sp>
    </p:spTree>
    <p:extLst>
      <p:ext uri="{BB962C8B-B14F-4D97-AF65-F5344CB8AC3E}">
        <p14:creationId xmlns:p14="http://schemas.microsoft.com/office/powerpoint/2010/main" val="1730614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Rochelle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7394" y="1189703"/>
            <a:ext cx="4208206" cy="4518947"/>
          </a:xfrm>
        </p:spPr>
      </p:pic>
    </p:spTree>
    <p:extLst>
      <p:ext uri="{BB962C8B-B14F-4D97-AF65-F5344CB8AC3E}">
        <p14:creationId xmlns:p14="http://schemas.microsoft.com/office/powerpoint/2010/main" val="607439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a:t>
            </a:r>
            <a:endParaRPr lang="en-US" dirty="0"/>
          </a:p>
        </p:txBody>
      </p:sp>
      <p:pic>
        <p:nvPicPr>
          <p:cNvPr id="8" name="IMG_358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25513" y="1600200"/>
            <a:ext cx="7292975" cy="4108450"/>
          </a:xfrm>
        </p:spPr>
      </p:pic>
    </p:spTree>
    <p:extLst>
      <p:ext uri="{BB962C8B-B14F-4D97-AF65-F5344CB8AC3E}">
        <p14:creationId xmlns:p14="http://schemas.microsoft.com/office/powerpoint/2010/main" val="965769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Session with Rochelle</a:t>
            </a:r>
            <a:endParaRPr lang="en-US" dirty="0"/>
          </a:p>
        </p:txBody>
      </p:sp>
      <p:sp>
        <p:nvSpPr>
          <p:cNvPr id="3" name="Content Placeholder 2"/>
          <p:cNvSpPr>
            <a:spLocks noGrp="1"/>
          </p:cNvSpPr>
          <p:nvPr>
            <p:ph idx="1"/>
          </p:nvPr>
        </p:nvSpPr>
        <p:spPr>
          <a:xfrm>
            <a:off x="457200" y="1600200"/>
            <a:ext cx="8229600" cy="4338961"/>
          </a:xfrm>
        </p:spPr>
        <p:txBody>
          <a:bodyPr/>
          <a:lstStyle/>
          <a:p>
            <a:r>
              <a:rPr lang="en-US" sz="2000" dirty="0" smtClean="0"/>
              <a:t>Rochelle, it was apparent that you were not prepared to give your patient medications today </a:t>
            </a:r>
            <a:r>
              <a:rPr lang="en-US" sz="2000" b="1" dirty="0" smtClean="0">
                <a:solidFill>
                  <a:srgbClr val="FF0000"/>
                </a:solidFill>
              </a:rPr>
              <a:t>(B)</a:t>
            </a:r>
            <a:r>
              <a:rPr lang="en-US" sz="2000" dirty="0" smtClean="0"/>
              <a:t>.</a:t>
            </a:r>
          </a:p>
          <a:p>
            <a:r>
              <a:rPr lang="en-US" sz="2000" dirty="0" smtClean="0"/>
              <a:t>When you are unprepared to give medications, we have to take time to look up medications, review them and it makes our medication administration late, beyond the accepted time frame </a:t>
            </a:r>
            <a:r>
              <a:rPr lang="en-US" sz="2000" b="1" dirty="0" smtClean="0">
                <a:solidFill>
                  <a:srgbClr val="FF0000"/>
                </a:solidFill>
              </a:rPr>
              <a:t>(E)</a:t>
            </a:r>
          </a:p>
          <a:p>
            <a:r>
              <a:rPr lang="en-US" sz="2000" dirty="0" smtClean="0"/>
              <a:t>The expectation is that you are prepared to give your patient medications at least 30 minutes prior to the scheduled administration time unless an urgent situation arises, in which case you need to notify me. </a:t>
            </a:r>
            <a:r>
              <a:rPr lang="en-US" sz="2000" b="1" dirty="0" smtClean="0">
                <a:solidFill>
                  <a:srgbClr val="FF0000"/>
                </a:solidFill>
              </a:rPr>
              <a:t>(E)</a:t>
            </a:r>
          </a:p>
          <a:p>
            <a:r>
              <a:rPr lang="en-US" sz="2000" dirty="0" smtClean="0"/>
              <a:t>By providing medications in a timely manner, it provides the patient the greatest benefit from the medication and we enhance their chance for recovery </a:t>
            </a:r>
            <a:r>
              <a:rPr lang="en-US" sz="2000" b="1" dirty="0" smtClean="0">
                <a:solidFill>
                  <a:srgbClr val="FF0000"/>
                </a:solidFill>
              </a:rPr>
              <a:t>(R)</a:t>
            </a:r>
          </a:p>
          <a:p>
            <a:r>
              <a:rPr lang="en-US" sz="2000" dirty="0" smtClean="0"/>
              <a:t> What are your thoughts on how to better prepare for medication administration in a timely manner on future clinical days? </a:t>
            </a:r>
            <a:r>
              <a:rPr lang="en-US" sz="2000" b="1" dirty="0" smtClean="0">
                <a:solidFill>
                  <a:srgbClr val="FF0000"/>
                </a:solidFill>
              </a:rPr>
              <a:t>(C )</a:t>
            </a:r>
          </a:p>
          <a:p>
            <a:pPr marL="0" indent="0">
              <a:buNone/>
            </a:pPr>
            <a:r>
              <a:rPr lang="en-US" sz="2000" dirty="0" smtClean="0"/>
              <a:t> </a:t>
            </a:r>
          </a:p>
          <a:p>
            <a:endParaRPr lang="en-US" sz="2000" dirty="0"/>
          </a:p>
        </p:txBody>
      </p:sp>
    </p:spTree>
    <p:extLst>
      <p:ext uri="{BB962C8B-B14F-4D97-AF65-F5344CB8AC3E}">
        <p14:creationId xmlns:p14="http://schemas.microsoft.com/office/powerpoint/2010/main" val="51349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457200" y="1482572"/>
            <a:ext cx="8229600" cy="4412202"/>
          </a:xfrm>
        </p:spPr>
        <p:txBody>
          <a:bodyPr/>
          <a:lstStyle/>
          <a:p>
            <a:r>
              <a:rPr lang="en-US" sz="2800" dirty="0" smtClean="0"/>
              <a:t>Identify the process/rationale for a clinical teaching academy using online modules and a single four hour simulation.</a:t>
            </a:r>
          </a:p>
          <a:p>
            <a:r>
              <a:rPr lang="en-US" sz="2800" dirty="0" smtClean="0"/>
              <a:t>Review training processes and instructional support for adjunct clinical faculty in the UG program.</a:t>
            </a:r>
          </a:p>
          <a:p>
            <a:r>
              <a:rPr lang="en-US" sz="2800" dirty="0" smtClean="0"/>
              <a:t>Examine feedback challenges clinical instructors face in clinical situations.</a:t>
            </a:r>
          </a:p>
          <a:p>
            <a:r>
              <a:rPr lang="en-US" sz="2800" dirty="0" smtClean="0"/>
              <a:t>Review evaluation criteria for the program</a:t>
            </a:r>
            <a:r>
              <a:rPr lang="en-US" dirty="0" smtClean="0"/>
              <a:t>.</a:t>
            </a:r>
          </a:p>
          <a:p>
            <a:endParaRPr lang="en-US" dirty="0"/>
          </a:p>
        </p:txBody>
      </p:sp>
    </p:spTree>
    <p:extLst>
      <p:ext uri="{BB962C8B-B14F-4D97-AF65-F5344CB8AC3E}">
        <p14:creationId xmlns:p14="http://schemas.microsoft.com/office/powerpoint/2010/main" val="3995335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lstStyle/>
          <a:p>
            <a:r>
              <a:rPr lang="en-US" dirty="0" smtClean="0"/>
              <a:t>Grant focus to support UG education needs with adjunct faculty in the clinical area</a:t>
            </a:r>
          </a:p>
          <a:p>
            <a:r>
              <a:rPr lang="en-US" dirty="0" smtClean="0"/>
              <a:t>Teaching Academy designed on-line (6 modules) and 4 hour simulation</a:t>
            </a:r>
          </a:p>
          <a:p>
            <a:r>
              <a:rPr lang="en-US" dirty="0" smtClean="0"/>
              <a:t>BEER-C model used to help adjunct faculty learn </a:t>
            </a:r>
            <a:r>
              <a:rPr lang="en-US" smtClean="0"/>
              <a:t>and practice counseling  </a:t>
            </a:r>
            <a:endParaRPr lang="en-US" dirty="0"/>
          </a:p>
        </p:txBody>
      </p:sp>
    </p:spTree>
    <p:extLst>
      <p:ext uri="{BB962C8B-B14F-4D97-AF65-F5344CB8AC3E}">
        <p14:creationId xmlns:p14="http://schemas.microsoft.com/office/powerpoint/2010/main" val="364098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Questions/Comments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470" y="1600200"/>
            <a:ext cx="7397059" cy="4108450"/>
          </a:xfrm>
        </p:spPr>
      </p:pic>
    </p:spTree>
    <p:extLst>
      <p:ext uri="{BB962C8B-B14F-4D97-AF65-F5344CB8AC3E}">
        <p14:creationId xmlns:p14="http://schemas.microsoft.com/office/powerpoint/2010/main" val="390247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pPr marL="0" indent="0">
              <a:buNone/>
            </a:pPr>
            <a:r>
              <a:rPr lang="en-US" sz="1800" dirty="0" smtClean="0"/>
              <a:t>1. Benner, P., </a:t>
            </a:r>
            <a:r>
              <a:rPr lang="en-US" sz="1800" dirty="0" err="1" smtClean="0"/>
              <a:t>Sutphen</a:t>
            </a:r>
            <a:r>
              <a:rPr lang="en-US" sz="1800" dirty="0" smtClean="0"/>
              <a:t>, M., Leonard, V., &amp; Day, L. (2010) </a:t>
            </a:r>
            <a:r>
              <a:rPr lang="en-US" sz="1800" i="1" dirty="0" smtClean="0"/>
              <a:t>Educating nurses: A call for </a:t>
            </a:r>
          </a:p>
          <a:p>
            <a:pPr marL="0" indent="0">
              <a:buNone/>
            </a:pPr>
            <a:r>
              <a:rPr lang="en-US" sz="1800" i="1" dirty="0" smtClean="0"/>
              <a:t>   radical transformation</a:t>
            </a:r>
            <a:r>
              <a:rPr lang="en-US" sz="1800" dirty="0" smtClean="0"/>
              <a:t>. San Francisco, CA: </a:t>
            </a:r>
            <a:r>
              <a:rPr lang="en-US" sz="1800" dirty="0" err="1" smtClean="0"/>
              <a:t>Jossey</a:t>
            </a:r>
            <a:r>
              <a:rPr lang="en-US" sz="1800" dirty="0" smtClean="0"/>
              <a:t>-Bass. </a:t>
            </a:r>
          </a:p>
          <a:p>
            <a:pPr marL="0" indent="0">
              <a:buNone/>
            </a:pPr>
            <a:r>
              <a:rPr lang="en-US" sz="1800" dirty="0" smtClean="0"/>
              <a:t>2. Leslie, B.M. (2016). </a:t>
            </a:r>
            <a:r>
              <a:rPr lang="en-US" sz="1800" i="1" dirty="0" smtClean="0"/>
              <a:t>The relationship between clinical curriculum and first time  </a:t>
            </a:r>
          </a:p>
          <a:p>
            <a:pPr marL="0" indent="0">
              <a:buNone/>
            </a:pPr>
            <a:r>
              <a:rPr lang="en-US" sz="1800" i="1" dirty="0" smtClean="0"/>
              <a:t>       NCLEX-RN success: A correlation study. </a:t>
            </a:r>
            <a:r>
              <a:rPr lang="en-US" sz="1800" dirty="0" smtClean="0"/>
              <a:t>Retrieved from ProQuest Digital    </a:t>
            </a:r>
          </a:p>
          <a:p>
            <a:pPr marL="0" indent="0">
              <a:buNone/>
            </a:pPr>
            <a:r>
              <a:rPr lang="en-US" sz="1800" dirty="0" smtClean="0"/>
              <a:t>       Dissertations. (10148327)</a:t>
            </a:r>
          </a:p>
          <a:p>
            <a:pPr marL="0" indent="0">
              <a:buNone/>
            </a:pPr>
            <a:r>
              <a:rPr lang="en-US" sz="1800" dirty="0" smtClean="0"/>
              <a:t>3. </a:t>
            </a:r>
            <a:r>
              <a:rPr lang="en-US" sz="1800" dirty="0" err="1" smtClean="0"/>
              <a:t>Cangelosi</a:t>
            </a:r>
            <a:r>
              <a:rPr lang="en-US" sz="1800" dirty="0" smtClean="0"/>
              <a:t>, P.R., Crocker, S., &amp; Sorrell, J.M. (2009). Expert to novice: Clinicians   </a:t>
            </a:r>
          </a:p>
          <a:p>
            <a:pPr marL="0" indent="0">
              <a:buNone/>
            </a:pPr>
            <a:r>
              <a:rPr lang="en-US" sz="1800" dirty="0"/>
              <a:t> </a:t>
            </a:r>
            <a:r>
              <a:rPr lang="en-US" sz="1800" dirty="0" smtClean="0"/>
              <a:t>    learning new roles as clinical nurse educators . </a:t>
            </a:r>
            <a:r>
              <a:rPr lang="en-US" sz="1800" i="1" dirty="0" smtClean="0"/>
              <a:t>Nursing Education Perspectives</a:t>
            </a:r>
            <a:r>
              <a:rPr lang="en-US" sz="1800" dirty="0" smtClean="0"/>
              <a:t>,   </a:t>
            </a:r>
          </a:p>
          <a:p>
            <a:pPr marL="0" indent="0">
              <a:buNone/>
            </a:pPr>
            <a:r>
              <a:rPr lang="en-US" sz="1800" dirty="0"/>
              <a:t> </a:t>
            </a:r>
            <a:r>
              <a:rPr lang="en-US" sz="1800" dirty="0" smtClean="0"/>
              <a:t>    30(6), 367-371.</a:t>
            </a:r>
          </a:p>
          <a:p>
            <a:pPr marL="0" indent="0">
              <a:buNone/>
            </a:pPr>
            <a:r>
              <a:rPr lang="en-US" sz="1800" dirty="0" smtClean="0"/>
              <a:t>4. Gardner, S.S. (2014). From learning to teach to teaching effectiveness: Nurse    </a:t>
            </a:r>
          </a:p>
          <a:p>
            <a:pPr marL="0" indent="0">
              <a:buNone/>
            </a:pPr>
            <a:r>
              <a:rPr lang="en-US" sz="1800" dirty="0"/>
              <a:t> </a:t>
            </a:r>
            <a:r>
              <a:rPr lang="en-US" sz="1800" dirty="0" smtClean="0"/>
              <a:t>    educators describe their experiences. </a:t>
            </a:r>
            <a:r>
              <a:rPr lang="en-US" sz="1800" i="1" dirty="0" smtClean="0"/>
              <a:t>Nursing Education Perspectives</a:t>
            </a:r>
            <a:r>
              <a:rPr lang="en-US" sz="1800" dirty="0" smtClean="0"/>
              <a:t>, 35(2),</a:t>
            </a:r>
          </a:p>
          <a:p>
            <a:pPr marL="0" indent="0">
              <a:buNone/>
            </a:pPr>
            <a:r>
              <a:rPr lang="en-US" sz="1800" dirty="0"/>
              <a:t> </a:t>
            </a:r>
            <a:r>
              <a:rPr lang="en-US" sz="1800" dirty="0" smtClean="0"/>
              <a:t>    106-111.</a:t>
            </a:r>
          </a:p>
          <a:p>
            <a:pPr marL="0" indent="0">
              <a:buNone/>
            </a:pPr>
            <a:r>
              <a:rPr lang="en-US" sz="1800" dirty="0"/>
              <a:t> </a:t>
            </a:r>
            <a:r>
              <a:rPr lang="en-US" sz="1800" dirty="0" smtClean="0"/>
              <a:t>      </a:t>
            </a:r>
          </a:p>
          <a:p>
            <a:r>
              <a:rPr lang="en-US" sz="2400" dirty="0"/>
              <a:t> </a:t>
            </a:r>
            <a:r>
              <a:rPr lang="en-US" sz="2400" dirty="0" smtClean="0"/>
              <a:t>    </a:t>
            </a:r>
            <a:endParaRPr lang="en-US" sz="2400" dirty="0"/>
          </a:p>
        </p:txBody>
      </p:sp>
    </p:spTree>
    <p:extLst>
      <p:ext uri="{BB962C8B-B14F-4D97-AF65-F5344CB8AC3E}">
        <p14:creationId xmlns:p14="http://schemas.microsoft.com/office/powerpoint/2010/main" val="3490088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a:xfrm>
            <a:off x="457200" y="1751121"/>
            <a:ext cx="8229600" cy="4108119"/>
          </a:xfrm>
        </p:spPr>
        <p:txBody>
          <a:bodyPr/>
          <a:lstStyle/>
          <a:p>
            <a:pPr marL="0" indent="0">
              <a:buNone/>
            </a:pPr>
            <a:r>
              <a:rPr lang="en-US" sz="1800" dirty="0" smtClean="0"/>
              <a:t>5.</a:t>
            </a:r>
            <a:r>
              <a:rPr lang="en-US" dirty="0" smtClean="0"/>
              <a:t> </a:t>
            </a:r>
            <a:r>
              <a:rPr lang="en-US" sz="1800" dirty="0" smtClean="0"/>
              <a:t>West, M.M., Borden, C., Bermudez, M., Hanson-</a:t>
            </a:r>
            <a:r>
              <a:rPr lang="en-US" sz="1800" dirty="0" err="1" smtClean="0"/>
              <a:t>Zalot</a:t>
            </a:r>
            <a:r>
              <a:rPr lang="en-US" sz="1800" dirty="0" smtClean="0"/>
              <a:t>, M., </a:t>
            </a:r>
            <a:r>
              <a:rPr lang="en-US" sz="1800" dirty="0" err="1" smtClean="0"/>
              <a:t>Amorim</a:t>
            </a:r>
            <a:r>
              <a:rPr lang="en-US" sz="1800" dirty="0" smtClean="0"/>
              <a:t>, F., &amp;</a:t>
            </a:r>
          </a:p>
          <a:p>
            <a:pPr marL="0" indent="0">
              <a:buNone/>
            </a:pPr>
            <a:r>
              <a:rPr lang="en-US" sz="1800" dirty="0"/>
              <a:t> </a:t>
            </a:r>
            <a:r>
              <a:rPr lang="en-US" sz="1800" dirty="0" smtClean="0"/>
              <a:t>    </a:t>
            </a:r>
            <a:r>
              <a:rPr lang="en-US" sz="1800" dirty="0" err="1" smtClean="0"/>
              <a:t>Marimion</a:t>
            </a:r>
            <a:r>
              <a:rPr lang="en-US" sz="1800" dirty="0" smtClean="0"/>
              <a:t>, R. (2009). Enhancing the clinical instructor adjunct role to benefit</a:t>
            </a:r>
          </a:p>
          <a:p>
            <a:pPr marL="0" indent="0">
              <a:buNone/>
            </a:pPr>
            <a:r>
              <a:rPr lang="en-US" sz="1800" dirty="0"/>
              <a:t> </a:t>
            </a:r>
            <a:r>
              <a:rPr lang="en-US" sz="1800" dirty="0" smtClean="0"/>
              <a:t>    students. </a:t>
            </a:r>
            <a:r>
              <a:rPr lang="en-US" sz="1800" i="1" dirty="0" smtClean="0"/>
              <a:t>The Journal of Continuing Education in Nursing</a:t>
            </a:r>
            <a:r>
              <a:rPr lang="en-US" sz="1800" dirty="0" smtClean="0"/>
              <a:t>, 40(7), 305-310.</a:t>
            </a:r>
          </a:p>
          <a:p>
            <a:pPr marL="0" indent="0">
              <a:buNone/>
            </a:pPr>
            <a:r>
              <a:rPr lang="en-US" sz="1800" dirty="0" smtClean="0"/>
              <a:t>6. McDonald, P.J. (2010). Transitioning from clinical practice to nursing faculty:</a:t>
            </a:r>
          </a:p>
          <a:p>
            <a:pPr marL="0" indent="0">
              <a:buNone/>
            </a:pPr>
            <a:r>
              <a:rPr lang="en-US" sz="1800" dirty="0"/>
              <a:t> </a:t>
            </a:r>
            <a:r>
              <a:rPr lang="en-US" sz="1800" dirty="0" smtClean="0"/>
              <a:t>    Lessons learned. </a:t>
            </a:r>
            <a:r>
              <a:rPr lang="en-US" sz="1800" i="1" dirty="0" smtClean="0"/>
              <a:t>Journal of Nursing Education,</a:t>
            </a:r>
            <a:r>
              <a:rPr lang="en-US" sz="1800" dirty="0" smtClean="0"/>
              <a:t> 49(3), 126-131.</a:t>
            </a:r>
          </a:p>
          <a:p>
            <a:pPr marL="0" indent="0">
              <a:buNone/>
            </a:pPr>
            <a:r>
              <a:rPr lang="en-US" sz="1800" dirty="0" smtClean="0"/>
              <a:t>7. Forbes, M.O., Hickey, M.T., &amp; White, J. (2010). Adjunct faculty development:</a:t>
            </a:r>
          </a:p>
          <a:p>
            <a:pPr marL="0" indent="0">
              <a:buNone/>
            </a:pPr>
            <a:r>
              <a:rPr lang="en-US" sz="1800" dirty="0"/>
              <a:t> </a:t>
            </a:r>
            <a:r>
              <a:rPr lang="en-US" sz="1800" dirty="0" smtClean="0"/>
              <a:t>    Reported needs and innovative solutions. </a:t>
            </a:r>
            <a:r>
              <a:rPr lang="en-US" sz="1800" i="1" dirty="0" smtClean="0"/>
              <a:t>Journal of Professional Nursing</a:t>
            </a:r>
            <a:r>
              <a:rPr lang="en-US" sz="1800" dirty="0" smtClean="0"/>
              <a:t>, </a:t>
            </a:r>
          </a:p>
          <a:p>
            <a:pPr marL="0" indent="0">
              <a:buNone/>
            </a:pPr>
            <a:r>
              <a:rPr lang="en-US" sz="1800" dirty="0"/>
              <a:t> </a:t>
            </a:r>
            <a:r>
              <a:rPr lang="en-US" sz="1800" dirty="0" smtClean="0"/>
              <a:t>    26(2), 116-124.</a:t>
            </a:r>
          </a:p>
          <a:p>
            <a:pPr marL="0" indent="0">
              <a:buNone/>
            </a:pPr>
            <a:r>
              <a:rPr lang="en-US" sz="1800" dirty="0"/>
              <a:t> </a:t>
            </a:r>
            <a:r>
              <a:rPr lang="en-US" sz="1800" dirty="0" smtClean="0"/>
              <a:t>                                                   </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016" y="4314548"/>
            <a:ext cx="2981233" cy="2192784"/>
          </a:xfrm>
          <a:prstGeom prst="rect">
            <a:avLst/>
          </a:prstGeom>
        </p:spPr>
      </p:pic>
    </p:spTree>
    <p:extLst>
      <p:ext uri="{BB962C8B-B14F-4D97-AF65-F5344CB8AC3E}">
        <p14:creationId xmlns:p14="http://schemas.microsoft.com/office/powerpoint/2010/main" val="1415563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Nationally identified Trends</a:t>
            </a:r>
            <a:endParaRPr lang="en-US" dirty="0"/>
          </a:p>
        </p:txBody>
      </p:sp>
      <p:sp>
        <p:nvSpPr>
          <p:cNvPr id="3" name="Content Placeholder 2"/>
          <p:cNvSpPr>
            <a:spLocks noGrp="1"/>
          </p:cNvSpPr>
          <p:nvPr>
            <p:ph idx="1"/>
          </p:nvPr>
        </p:nvSpPr>
        <p:spPr/>
        <p:txBody>
          <a:bodyPr/>
          <a:lstStyle/>
          <a:p>
            <a:r>
              <a:rPr lang="en-US" sz="2400" dirty="0" smtClean="0"/>
              <a:t>Adjunct clinical faculty, high levels of clinical expertise though often limited formal training in nursing education. </a:t>
            </a:r>
            <a:r>
              <a:rPr lang="en-US" sz="1050" dirty="0" smtClean="0"/>
              <a:t>(3,4)</a:t>
            </a:r>
          </a:p>
          <a:p>
            <a:r>
              <a:rPr lang="en-US" sz="2400" dirty="0" smtClean="0"/>
              <a:t>Skills needed include:</a:t>
            </a:r>
          </a:p>
          <a:p>
            <a:pPr marL="571500" lvl="1" indent="-342900">
              <a:buFont typeface="+mj-lt"/>
              <a:buAutoNum type="alphaLcParenR"/>
            </a:pPr>
            <a:r>
              <a:rPr lang="en-US" sz="2400" dirty="0" smtClean="0"/>
              <a:t>Creating appropriate patient-student assignments</a:t>
            </a:r>
          </a:p>
          <a:p>
            <a:pPr marL="571500" lvl="1" indent="-342900">
              <a:buFont typeface="+mj-lt"/>
              <a:buAutoNum type="alphaLcParenR"/>
            </a:pPr>
            <a:r>
              <a:rPr lang="en-US" sz="2400" dirty="0" smtClean="0"/>
              <a:t>Implementing best practice teaching strategies</a:t>
            </a:r>
          </a:p>
          <a:p>
            <a:pPr marL="571500" lvl="1" indent="-342900">
              <a:buFont typeface="+mj-lt"/>
              <a:buAutoNum type="alphaLcParenR"/>
            </a:pPr>
            <a:r>
              <a:rPr lang="en-US" sz="2400" dirty="0" smtClean="0"/>
              <a:t>Documenting and evaluating performance  </a:t>
            </a:r>
          </a:p>
          <a:p>
            <a:pPr marL="571500" lvl="1" indent="-342900">
              <a:buFont typeface="+mj-lt"/>
              <a:buAutoNum type="alphaLcParenR"/>
            </a:pPr>
            <a:r>
              <a:rPr lang="en-US" sz="2400" dirty="0" smtClean="0"/>
              <a:t>Providing feedback</a:t>
            </a:r>
          </a:p>
          <a:p>
            <a:pPr marL="571500" lvl="1" indent="-342900">
              <a:buFont typeface="+mj-lt"/>
              <a:buAutoNum type="alphaLcParenR"/>
            </a:pPr>
            <a:r>
              <a:rPr lang="en-US" sz="2400" dirty="0" smtClean="0"/>
              <a:t>Mentoring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293" y="4243526"/>
            <a:ext cx="3675356" cy="2232730"/>
          </a:xfrm>
          <a:prstGeom prst="rect">
            <a:avLst/>
          </a:prstGeom>
        </p:spPr>
      </p:pic>
    </p:spTree>
    <p:extLst>
      <p:ext uri="{BB962C8B-B14F-4D97-AF65-F5344CB8AC3E}">
        <p14:creationId xmlns:p14="http://schemas.microsoft.com/office/powerpoint/2010/main" val="2515214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is it so important to consider formal training for adjunct faculty?</a:t>
            </a:r>
            <a:endParaRPr lang="en-US" sz="3600" dirty="0"/>
          </a:p>
        </p:txBody>
      </p:sp>
      <p:sp>
        <p:nvSpPr>
          <p:cNvPr id="3" name="Content Placeholder 2"/>
          <p:cNvSpPr>
            <a:spLocks noGrp="1"/>
          </p:cNvSpPr>
          <p:nvPr>
            <p:ph idx="1"/>
          </p:nvPr>
        </p:nvSpPr>
        <p:spPr/>
        <p:txBody>
          <a:bodyPr/>
          <a:lstStyle/>
          <a:p>
            <a:r>
              <a:rPr lang="en-US" sz="2800" dirty="0" smtClean="0"/>
              <a:t>Preparing to meet the workforce demands</a:t>
            </a:r>
          </a:p>
          <a:p>
            <a:r>
              <a:rPr lang="en-US" sz="2800" dirty="0" smtClean="0"/>
              <a:t>Addressing the Nursing Faculty shortage</a:t>
            </a:r>
          </a:p>
          <a:p>
            <a:r>
              <a:rPr lang="en-US" sz="2800" dirty="0" smtClean="0"/>
              <a:t>Innovation and best practices to train and equip adjunct faculty</a:t>
            </a:r>
          </a:p>
          <a:p>
            <a:endParaRPr lang="en-US" sz="2800" dirty="0"/>
          </a:p>
          <a:p>
            <a:endParaRPr lang="en-US" sz="2800"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159" y="3071674"/>
            <a:ext cx="4416641" cy="3258105"/>
          </a:xfrm>
          <a:prstGeom prst="rect">
            <a:avLst/>
          </a:prstGeom>
        </p:spPr>
      </p:pic>
    </p:spTree>
    <p:extLst>
      <p:ext uri="{BB962C8B-B14F-4D97-AF65-F5344CB8AC3E}">
        <p14:creationId xmlns:p14="http://schemas.microsoft.com/office/powerpoint/2010/main" val="196529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Adjunct Faculty:</a:t>
            </a:r>
            <a:endParaRPr lang="en-US" dirty="0"/>
          </a:p>
        </p:txBody>
      </p:sp>
      <p:sp>
        <p:nvSpPr>
          <p:cNvPr id="3" name="Content Placeholder 2"/>
          <p:cNvSpPr>
            <a:spLocks noGrp="1"/>
          </p:cNvSpPr>
          <p:nvPr>
            <p:ph idx="1"/>
          </p:nvPr>
        </p:nvSpPr>
        <p:spPr>
          <a:xfrm>
            <a:off x="457199" y="1600200"/>
            <a:ext cx="8447103" cy="4276817"/>
          </a:xfrm>
        </p:spPr>
        <p:txBody>
          <a:bodyPr/>
          <a:lstStyle/>
          <a:p>
            <a:r>
              <a:rPr lang="en-US" sz="2800" dirty="0" smtClean="0"/>
              <a:t>Assess, evaluate and facilitate in clinical settings.</a:t>
            </a:r>
          </a:p>
          <a:p>
            <a:r>
              <a:rPr lang="en-US" sz="2800" dirty="0" smtClean="0"/>
              <a:t>Integral to growth of nursing graduates entering the workforce.</a:t>
            </a:r>
          </a:p>
          <a:p>
            <a:r>
              <a:rPr lang="en-US" sz="2800" dirty="0" smtClean="0"/>
              <a:t>Help develop clinical reasoning and critical thinking. </a:t>
            </a:r>
            <a:r>
              <a:rPr lang="en-US" sz="1000" dirty="0" smtClean="0"/>
              <a:t>(1</a:t>
            </a:r>
            <a:r>
              <a:rPr lang="en-US" sz="1200" dirty="0" smtClean="0"/>
              <a:t>)</a:t>
            </a:r>
          </a:p>
          <a:p>
            <a:r>
              <a:rPr lang="en-US" sz="2800" dirty="0" smtClean="0"/>
              <a:t>Competency in clinical teaching has shown significant association with final semester success and NCLEX pass rates </a:t>
            </a:r>
            <a:r>
              <a:rPr lang="en-US" sz="900" dirty="0" smtClean="0"/>
              <a:t>(2)</a:t>
            </a:r>
            <a:endParaRPr lang="en-US" sz="1200" dirty="0" smtClean="0"/>
          </a:p>
          <a:p>
            <a:r>
              <a:rPr lang="en-US" sz="2800" dirty="0" smtClean="0"/>
              <a:t>Help address the nursing faculty shortage</a:t>
            </a:r>
          </a:p>
          <a:p>
            <a:endParaRPr lang="en-US" dirty="0"/>
          </a:p>
        </p:txBody>
      </p:sp>
    </p:spTree>
    <p:extLst>
      <p:ext uri="{BB962C8B-B14F-4D97-AF65-F5344CB8AC3E}">
        <p14:creationId xmlns:p14="http://schemas.microsoft.com/office/powerpoint/2010/main" val="3778676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Identified Limitations</a:t>
            </a:r>
            <a:endParaRPr lang="en-US" dirty="0"/>
          </a:p>
        </p:txBody>
      </p:sp>
      <p:sp>
        <p:nvSpPr>
          <p:cNvPr id="3" name="Content Placeholder 2"/>
          <p:cNvSpPr>
            <a:spLocks noGrp="1"/>
          </p:cNvSpPr>
          <p:nvPr>
            <p:ph idx="1"/>
          </p:nvPr>
        </p:nvSpPr>
        <p:spPr>
          <a:xfrm>
            <a:off x="457200" y="1520301"/>
            <a:ext cx="8229600" cy="4108119"/>
          </a:xfrm>
        </p:spPr>
        <p:txBody>
          <a:bodyPr/>
          <a:lstStyle/>
          <a:p>
            <a:r>
              <a:rPr lang="en-US" dirty="0" smtClean="0"/>
              <a:t>Time</a:t>
            </a:r>
          </a:p>
          <a:p>
            <a:r>
              <a:rPr lang="en-US" dirty="0" smtClean="0"/>
              <a:t>Resources both personnel and financial</a:t>
            </a:r>
          </a:p>
          <a:p>
            <a:r>
              <a:rPr lang="en-US" dirty="0" smtClean="0"/>
              <a:t>Training availability, expertise and sites</a:t>
            </a:r>
          </a:p>
          <a:p>
            <a:r>
              <a:rPr lang="en-US" dirty="0" smtClean="0"/>
              <a:t>Commitment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244" y="3338004"/>
            <a:ext cx="4225771" cy="2948496"/>
          </a:xfrm>
          <a:prstGeom prst="rect">
            <a:avLst/>
          </a:prstGeom>
        </p:spPr>
      </p:pic>
    </p:spTree>
    <p:extLst>
      <p:ext uri="{BB962C8B-B14F-4D97-AF65-F5344CB8AC3E}">
        <p14:creationId xmlns:p14="http://schemas.microsoft.com/office/powerpoint/2010/main" val="667844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Promise of Nursing Grant</a:t>
            </a:r>
            <a:endParaRPr lang="en-US" dirty="0"/>
          </a:p>
        </p:txBody>
      </p:sp>
      <p:sp>
        <p:nvSpPr>
          <p:cNvPr id="3" name="Content Placeholder 2"/>
          <p:cNvSpPr>
            <a:spLocks noGrp="1"/>
          </p:cNvSpPr>
          <p:nvPr>
            <p:ph idx="1"/>
          </p:nvPr>
        </p:nvSpPr>
        <p:spPr>
          <a:xfrm>
            <a:off x="457200" y="1718187"/>
            <a:ext cx="8229600" cy="4108119"/>
          </a:xfrm>
        </p:spPr>
        <p:txBody>
          <a:bodyPr/>
          <a:lstStyle/>
          <a:p>
            <a:r>
              <a:rPr lang="en-US" dirty="0" smtClean="0"/>
              <a:t>Goal of the Project: Develop and implement a Clinical Teaching Academy that provides faculty development and instructional support to adjunct clinical faculty in the Undergraduate </a:t>
            </a:r>
            <a:r>
              <a:rPr lang="en-US" dirty="0" smtClean="0"/>
              <a:t>program.</a:t>
            </a:r>
          </a:p>
          <a:p>
            <a:r>
              <a:rPr lang="en-US" sz="2800" dirty="0" smtClean="0"/>
              <a:t>(This presentation will focus</a:t>
            </a:r>
          </a:p>
          <a:p>
            <a:pPr marL="0" indent="0">
              <a:buNone/>
            </a:pPr>
            <a:r>
              <a:rPr lang="en-US" sz="2800" dirty="0" smtClean="0"/>
              <a:t>On the feedback portion of our grant)</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496" y="3726426"/>
            <a:ext cx="2733367" cy="2560074"/>
          </a:xfrm>
          <a:prstGeom prst="rect">
            <a:avLst/>
          </a:prstGeom>
        </p:spPr>
      </p:pic>
    </p:spTree>
    <p:extLst>
      <p:ext uri="{BB962C8B-B14F-4D97-AF65-F5344CB8AC3E}">
        <p14:creationId xmlns:p14="http://schemas.microsoft.com/office/powerpoint/2010/main" val="1973826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Clinical Teaching Academy</a:t>
            </a:r>
            <a:endParaRPr lang="en-US" dirty="0"/>
          </a:p>
        </p:txBody>
      </p:sp>
      <p:sp>
        <p:nvSpPr>
          <p:cNvPr id="3" name="Content Placeholder 2"/>
          <p:cNvSpPr>
            <a:spLocks noGrp="1"/>
          </p:cNvSpPr>
          <p:nvPr>
            <p:ph idx="1"/>
          </p:nvPr>
        </p:nvSpPr>
        <p:spPr/>
        <p:txBody>
          <a:bodyPr/>
          <a:lstStyle/>
          <a:p>
            <a:r>
              <a:rPr lang="en-US" sz="2400" dirty="0" smtClean="0"/>
              <a:t>The program will provide:</a:t>
            </a:r>
          </a:p>
          <a:p>
            <a:pPr marL="571500" lvl="1" indent="-342900">
              <a:buFont typeface="+mj-lt"/>
              <a:buAutoNum type="alphaLcParenR"/>
            </a:pPr>
            <a:r>
              <a:rPr lang="en-US" sz="2400" dirty="0" smtClean="0"/>
              <a:t>Faculty development and instructional support to adjunct faculty in the undergraduate program</a:t>
            </a:r>
          </a:p>
          <a:p>
            <a:pPr marL="571500" lvl="1" indent="-342900">
              <a:buFont typeface="+mj-lt"/>
              <a:buAutoNum type="alphaLcParenR"/>
            </a:pPr>
            <a:r>
              <a:rPr lang="en-US" sz="2400" dirty="0" smtClean="0"/>
              <a:t>Offered at the start of every semester to all adjunct undergraduate clinical faculty</a:t>
            </a:r>
          </a:p>
          <a:p>
            <a:pPr marL="571500" lvl="1" indent="-342900">
              <a:buFont typeface="+mj-lt"/>
              <a:buAutoNum type="alphaLcParenR"/>
            </a:pPr>
            <a:r>
              <a:rPr lang="en-US" sz="2400" dirty="0" smtClean="0"/>
              <a:t>Mandatory attendance within 6 months of employment</a:t>
            </a:r>
          </a:p>
          <a:p>
            <a:pPr marL="571500" lvl="1" indent="-342900">
              <a:buFont typeface="+mj-lt"/>
              <a:buAutoNum type="alphaLcParenR"/>
            </a:pPr>
            <a:r>
              <a:rPr lang="en-US" sz="2400" dirty="0" smtClean="0"/>
              <a:t>Using theory and evidence based approaches, the academy will serve as a hybrid training program focusing on the NLN Nurse Educator Core Competencies related to clinical teaching  </a:t>
            </a:r>
          </a:p>
          <a:p>
            <a:endParaRPr lang="en-US" dirty="0"/>
          </a:p>
        </p:txBody>
      </p:sp>
    </p:spTree>
    <p:extLst>
      <p:ext uri="{BB962C8B-B14F-4D97-AF65-F5344CB8AC3E}">
        <p14:creationId xmlns:p14="http://schemas.microsoft.com/office/powerpoint/2010/main" val="1614377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Components of Education:</a:t>
            </a:r>
            <a:endParaRPr lang="en-US" dirty="0"/>
          </a:p>
        </p:txBody>
      </p:sp>
      <p:sp>
        <p:nvSpPr>
          <p:cNvPr id="3" name="Content Placeholder 2"/>
          <p:cNvSpPr>
            <a:spLocks noGrp="1"/>
          </p:cNvSpPr>
          <p:nvPr>
            <p:ph idx="1"/>
          </p:nvPr>
        </p:nvSpPr>
        <p:spPr/>
        <p:txBody>
          <a:bodyPr/>
          <a:lstStyle/>
          <a:p>
            <a:r>
              <a:rPr lang="en-US" sz="2800" dirty="0" smtClean="0"/>
              <a:t>Six on-line, asynchronous learning modules</a:t>
            </a:r>
          </a:p>
          <a:p>
            <a:r>
              <a:rPr lang="en-US" sz="2800" dirty="0" smtClean="0"/>
              <a:t>One four-hour face-to-face, simulation enhanced experiential leaning session with trained facilitators</a:t>
            </a:r>
          </a:p>
          <a:p>
            <a:r>
              <a:rPr lang="en-US" sz="2800" dirty="0" smtClean="0"/>
              <a:t>Online community of practice for on-going support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798" y="3639845"/>
            <a:ext cx="4101484" cy="2838643"/>
          </a:xfrm>
          <a:prstGeom prst="rect">
            <a:avLst/>
          </a:prstGeom>
        </p:spPr>
      </p:pic>
    </p:spTree>
    <p:extLst>
      <p:ext uri="{BB962C8B-B14F-4D97-AF65-F5344CB8AC3E}">
        <p14:creationId xmlns:p14="http://schemas.microsoft.com/office/powerpoint/2010/main" val="19924019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232&quot;&gt;&lt;/object&gt;&lt;object type=&quot;2&quot; unique_id=&quot;10233&quot;&gt;&lt;object type=&quot;3&quot; unique_id=&quot;10234&quot;&gt;&lt;property id=&quot;20148&quot; value=&quot;5&quot;/&gt;&lt;property id=&quot;20300&quot; value=&quot;Slide 1 - &amp;quot;Developing a State-Wide Teaching Academy for Undergraduate Adjunct Faculty&amp;quot;&quot;/&gt;&lt;property id=&quot;20307&quot; value=&quot;265&quot;/&gt;&lt;/object&gt;&lt;object type=&quot;3&quot; unique_id=&quot;10235&quot;&gt;&lt;property id=&quot;20148&quot; value=&quot;5&quot;/&gt;&lt;property id=&quot;20300&quot; value=&quot;Slide 2 - &amp;quot;Objectives: &amp;quot;&quot;/&gt;&lt;property id=&quot;20307&quot; value=&quot;266&quot;/&gt;&lt;/object&gt;&lt;object type=&quot;3&quot; unique_id=&quot;10236&quot;&gt;&lt;property id=&quot;20148&quot; value=&quot;5&quot;/&gt;&lt;property id=&quot;20300&quot; value=&quot;Slide 3 - &amp;quot;Nationally identified Trends&amp;quot;&quot;/&gt;&lt;property id=&quot;20307&quot; value=&quot;267&quot;/&gt;&lt;/object&gt;&lt;object type=&quot;3&quot; unique_id=&quot;10237&quot;&gt;&lt;property id=&quot;20148&quot; value=&quot;5&quot;/&gt;&lt;property id=&quot;20300&quot; value=&quot;Slide 4 - &amp;quot;Why is it so important to consider formal training for adjunct faculty?&amp;quot;&quot;/&gt;&lt;property id=&quot;20307&quot; value=&quot;268&quot;/&gt;&lt;/object&gt;&lt;object type=&quot;3&quot; unique_id=&quot;10238&quot;&gt;&lt;property id=&quot;20148&quot; value=&quot;5&quot;/&gt;&lt;property id=&quot;20300&quot; value=&quot;Slide 5 - &amp;quot;Adjunct Faculty:&amp;quot;&quot;/&gt;&lt;property id=&quot;20307&quot; value=&quot;269&quot;/&gt;&lt;/object&gt;&lt;object type=&quot;3&quot; unique_id=&quot;10239&quot;&gt;&lt;property id=&quot;20148&quot; value=&quot;5&quot;/&gt;&lt;property id=&quot;20300&quot; value=&quot;Slide 6 - &amp;quot;Identified Limitations&amp;quot;&quot;/&gt;&lt;property id=&quot;20307&quot; value=&quot;270&quot;/&gt;&lt;/object&gt;&lt;object type=&quot;3&quot; unique_id=&quot;10241&quot;&gt;&lt;property id=&quot;20148&quot; value=&quot;5&quot;/&gt;&lt;property id=&quot;20300&quot; value=&quot;Slide 8 - &amp;quot;Planned Clinical Teaching Academy&amp;quot;&quot;/&gt;&lt;property id=&quot;20307&quot; value=&quot;272&quot;/&gt;&lt;/object&gt;&lt;object type=&quot;3&quot; unique_id=&quot;10242&quot;&gt;&lt;property id=&quot;20148&quot; value=&quot;5&quot;/&gt;&lt;property id=&quot;20300&quot; value=&quot;Slide 9 - &amp;quot;Three Components of Education:&amp;quot;&quot;/&gt;&lt;property id=&quot;20307&quot; value=&quot;273&quot;/&gt;&lt;/object&gt;&lt;object type=&quot;3&quot; unique_id=&quot;10243&quot;&gt;&lt;property id=&quot;20148&quot; value=&quot;5&quot;/&gt;&lt;property id=&quot;20300&quot; value=&quot;Slide 10 - &amp;quot;Teaching Capacity Enhanced  &amp;quot;&quot;/&gt;&lt;property id=&quot;20307&quot; value=&quot;274&quot;/&gt;&lt;/object&gt;&lt;object type=&quot;3&quot; unique_id=&quot;10246&quot;&gt;&lt;property id=&quot;20148&quot; value=&quot;5&quot;/&gt;&lt;property id=&quot;20300&quot; value=&quot;Slide 13 - &amp;quot;2 student Examples&amp;quot;&quot;/&gt;&lt;property id=&quot;20307&quot; value=&quot;277&quot;/&gt;&lt;/object&gt;&lt;object type=&quot;3&quot; unique_id=&quot;10247&quot;&gt;&lt;property id=&quot;20148&quot; value=&quot;5&quot;/&gt;&lt;property id=&quot;20300&quot; value=&quot;Slide 14 - &amp;quot;Kara&amp;quot;&quot;/&gt;&lt;property id=&quot;20307&quot; value=&quot;278&quot;/&gt;&lt;/object&gt;&lt;object type=&quot;3&quot; unique_id=&quot;10248&quot;&gt;&lt;property id=&quot;20148&quot; value=&quot;5&quot;/&gt;&lt;property id=&quot;20300&quot; value=&quot;Slide 16 - &amp;quot;Counseling Session With Kara&amp;quot;&quot;/&gt;&lt;property id=&quot;20307&quot; value=&quot;279&quot;/&gt;&lt;/object&gt;&lt;object type=&quot;3&quot; unique_id=&quot;10249&quot;&gt;&lt;property id=&quot;20148&quot; value=&quot;5&quot;/&gt;&lt;property id=&quot;20300&quot; value=&quot;Slide 17 - &amp;quot;Rochelle&amp;quot;&quot;/&gt;&lt;property id=&quot;20307&quot; value=&quot;280&quot;/&gt;&lt;/object&gt;&lt;object type=&quot;3&quot; unique_id=&quot;10250&quot;&gt;&lt;property id=&quot;20148&quot; value=&quot;5&quot;/&gt;&lt;property id=&quot;20300&quot; value=&quot;Slide 19 - &amp;quot;Counseling Session with Rochelle&amp;quot;&quot;/&gt;&lt;property id=&quot;20307&quot; value=&quot;281&quot;/&gt;&lt;/object&gt;&lt;object type=&quot;3&quot; unique_id=&quot;10251&quot;&gt;&lt;property id=&quot;20148&quot; value=&quot;5&quot;/&gt;&lt;property id=&quot;20300&quot; value=&quot;Slide 22 - &amp;quot;References &amp;quot;&quot;/&gt;&lt;property id=&quot;20307&quot; value=&quot;282&quot;/&gt;&lt;/object&gt;&lt;object type=&quot;3&quot; unique_id=&quot;10252&quot;&gt;&lt;property id=&quot;20148&quot; value=&quot;5&quot;/&gt;&lt;property id=&quot;20300&quot; value=&quot;Slide 24&quot;/&gt;&lt;property id=&quot;20307&quot; value=&quot;258&quot;/&gt;&lt;/object&gt;&lt;object type=&quot;3&quot; unique_id=&quot;10442&quot;&gt;&lt;property id=&quot;20148&quot; value=&quot;5&quot;/&gt;&lt;property id=&quot;20300&quot; value=&quot;Slide 23 - &amp;quot;References (Continued)&amp;quot;&quot;/&gt;&lt;property id=&quot;20307&quot; value=&quot;283&quot;/&gt;&lt;/object&gt;&lt;object type=&quot;3&quot; unique_id=&quot;10553&quot;&gt;&lt;property id=&quot;20148&quot; value=&quot;5&quot;/&gt;&lt;property id=&quot;20300&quot; value=&quot;Slide 7 - &amp;quot;Promise of Nursing Grant&amp;quot;&quot;/&gt;&lt;property id=&quot;20307&quot; value=&quot;284&quot;/&gt;&lt;/object&gt;&lt;object type=&quot;3&quot; unique_id=&quot;10554&quot;&gt;&lt;property id=&quot;20148&quot; value=&quot;5&quot;/&gt;&lt;property id=&quot;20300&quot; value=&quot;Slide 11 - &amp;quot;Outcome Measurement&amp;quot;&quot;/&gt;&lt;property id=&quot;20307&quot; value=&quot;285&quot;/&gt;&lt;/object&gt;&lt;object type=&quot;3&quot; unique_id=&quot;10555&quot;&gt;&lt;property id=&quot;20148&quot; value=&quot;5&quot;/&gt;&lt;property id=&quot;20300&quot; value=&quot;Slide 12 - &amp;quot;Sustainability and Dissemination &amp;quot;&quot;/&gt;&lt;property id=&quot;20307&quot; value=&quot;286&quot;/&gt;&lt;/object&gt;&lt;object type=&quot;3&quot; unique_id=&quot;10688&quot;&gt;&lt;property id=&quot;20148&quot; value=&quot;5&quot;/&gt;&lt;property id=&quot;20300&quot; value=&quot;Slide 15 - &amp;quot;The Issue……&amp;quot;&quot;/&gt;&lt;property id=&quot;20307&quot; value=&quot;287&quot;/&gt;&lt;/object&gt;&lt;object type=&quot;3&quot; unique_id=&quot;10689&quot;&gt;&lt;property id=&quot;20148&quot; value=&quot;5&quot;/&gt;&lt;property id=&quot;20300&quot; value=&quot;Slide 18 - &amp;quot;The Issue….&amp;quot;&quot;/&gt;&lt;property id=&quot;20307&quot; value=&quot;288&quot;/&gt;&lt;/object&gt;&lt;object type=&quot;3&quot; unique_id=&quot;10690&quot;&gt;&lt;property id=&quot;20148&quot; value=&quot;5&quot;/&gt;&lt;property id=&quot;20300&quot; value=&quot;Slide 20 - &amp;quot;In Summary:&amp;quot;&quot;/&gt;&lt;property id=&quot;20307&quot; value=&quot;289&quot;/&gt;&lt;/object&gt;&lt;object type=&quot;3&quot; unique_id=&quot;10691&quot;&gt;&lt;property id=&quot;20148&quot; value=&quot;5&quot;/&gt;&lt;property id=&quot;20300&quot; value=&quot;Slide 21 - &amp;quot;Questions/Comments&amp;quot;&quot;/&gt;&lt;property id=&quot;20307&quot; value=&quot;290&quot;/&gt;&lt;/object&gt;&lt;/object&gt;&lt;/object&gt;&lt;/database&gt;"/>
  <p:tag name="SECTOMILLISECCONVERTED" val="1"/>
</p:tagLst>
</file>

<file path=ppt/theme/theme1.xml><?xml version="1.0" encoding="utf-8"?>
<a:theme xmlns:a="http://schemas.openxmlformats.org/drawingml/2006/main" name="PP_Template_Style2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yle1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P_Template_Style1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style1_package</Template>
  <TotalTime>212</TotalTime>
  <Words>1135</Words>
  <Application>Microsoft Office PowerPoint</Application>
  <PresentationFormat>On-screen Show (4:3)</PresentationFormat>
  <Paragraphs>117</Paragraphs>
  <Slides>24</Slides>
  <Notes>0</Notes>
  <HiddenSlides>0</HiddenSlides>
  <MMClips>2</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24</vt:i4>
      </vt:variant>
    </vt:vector>
  </HeadingPairs>
  <TitlesOfParts>
    <vt:vector size="36" baseType="lpstr">
      <vt:lpstr>ＭＳ Ｐゴシック</vt:lpstr>
      <vt:lpstr>ＭＳ Ｐゴシック</vt:lpstr>
      <vt:lpstr>Arial</vt:lpstr>
      <vt:lpstr>Calibri</vt:lpstr>
      <vt:lpstr>PP_Template_Style2_Footer</vt:lpstr>
      <vt:lpstr>Style1_Footer</vt:lpstr>
      <vt:lpstr>PP_Template_Style1_Logo</vt:lpstr>
      <vt:lpstr>Custom Design</vt:lpstr>
      <vt:lpstr>1_Custom Design</vt:lpstr>
      <vt:lpstr>2_Custom Design</vt:lpstr>
      <vt:lpstr>3_Custom Design</vt:lpstr>
      <vt:lpstr>4_Custom Design</vt:lpstr>
      <vt:lpstr>Developing a State-Wide Teaching Academy for Undergraduate Adjunct Faculty</vt:lpstr>
      <vt:lpstr>Objectives: </vt:lpstr>
      <vt:lpstr>Nationally identified Trends</vt:lpstr>
      <vt:lpstr>Why is it so important to consider formal training for adjunct faculty?</vt:lpstr>
      <vt:lpstr>Adjunct Faculty:</vt:lpstr>
      <vt:lpstr>Identified Limitations</vt:lpstr>
      <vt:lpstr>Promise of Nursing Grant</vt:lpstr>
      <vt:lpstr>Planned Clinical Teaching Academy</vt:lpstr>
      <vt:lpstr>Three Components of Education:</vt:lpstr>
      <vt:lpstr>Teaching Capacity Enhanced  </vt:lpstr>
      <vt:lpstr>Outcome Measurement</vt:lpstr>
      <vt:lpstr>Sustainability and Dissemination </vt:lpstr>
      <vt:lpstr>2 student Examples</vt:lpstr>
      <vt:lpstr>Kara</vt:lpstr>
      <vt:lpstr>The Issue……</vt:lpstr>
      <vt:lpstr>Counseling Session With Kara</vt:lpstr>
      <vt:lpstr>Rochelle</vt:lpstr>
      <vt:lpstr>The Issue….</vt:lpstr>
      <vt:lpstr>Counseling Session with Rochelle</vt:lpstr>
      <vt:lpstr>In Summary:</vt:lpstr>
      <vt:lpstr>Questions/Comments</vt:lpstr>
      <vt:lpstr>References </vt:lpstr>
      <vt:lpstr>References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State-Wide Teaching Academy for Undergraduate Adjunct Faculty</dc:title>
  <dc:creator>WILSON, KELLEY</dc:creator>
  <cp:lastModifiedBy>WILSON, KELLEY</cp:lastModifiedBy>
  <cp:revision>21</cp:revision>
  <cp:lastPrinted>2018-10-08T14:23:22Z</cp:lastPrinted>
  <dcterms:created xsi:type="dcterms:W3CDTF">2018-10-06T14:45:09Z</dcterms:created>
  <dcterms:modified xsi:type="dcterms:W3CDTF">2018-10-11T15:15:45Z</dcterms:modified>
</cp:coreProperties>
</file>