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7" r:id="rId3"/>
    <p:sldId id="258" r:id="rId4"/>
    <p:sldId id="259" r:id="rId5"/>
    <p:sldId id="260" r:id="rId6"/>
    <p:sldId id="262" r:id="rId7"/>
    <p:sldId id="261" r:id="rId8"/>
    <p:sldId id="263" r:id="rId9"/>
    <p:sldId id="265"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338"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58C2D6-7C83-4A02-90FC-FC0123D3D6C8}" type="datetimeFigureOut">
              <a:rPr lang="en-US" smtClean="0"/>
              <a:t>11/29/2017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B636AC-494D-467F-955E-945855510D19}" type="slidenum">
              <a:rPr lang="en-US" smtClean="0"/>
              <a:t>‹#›</a:t>
            </a:fld>
            <a:endParaRPr lang="en-US"/>
          </a:p>
        </p:txBody>
      </p:sp>
    </p:spTree>
    <p:extLst>
      <p:ext uri="{BB962C8B-B14F-4D97-AF65-F5344CB8AC3E}">
        <p14:creationId xmlns:p14="http://schemas.microsoft.com/office/powerpoint/2010/main" val="3316051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process of</a:t>
            </a:r>
            <a:r>
              <a:rPr lang="en-US" baseline="0" dirty="0"/>
              <a:t> writing a rhetorical précis as described in this slide show is taken from: </a:t>
            </a:r>
            <a:r>
              <a:rPr lang="en-US" sz="1200" dirty="0"/>
              <a:t>Woodworth, Margaret K. "The Rhetorical </a:t>
            </a:r>
            <a:r>
              <a:rPr lang="en-US" sz="1200" dirty="0" err="1"/>
              <a:t>Precis</a:t>
            </a:r>
            <a:r>
              <a:rPr lang="en-US" sz="1200" dirty="0"/>
              <a:t>." </a:t>
            </a:r>
            <a:r>
              <a:rPr lang="en-US" sz="1200" i="1" dirty="0"/>
              <a:t>Rhetoric Review</a:t>
            </a:r>
            <a:r>
              <a:rPr lang="en-US" sz="1200" dirty="0"/>
              <a:t> 7.1 (1988): 156-64. </a:t>
            </a:r>
            <a:r>
              <a:rPr lang="en-US" sz="1200" i="1" dirty="0"/>
              <a:t>ERIC</a:t>
            </a:r>
            <a:r>
              <a:rPr lang="en-US" sz="1200" dirty="0"/>
              <a:t>. EBSCO. Web. 27 Oct. 2011.  The sample article used in the examples is: </a:t>
            </a:r>
            <a:r>
              <a:rPr lang="en-US" sz="1200" kern="1200" dirty="0" err="1">
                <a:solidFill>
                  <a:schemeClr val="tx1"/>
                </a:solidFill>
                <a:effectLst/>
                <a:latin typeface="+mn-lt"/>
                <a:ea typeface="+mn-ea"/>
                <a:cs typeface="+mn-cs"/>
              </a:rPr>
              <a:t>Marzano</a:t>
            </a:r>
            <a:r>
              <a:rPr lang="en-US" sz="1200" kern="1200" dirty="0">
                <a:solidFill>
                  <a:schemeClr val="tx1"/>
                </a:solidFill>
                <a:effectLst/>
                <a:latin typeface="+mn-lt"/>
                <a:ea typeface="+mn-ea"/>
                <a:cs typeface="+mn-cs"/>
              </a:rPr>
              <a:t>, Robert J. "Summarizing To Comprehend." </a:t>
            </a:r>
            <a:r>
              <a:rPr lang="en-US" sz="1200" i="1" kern="1200" dirty="0">
                <a:solidFill>
                  <a:schemeClr val="tx1"/>
                </a:solidFill>
                <a:effectLst/>
                <a:latin typeface="+mn-lt"/>
                <a:ea typeface="+mn-ea"/>
                <a:cs typeface="+mn-cs"/>
              </a:rPr>
              <a:t>Educational Leadership</a:t>
            </a:r>
            <a:r>
              <a:rPr lang="en-US" sz="1200" kern="1200" dirty="0">
                <a:solidFill>
                  <a:schemeClr val="tx1"/>
                </a:solidFill>
                <a:effectLst/>
                <a:latin typeface="+mn-lt"/>
                <a:ea typeface="+mn-ea"/>
                <a:cs typeface="+mn-cs"/>
              </a:rPr>
              <a:t> 67.6 (2010): 83. </a:t>
            </a:r>
            <a:r>
              <a:rPr lang="en-US" sz="1200" i="1" kern="1200" dirty="0" err="1">
                <a:solidFill>
                  <a:schemeClr val="tx1"/>
                </a:solidFill>
                <a:effectLst/>
                <a:latin typeface="+mn-lt"/>
                <a:ea typeface="+mn-ea"/>
                <a:cs typeface="+mn-cs"/>
              </a:rPr>
              <a:t>MasterFILE</a:t>
            </a:r>
            <a:r>
              <a:rPr lang="en-US" sz="1200" i="1" kern="1200" dirty="0">
                <a:solidFill>
                  <a:schemeClr val="tx1"/>
                </a:solidFill>
                <a:effectLst/>
                <a:latin typeface="+mn-lt"/>
                <a:ea typeface="+mn-ea"/>
                <a:cs typeface="+mn-cs"/>
              </a:rPr>
              <a:t> Premier</a:t>
            </a:r>
            <a:r>
              <a:rPr lang="en-US" sz="1200" kern="1200" dirty="0">
                <a:solidFill>
                  <a:schemeClr val="tx1"/>
                </a:solidFill>
                <a:effectLst/>
                <a:latin typeface="+mn-lt"/>
                <a:ea typeface="+mn-ea"/>
                <a:cs typeface="+mn-cs"/>
              </a:rPr>
              <a:t>. Web. 6 Sept. 2012.</a:t>
            </a:r>
            <a:endParaRPr lang="en-US" sz="1200" dirty="0"/>
          </a:p>
          <a:p>
            <a:endParaRPr lang="en-US" dirty="0"/>
          </a:p>
        </p:txBody>
      </p:sp>
      <p:sp>
        <p:nvSpPr>
          <p:cNvPr id="4" name="Slide Number Placeholder 3"/>
          <p:cNvSpPr>
            <a:spLocks noGrp="1"/>
          </p:cNvSpPr>
          <p:nvPr>
            <p:ph type="sldNum" sz="quarter" idx="10"/>
          </p:nvPr>
        </p:nvSpPr>
        <p:spPr/>
        <p:txBody>
          <a:bodyPr/>
          <a:lstStyle/>
          <a:p>
            <a:fld id="{BFB636AC-494D-467F-955E-945855510D19}" type="slidenum">
              <a:rPr lang="en-US" smtClean="0"/>
              <a:t>1</a:t>
            </a:fld>
            <a:endParaRPr lang="en-US"/>
          </a:p>
        </p:txBody>
      </p:sp>
    </p:spTree>
    <p:extLst>
      <p:ext uri="{BB962C8B-B14F-4D97-AF65-F5344CB8AC3E}">
        <p14:creationId xmlns:p14="http://schemas.microsoft.com/office/powerpoint/2010/main" val="1118024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a:t>
            </a:r>
            <a:r>
              <a:rPr lang="en-US" baseline="0" dirty="0"/>
              <a:t> sentence of the rhetorical précis will most likely be the most complex sentence in the summary; this sentence is combining the most relevant supporting details from the body of the article/passage.  This can be a challenge for students to synthesize large amounts of information into one sentence.  It is a valuable summarizing skill and writing skill as it forces students to break down information and then turn it into their own words.</a:t>
            </a:r>
            <a:endParaRPr lang="en-US" dirty="0"/>
          </a:p>
        </p:txBody>
      </p:sp>
      <p:sp>
        <p:nvSpPr>
          <p:cNvPr id="4" name="Slide Number Placeholder 3"/>
          <p:cNvSpPr>
            <a:spLocks noGrp="1"/>
          </p:cNvSpPr>
          <p:nvPr>
            <p:ph type="sldNum" sz="quarter" idx="10"/>
          </p:nvPr>
        </p:nvSpPr>
        <p:spPr/>
        <p:txBody>
          <a:bodyPr/>
          <a:lstStyle/>
          <a:p>
            <a:fld id="{BFB636AC-494D-467F-955E-945855510D19}" type="slidenum">
              <a:rPr lang="en-US" smtClean="0"/>
              <a:t>4</a:t>
            </a:fld>
            <a:endParaRPr lang="en-US"/>
          </a:p>
        </p:txBody>
      </p:sp>
    </p:spTree>
    <p:extLst>
      <p:ext uri="{BB962C8B-B14F-4D97-AF65-F5344CB8AC3E}">
        <p14:creationId xmlns:p14="http://schemas.microsoft.com/office/powerpoint/2010/main" val="720443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subtitle style</a:t>
            </a:r>
            <a:endParaRPr lang="en-US" dirty="0"/>
          </a:p>
        </p:txBody>
      </p:sp>
      <p:sp>
        <p:nvSpPr>
          <p:cNvPr id="4" name="Date Placeholder 3"/>
          <p:cNvSpPr>
            <a:spLocks noGrp="1"/>
          </p:cNvSpPr>
          <p:nvPr>
            <p:ph type="dt" sz="half" idx="10"/>
          </p:nvPr>
        </p:nvSpPr>
        <p:spPr/>
        <p:txBody>
          <a:bodyPr/>
          <a:lstStyle/>
          <a:p>
            <a:fld id="{09190CC0-F4B9-4856-8287-E561EEA9E8C4}" type="datetimeFigureOut">
              <a:rPr lang="en-US" smtClean="0"/>
              <a:t>11/29/2017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53CD0-9FD2-4697-8105-E97D23F49D8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190CC0-F4B9-4856-8287-E561EEA9E8C4}" type="datetimeFigureOut">
              <a:rPr lang="en-US" smtClean="0"/>
              <a:t>11/29/2017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53CD0-9FD2-4697-8105-E97D23F49D8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190CC0-F4B9-4856-8287-E561EEA9E8C4}" type="datetimeFigureOut">
              <a:rPr lang="en-US" smtClean="0"/>
              <a:t>11/29/2017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53CD0-9FD2-4697-8105-E97D23F49D8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190CC0-F4B9-4856-8287-E561EEA9E8C4}" type="datetimeFigureOut">
              <a:rPr lang="en-US" smtClean="0"/>
              <a:t>11/29/2017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53CD0-9FD2-4697-8105-E97D23F49D8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text styles</a:t>
            </a:r>
          </a:p>
        </p:txBody>
      </p:sp>
      <p:sp>
        <p:nvSpPr>
          <p:cNvPr id="4" name="Date Placeholder 3"/>
          <p:cNvSpPr>
            <a:spLocks noGrp="1"/>
          </p:cNvSpPr>
          <p:nvPr>
            <p:ph type="dt" sz="half" idx="10"/>
          </p:nvPr>
        </p:nvSpPr>
        <p:spPr/>
        <p:txBody>
          <a:bodyPr/>
          <a:lstStyle/>
          <a:p>
            <a:fld id="{09190CC0-F4B9-4856-8287-E561EEA9E8C4}" type="datetimeFigureOut">
              <a:rPr lang="en-US" smtClean="0"/>
              <a:t>11/29/2017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53CD0-9FD2-4697-8105-E97D23F49D8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190CC0-F4B9-4856-8287-E561EEA9E8C4}" type="datetimeFigureOut">
              <a:rPr lang="en-US" smtClean="0"/>
              <a:t>11/29/2017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53CD0-9FD2-4697-8105-E97D23F49D8F}"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190CC0-F4B9-4856-8287-E561EEA9E8C4}" type="datetimeFigureOut">
              <a:rPr lang="en-US" smtClean="0"/>
              <a:t>11/29/2017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353CD0-9FD2-4697-8105-E97D23F49D8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190CC0-F4B9-4856-8287-E561EEA9E8C4}" type="datetimeFigureOut">
              <a:rPr lang="en-US" smtClean="0"/>
              <a:t>11/29/2017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353CD0-9FD2-4697-8105-E97D23F49D8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190CC0-F4B9-4856-8287-E561EEA9E8C4}" type="datetimeFigureOut">
              <a:rPr lang="en-US" smtClean="0"/>
              <a:t>11/29/2017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353CD0-9FD2-4697-8105-E97D23F49D8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a:t>Click to edit Master text styles</a:t>
            </a:r>
          </a:p>
        </p:txBody>
      </p:sp>
      <p:sp>
        <p:nvSpPr>
          <p:cNvPr id="5" name="Date Placeholder 4"/>
          <p:cNvSpPr>
            <a:spLocks noGrp="1"/>
          </p:cNvSpPr>
          <p:nvPr>
            <p:ph type="dt" sz="half" idx="10"/>
          </p:nvPr>
        </p:nvSpPr>
        <p:spPr/>
        <p:txBody>
          <a:bodyPr/>
          <a:lstStyle/>
          <a:p>
            <a:fld id="{09190CC0-F4B9-4856-8287-E561EEA9E8C4}" type="datetimeFigureOut">
              <a:rPr lang="en-US" smtClean="0"/>
              <a:t>11/29/2017</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55353CD0-9FD2-4697-8105-E97D23F49D8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190CC0-F4B9-4856-8287-E561EEA9E8C4}" type="datetimeFigureOut">
              <a:rPr lang="en-US" smtClean="0"/>
              <a:t>11/29/2017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53CD0-9FD2-4697-8105-E97D23F49D8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09190CC0-F4B9-4856-8287-E561EEA9E8C4}" type="datetimeFigureOut">
              <a:rPr lang="en-US" smtClean="0"/>
              <a:t>11/29/2017</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55353CD0-9FD2-4697-8105-E97D23F49D8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aaup.org/article/open-letter-high-schoo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Rhetorical Précis</a:t>
            </a:r>
          </a:p>
        </p:txBody>
      </p:sp>
      <p:sp>
        <p:nvSpPr>
          <p:cNvPr id="3" name="Subtitle 2"/>
          <p:cNvSpPr>
            <a:spLocks noGrp="1"/>
          </p:cNvSpPr>
          <p:nvPr>
            <p:ph type="subTitle" idx="1"/>
          </p:nvPr>
        </p:nvSpPr>
        <p:spPr/>
        <p:txBody>
          <a:bodyPr/>
          <a:lstStyle/>
          <a:p>
            <a:r>
              <a:rPr lang="en-US" dirty="0"/>
              <a:t>A writing and reading strategy</a:t>
            </a:r>
          </a:p>
        </p:txBody>
      </p:sp>
      <p:pic>
        <p:nvPicPr>
          <p:cNvPr id="1029" name="Picture 5" descr="C:\Users\kalden\AppData\Local\Microsoft\Windows\Temporary Internet Files\Content.IE5\0BJCFMND\MC90038364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2200" y="1447800"/>
            <a:ext cx="2286000" cy="2707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215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use the Rhetorical Précis?</a:t>
            </a:r>
          </a:p>
        </p:txBody>
      </p:sp>
      <p:sp>
        <p:nvSpPr>
          <p:cNvPr id="3" name="Content Placeholder 2"/>
          <p:cNvSpPr>
            <a:spLocks noGrp="1"/>
          </p:cNvSpPr>
          <p:nvPr>
            <p:ph idx="1"/>
          </p:nvPr>
        </p:nvSpPr>
        <p:spPr/>
        <p:txBody>
          <a:bodyPr/>
          <a:lstStyle/>
          <a:p>
            <a:r>
              <a:rPr lang="en-US" dirty="0"/>
              <a:t>“The processes involved in précis writing help students develop as</a:t>
            </a:r>
          </a:p>
          <a:p>
            <a:r>
              <a:rPr lang="en-US" dirty="0"/>
              <a:t>language users. The reading and rereading accelerate acquisition of the</a:t>
            </a:r>
          </a:p>
          <a:p>
            <a:r>
              <a:rPr lang="en-US" dirty="0"/>
              <a:t>written language system (see Falk, Kroll, </a:t>
            </a:r>
            <a:r>
              <a:rPr lang="en-US" dirty="0" err="1"/>
              <a:t>Krashen</a:t>
            </a:r>
            <a:r>
              <a:rPr lang="en-US" dirty="0"/>
              <a:t>); the extensive writing</a:t>
            </a:r>
          </a:p>
          <a:p>
            <a:r>
              <a:rPr lang="en-US" dirty="0"/>
              <a:t>and rewriting accelerate learning by providing guided practice in a variety</a:t>
            </a:r>
          </a:p>
          <a:p>
            <a:r>
              <a:rPr lang="en-US" dirty="0"/>
              <a:t>of writing tasks such as thesis formation, sentence structuring (e.g.,</a:t>
            </a:r>
          </a:p>
          <a:p>
            <a:r>
              <a:rPr lang="en-US" dirty="0"/>
              <a:t>subordination and parallel construction), punctuation, word choice, and even</a:t>
            </a:r>
          </a:p>
          <a:p>
            <a:r>
              <a:rPr lang="en-US" dirty="0"/>
              <a:t>techniques of documentation.” </a:t>
            </a:r>
          </a:p>
        </p:txBody>
      </p:sp>
    </p:spTree>
    <p:extLst>
      <p:ext uri="{BB962C8B-B14F-4D97-AF65-F5344CB8AC3E}">
        <p14:creationId xmlns:p14="http://schemas.microsoft.com/office/powerpoint/2010/main" val="1786157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Rhetorical Précis?</a:t>
            </a:r>
          </a:p>
        </p:txBody>
      </p:sp>
      <p:sp>
        <p:nvSpPr>
          <p:cNvPr id="3" name="Content Placeholder 2"/>
          <p:cNvSpPr>
            <a:spLocks noGrp="1"/>
          </p:cNvSpPr>
          <p:nvPr>
            <p:ph idx="1"/>
          </p:nvPr>
        </p:nvSpPr>
        <p:spPr/>
        <p:txBody>
          <a:bodyPr>
            <a:normAutofit lnSpcReduction="10000"/>
          </a:bodyPr>
          <a:lstStyle/>
          <a:p>
            <a:pPr marL="0" indent="0"/>
            <a:r>
              <a:rPr lang="en-US" sz="2000" dirty="0"/>
              <a:t>“A rhetorical précis is a highly structured four-sentence paragraph that acknowledges the rhetorical situation in which any discourse occurs. The précis records the essential rhetorical elements involved in writing and in reading discourse: the name of the speaker/writer, the context of the delivery, the major assertion, the mode of development and/or support, the stated and/or apparent purpose, and the relationship established between the speaker/writer and the audience.”</a:t>
            </a:r>
          </a:p>
          <a:p>
            <a:endParaRPr lang="en-US" dirty="0"/>
          </a:p>
          <a:p>
            <a:endParaRPr lang="en-US" sz="1100" dirty="0"/>
          </a:p>
          <a:p>
            <a:endParaRPr lang="en-US" sz="1100" dirty="0"/>
          </a:p>
          <a:p>
            <a:r>
              <a:rPr lang="en-US" sz="1200" dirty="0"/>
              <a:t>Woodworth, Margaret K. "The Rhetorical </a:t>
            </a:r>
            <a:r>
              <a:rPr lang="en-US" sz="1200" dirty="0" err="1"/>
              <a:t>Precis</a:t>
            </a:r>
            <a:r>
              <a:rPr lang="en-US" sz="1200" dirty="0"/>
              <a:t>." </a:t>
            </a:r>
            <a:r>
              <a:rPr lang="en-US" sz="1200" i="1" dirty="0"/>
              <a:t>Rhetoric Review</a:t>
            </a:r>
            <a:r>
              <a:rPr lang="en-US" sz="1200" dirty="0"/>
              <a:t> 7.1 (1988): 156-64. </a:t>
            </a:r>
            <a:r>
              <a:rPr lang="en-US" sz="1200" i="1" dirty="0"/>
              <a:t>ERIC</a:t>
            </a:r>
            <a:r>
              <a:rPr lang="en-US" sz="1200" dirty="0"/>
              <a:t>. EBSCO. Web. 27 Oct. 2011.</a:t>
            </a:r>
          </a:p>
        </p:txBody>
      </p:sp>
    </p:spTree>
    <p:extLst>
      <p:ext uri="{BB962C8B-B14F-4D97-AF65-F5344CB8AC3E}">
        <p14:creationId xmlns:p14="http://schemas.microsoft.com/office/powerpoint/2010/main" val="3809067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65760"/>
            <a:ext cx="7520940" cy="548640"/>
          </a:xfrm>
        </p:spPr>
        <p:txBody>
          <a:bodyPr/>
          <a:lstStyle/>
          <a:p>
            <a:r>
              <a:rPr lang="en-US" dirty="0"/>
              <a:t>Sentence 1</a:t>
            </a:r>
          </a:p>
        </p:txBody>
      </p:sp>
      <p:sp>
        <p:nvSpPr>
          <p:cNvPr id="3" name="Content Placeholder 2"/>
          <p:cNvSpPr>
            <a:spLocks noGrp="1"/>
          </p:cNvSpPr>
          <p:nvPr>
            <p:ph idx="1"/>
          </p:nvPr>
        </p:nvSpPr>
        <p:spPr>
          <a:xfrm>
            <a:off x="614148" y="914400"/>
            <a:ext cx="7729751" cy="4114800"/>
          </a:xfrm>
        </p:spPr>
        <p:txBody>
          <a:bodyPr>
            <a:normAutofit fontScale="85000" lnSpcReduction="10000"/>
          </a:bodyPr>
          <a:lstStyle/>
          <a:p>
            <a:r>
              <a:rPr lang="en-US" sz="2800" dirty="0"/>
              <a:t>The first sentence should include:</a:t>
            </a:r>
          </a:p>
          <a:p>
            <a:pPr>
              <a:buFont typeface="Arial" pitchFamily="34" charset="0"/>
              <a:buChar char="•"/>
            </a:pPr>
            <a:r>
              <a:rPr lang="en-US" sz="2000" dirty="0"/>
              <a:t>the author’s name(s)</a:t>
            </a:r>
          </a:p>
          <a:p>
            <a:pPr>
              <a:buFont typeface="Arial" pitchFamily="34" charset="0"/>
              <a:buChar char="•"/>
            </a:pPr>
            <a:r>
              <a:rPr lang="en-US" sz="2000" dirty="0"/>
              <a:t>the title of the work </a:t>
            </a:r>
          </a:p>
          <a:p>
            <a:pPr>
              <a:buFont typeface="Arial" pitchFamily="34" charset="0"/>
              <a:buChar char="•"/>
            </a:pPr>
            <a:r>
              <a:rPr lang="en-US" sz="2000" dirty="0"/>
              <a:t>the date of publication in parentheses </a:t>
            </a:r>
          </a:p>
          <a:p>
            <a:pPr>
              <a:buFont typeface="Arial" pitchFamily="34" charset="0"/>
              <a:buChar char="•"/>
            </a:pPr>
            <a:r>
              <a:rPr lang="en-US" sz="2000" dirty="0"/>
              <a:t>a rhetorically accurate verb (such as asserts, argues, suggests, implies, claims)</a:t>
            </a:r>
          </a:p>
          <a:p>
            <a:pPr>
              <a:buFont typeface="Arial" pitchFamily="34" charset="0"/>
              <a:buChar char="•"/>
            </a:pPr>
            <a:r>
              <a:rPr lang="en-US" sz="2000" dirty="0"/>
              <a:t>a that-clause containing the major assertion (thesis statement) of the work</a:t>
            </a:r>
          </a:p>
          <a:p>
            <a:pPr marL="0" indent="0"/>
            <a:endParaRPr lang="en-US" sz="2000" dirty="0"/>
          </a:p>
          <a:p>
            <a:pPr marL="0" indent="0"/>
            <a:r>
              <a:rPr lang="en-US" sz="2600" dirty="0">
                <a:latin typeface="Times New Roman" panose="02020603050405020304" pitchFamily="18" charset="0"/>
                <a:cs typeface="Times New Roman" panose="02020603050405020304" pitchFamily="18" charset="0"/>
              </a:rPr>
              <a:t>Ex: Patrick Sullivan in “An Open Letter to High School Students about Reading”</a:t>
            </a:r>
            <a:r>
              <a:rPr lang="en-US" sz="2600" i="1" dirty="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(2016) asserts that one of the most important things students can do to prepare for college is to ready deeply and for pleasure.</a:t>
            </a:r>
          </a:p>
        </p:txBody>
      </p:sp>
    </p:spTree>
    <p:extLst>
      <p:ext uri="{BB962C8B-B14F-4D97-AF65-F5344CB8AC3E}">
        <p14:creationId xmlns:p14="http://schemas.microsoft.com/office/powerpoint/2010/main" val="4041253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Sentence 2</a:t>
            </a:r>
          </a:p>
        </p:txBody>
      </p:sp>
      <p:sp>
        <p:nvSpPr>
          <p:cNvPr id="3" name="Content Placeholder 2"/>
          <p:cNvSpPr>
            <a:spLocks noGrp="1"/>
          </p:cNvSpPr>
          <p:nvPr>
            <p:ph idx="1"/>
          </p:nvPr>
        </p:nvSpPr>
        <p:spPr>
          <a:xfrm>
            <a:off x="838200" y="838200"/>
            <a:ext cx="7505700" cy="5071572"/>
          </a:xfrm>
        </p:spPr>
        <p:txBody>
          <a:bodyPr>
            <a:noAutofit/>
          </a:bodyPr>
          <a:lstStyle/>
          <a:p>
            <a:r>
              <a:rPr lang="en-US" sz="2400" dirty="0"/>
              <a:t>The second sentence should explain :</a:t>
            </a:r>
          </a:p>
          <a:p>
            <a:pPr>
              <a:buFont typeface="Arial" pitchFamily="34" charset="0"/>
              <a:buChar char="•"/>
            </a:pPr>
            <a:r>
              <a:rPr lang="en-US" sz="2000" dirty="0"/>
              <a:t>how the author develops and/or supports the thesis. </a:t>
            </a:r>
          </a:p>
          <a:p>
            <a:pPr>
              <a:buFont typeface="Arial" pitchFamily="34" charset="0"/>
              <a:buChar char="•"/>
            </a:pPr>
            <a:r>
              <a:rPr lang="en-US" sz="2000" dirty="0"/>
              <a:t>should discuss methodology—how the article works; that is, how the author accomplishes his/her task. </a:t>
            </a:r>
          </a:p>
          <a:p>
            <a:pPr>
              <a:buFont typeface="Arial" pitchFamily="34" charset="0"/>
              <a:buChar char="•"/>
            </a:pPr>
            <a:r>
              <a:rPr lang="en-US" sz="2000" dirty="0"/>
              <a:t>should also support the strong verb used in SENTENCE 1. </a:t>
            </a:r>
          </a:p>
          <a:p>
            <a:pPr>
              <a:buFont typeface="Arial" pitchFamily="34" charset="0"/>
              <a:buChar char="•"/>
            </a:pPr>
            <a:r>
              <a:rPr lang="en-US" sz="2000" dirty="0"/>
              <a:t>should cite where to locate the specific points addressed.</a:t>
            </a:r>
          </a:p>
          <a:p>
            <a:pPr marL="0" indent="0"/>
            <a:endParaRPr lang="en-US" sz="2000" dirty="0"/>
          </a:p>
          <a:p>
            <a:pPr marL="0" indent="0"/>
            <a:r>
              <a:rPr lang="en-US" sz="2000" dirty="0"/>
              <a:t>Ex: </a:t>
            </a:r>
            <a:r>
              <a:rPr lang="en-US" sz="2000" dirty="0">
                <a:latin typeface="Times New Roman" panose="02020603050405020304" pitchFamily="18" charset="0"/>
                <a:cs typeface="Times New Roman" panose="02020603050405020304" pitchFamily="18" charset="0"/>
              </a:rPr>
              <a:t>Sullivan supports this assertion by citing academic studies, scientific research, and expert testimony while exploring what it means to read and to learn “deeply.”</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9957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Sentence 3</a:t>
            </a:r>
          </a:p>
        </p:txBody>
      </p:sp>
      <p:sp>
        <p:nvSpPr>
          <p:cNvPr id="3" name="Content Placeholder 2"/>
          <p:cNvSpPr>
            <a:spLocks noGrp="1"/>
          </p:cNvSpPr>
          <p:nvPr>
            <p:ph idx="1"/>
          </p:nvPr>
        </p:nvSpPr>
        <p:spPr/>
        <p:txBody>
          <a:bodyPr>
            <a:normAutofit/>
          </a:bodyPr>
          <a:lstStyle/>
          <a:p>
            <a:r>
              <a:rPr lang="en-US" sz="2000" dirty="0"/>
              <a:t>The third sentence should:</a:t>
            </a:r>
          </a:p>
          <a:p>
            <a:pPr>
              <a:buFont typeface="Arial" pitchFamily="34" charset="0"/>
              <a:buChar char="•"/>
            </a:pPr>
            <a:r>
              <a:rPr lang="en-US" sz="2400" dirty="0"/>
              <a:t>State the author’s apparent purpose, followed by an “in order to” or “in order for” phrase</a:t>
            </a:r>
          </a:p>
          <a:p>
            <a:pPr>
              <a:buFont typeface="Arial" pitchFamily="34" charset="0"/>
              <a:buChar char="•"/>
            </a:pPr>
            <a:endParaRPr lang="en-US" dirty="0"/>
          </a:p>
          <a:p>
            <a:pPr marL="0" indent="0"/>
            <a:endParaRPr lang="en-US" dirty="0"/>
          </a:p>
          <a:p>
            <a:pPr marL="0" indent="0"/>
            <a:endParaRPr lang="en-US" sz="2000" dirty="0"/>
          </a:p>
          <a:p>
            <a:pPr marL="0" indent="0"/>
            <a:r>
              <a:rPr lang="en-US" sz="2000" dirty="0"/>
              <a:t>Ex: </a:t>
            </a:r>
            <a:r>
              <a:rPr lang="en-US" sz="2000" dirty="0">
                <a:latin typeface="Times New Roman" panose="02020603050405020304" pitchFamily="18" charset="0"/>
                <a:cs typeface="Times New Roman" panose="02020603050405020304" pitchFamily="18" charset="0"/>
              </a:rPr>
              <a:t>The writer concludes that students must read frequently and with engagement in order to be prepared for college and beyond.</a:t>
            </a:r>
          </a:p>
        </p:txBody>
      </p:sp>
    </p:spTree>
    <p:extLst>
      <p:ext uri="{BB962C8B-B14F-4D97-AF65-F5344CB8AC3E}">
        <p14:creationId xmlns:p14="http://schemas.microsoft.com/office/powerpoint/2010/main" val="2014871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Sentence 4</a:t>
            </a:r>
          </a:p>
        </p:txBody>
      </p:sp>
      <p:sp>
        <p:nvSpPr>
          <p:cNvPr id="3" name="Content Placeholder 2"/>
          <p:cNvSpPr>
            <a:spLocks noGrp="1"/>
          </p:cNvSpPr>
          <p:nvPr>
            <p:ph idx="1"/>
          </p:nvPr>
        </p:nvSpPr>
        <p:spPr/>
        <p:txBody>
          <a:bodyPr/>
          <a:lstStyle/>
          <a:p>
            <a:r>
              <a:rPr lang="en-US" sz="2000" dirty="0"/>
              <a:t>The fourth sentence should:</a:t>
            </a:r>
          </a:p>
          <a:p>
            <a:pPr>
              <a:buFont typeface="Arial" pitchFamily="34" charset="0"/>
              <a:buChar char="•"/>
            </a:pPr>
            <a:r>
              <a:rPr lang="en-US" sz="2000" dirty="0"/>
              <a:t>Describe the intended audience and/or the relationship the author establishes with the audience. </a:t>
            </a:r>
          </a:p>
          <a:p>
            <a:pPr>
              <a:buFont typeface="Arial" pitchFamily="34" charset="0"/>
              <a:buChar char="•"/>
            </a:pPr>
            <a:r>
              <a:rPr lang="en-US" sz="2000" dirty="0"/>
              <a:t>Identify the audience and/or the purpose of the essay.</a:t>
            </a:r>
          </a:p>
          <a:p>
            <a:pPr>
              <a:buFont typeface="Arial" pitchFamily="34" charset="0"/>
              <a:buChar char="•"/>
            </a:pPr>
            <a:endParaRPr lang="en-US" dirty="0"/>
          </a:p>
          <a:p>
            <a:pPr marL="0" indent="0"/>
            <a:endParaRPr lang="en-US" dirty="0"/>
          </a:p>
          <a:p>
            <a:r>
              <a:rPr lang="en-US" sz="2000" dirty="0"/>
              <a:t>Ex: </a:t>
            </a:r>
            <a:r>
              <a:rPr lang="en-US" sz="2000" dirty="0">
                <a:latin typeface="Times New Roman" panose="02020603050405020304" pitchFamily="18" charset="0"/>
                <a:cs typeface="Times New Roman" panose="02020603050405020304" pitchFamily="18" charset="0"/>
              </a:rPr>
              <a:t>The writer establishes a conversational tone to convince his audience of high school students that they must find a way to enjoy reading and to make it a part of their everyday lives.</a:t>
            </a:r>
          </a:p>
        </p:txBody>
      </p:sp>
    </p:spTree>
    <p:extLst>
      <p:ext uri="{BB962C8B-B14F-4D97-AF65-F5344CB8AC3E}">
        <p14:creationId xmlns:p14="http://schemas.microsoft.com/office/powerpoint/2010/main" val="2328990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Give the MLA Citation</a:t>
            </a:r>
          </a:p>
        </p:txBody>
      </p:sp>
      <p:sp>
        <p:nvSpPr>
          <p:cNvPr id="3" name="Content Placeholder 2"/>
          <p:cNvSpPr>
            <a:spLocks noGrp="1"/>
          </p:cNvSpPr>
          <p:nvPr>
            <p:ph idx="1"/>
          </p:nvPr>
        </p:nvSpPr>
        <p:spPr/>
        <p:txBody>
          <a:bodyPr>
            <a:normAutofit/>
          </a:bodyPr>
          <a:lstStyle/>
          <a:p>
            <a:r>
              <a:rPr lang="en-US" sz="2000" dirty="0"/>
              <a:t>Head each précis with the MLA-style citation for the article or book:</a:t>
            </a:r>
          </a:p>
          <a:p>
            <a:endParaRPr lang="en-US" sz="2000" dirty="0"/>
          </a:p>
          <a:p>
            <a:r>
              <a:rPr lang="en-US" sz="2000" dirty="0">
                <a:latin typeface="Times New Roman" panose="02020603050405020304" pitchFamily="18" charset="0"/>
                <a:cs typeface="Times New Roman" panose="02020603050405020304" pitchFamily="18" charset="0"/>
              </a:rPr>
              <a:t>Sullivan, Patrick. “An Open Letter to High School Students about Reading.” </a:t>
            </a:r>
            <a:r>
              <a:rPr lang="en-US" sz="2000" i="1" dirty="0">
                <a:latin typeface="Times New Roman" panose="02020603050405020304" pitchFamily="18" charset="0"/>
                <a:cs typeface="Times New Roman" panose="02020603050405020304" pitchFamily="18" charset="0"/>
              </a:rPr>
              <a:t>American Association of University Professors</a:t>
            </a:r>
            <a:r>
              <a:rPr lang="en-US" sz="2000" dirty="0">
                <a:latin typeface="Times New Roman" panose="02020603050405020304" pitchFamily="18" charset="0"/>
                <a:cs typeface="Times New Roman" panose="02020603050405020304" pitchFamily="18" charset="0"/>
              </a:rPr>
              <a:t>, May-June 2016, www.aaup.org/article/open-letter-high-school-students-about-reading#.WgSEcmhSzIU. Accessed 16 November 2017.</a:t>
            </a:r>
          </a:p>
          <a:p>
            <a:endParaRPr lang="en-US" sz="2000" dirty="0"/>
          </a:p>
        </p:txBody>
      </p:sp>
    </p:spTree>
    <p:extLst>
      <p:ext uri="{BB962C8B-B14F-4D97-AF65-F5344CB8AC3E}">
        <p14:creationId xmlns:p14="http://schemas.microsoft.com/office/powerpoint/2010/main" val="1593262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152400"/>
            <a:ext cx="7520940" cy="548640"/>
          </a:xfrm>
        </p:spPr>
        <p:txBody>
          <a:bodyPr/>
          <a:lstStyle/>
          <a:p>
            <a:r>
              <a:rPr lang="en-US" dirty="0"/>
              <a:t>Sample Rhetorical Précis</a:t>
            </a:r>
          </a:p>
        </p:txBody>
      </p:sp>
      <p:sp>
        <p:nvSpPr>
          <p:cNvPr id="3" name="Content Placeholder 2"/>
          <p:cNvSpPr>
            <a:spLocks noGrp="1"/>
          </p:cNvSpPr>
          <p:nvPr>
            <p:ph idx="1"/>
          </p:nvPr>
        </p:nvSpPr>
        <p:spPr>
          <a:xfrm>
            <a:off x="822960" y="914400"/>
            <a:ext cx="7520940" cy="4114800"/>
          </a:xfrm>
        </p:spPr>
        <p:txBody>
          <a:bodyPr>
            <a:normAutofit fontScale="92500" lnSpcReduction="20000"/>
          </a:bodyPr>
          <a:lstStyle/>
          <a:p>
            <a:pPr marL="0" lvl="1" indent="0">
              <a:buNone/>
            </a:pPr>
            <a:r>
              <a:rPr lang="en-US" sz="2200" dirty="0" err="1">
                <a:latin typeface="Times New Roman" panose="02020603050405020304" pitchFamily="18" charset="0"/>
                <a:cs typeface="Times New Roman" panose="02020603050405020304" pitchFamily="18" charset="0"/>
              </a:rPr>
              <a:t>Sulllivan</a:t>
            </a:r>
            <a:r>
              <a:rPr lang="en-US" sz="2200" dirty="0">
                <a:latin typeface="Times New Roman" panose="02020603050405020304" pitchFamily="18" charset="0"/>
                <a:cs typeface="Times New Roman" panose="02020603050405020304" pitchFamily="18" charset="0"/>
              </a:rPr>
              <a:t>, Patrick. “An Open Letter to High School Students about 	Reading.” </a:t>
            </a:r>
            <a:r>
              <a:rPr lang="en-US" sz="2200" i="1" dirty="0">
                <a:latin typeface="Times New Roman" panose="02020603050405020304" pitchFamily="18" charset="0"/>
                <a:cs typeface="Times New Roman" panose="02020603050405020304" pitchFamily="18" charset="0"/>
              </a:rPr>
              <a:t>American Association of University Professors</a:t>
            </a:r>
            <a:r>
              <a:rPr lang="en-US" sz="2200" dirty="0">
                <a:latin typeface="Times New Roman" panose="02020603050405020304" pitchFamily="18" charset="0"/>
                <a:cs typeface="Times New Roman" panose="02020603050405020304" pitchFamily="18" charset="0"/>
              </a:rPr>
              <a:t>, 	May-June 2016, </a:t>
            </a:r>
            <a:r>
              <a:rPr lang="en-US" sz="2200" dirty="0">
                <a:latin typeface="Times New Roman" panose="02020603050405020304" pitchFamily="18" charset="0"/>
                <a:cs typeface="Times New Roman" panose="02020603050405020304" pitchFamily="18" charset="0"/>
                <a:hlinkClick r:id="rId2"/>
              </a:rPr>
              <a:t>www.aaup.org/article/open-letter-high-school-</a:t>
            </a:r>
            <a:r>
              <a:rPr lang="en-US" sz="2200" dirty="0">
                <a:latin typeface="Times New Roman" panose="02020603050405020304" pitchFamily="18" charset="0"/>
                <a:cs typeface="Times New Roman" panose="02020603050405020304" pitchFamily="18" charset="0"/>
              </a:rPr>
              <a:t>	students-about-reading#.WgSEcmhSzIU. Accessed 16 	November 2017.</a:t>
            </a:r>
          </a:p>
          <a:p>
            <a:pPr marL="0" lvl="1" indent="0">
              <a:buNone/>
            </a:pPr>
            <a:endParaRPr lang="en-US" sz="2200" dirty="0">
              <a:latin typeface="Times New Roman" panose="02020603050405020304" pitchFamily="18" charset="0"/>
              <a:cs typeface="Times New Roman" panose="02020603050405020304" pitchFamily="18" charset="0"/>
            </a:endParaRPr>
          </a:p>
          <a:p>
            <a:pPr marL="0" lvl="1" indent="0">
              <a:buNone/>
            </a:pPr>
            <a:r>
              <a:rPr lang="en-US" sz="2200" dirty="0">
                <a:latin typeface="Times New Roman" panose="02020603050405020304" pitchFamily="18" charset="0"/>
                <a:cs typeface="Times New Roman" panose="02020603050405020304" pitchFamily="18" charset="0"/>
              </a:rPr>
              <a:t>Patrick Sullivan in “An Open Letter to High School Students about Reading”</a:t>
            </a:r>
            <a:r>
              <a:rPr lang="en-US" sz="2200" i="1"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(2016) asserts that one of the most important things students can do to prepare for college is to ready deeply and for pleasure. Sullivan supports this assertion by citing academic studies, scientific research, and expert testimony while exploring what it means to read and to learn “deeply.” The writer concludes that students must read frequently and with engagement in order to be prepared for college and beyond. The writer establishes a conversational tone to convince his audience of high school students that they must find a way to enjoy reading and to make it a part of their everyday lives.</a:t>
            </a:r>
          </a:p>
          <a:p>
            <a:pPr marL="0" lvl="1" indent="0">
              <a:buNone/>
            </a:pPr>
            <a:endParaRPr lang="en-US" sz="1800" dirty="0"/>
          </a:p>
          <a:p>
            <a:pPr marL="0" lvl="1" indent="0">
              <a:buNone/>
            </a:pPr>
            <a:endParaRPr lang="en-US" sz="1800" dirty="0"/>
          </a:p>
          <a:p>
            <a:pPr marL="0" lvl="1" indent="0">
              <a:buNone/>
            </a:pPr>
            <a:endParaRPr lang="en-US" dirty="0"/>
          </a:p>
          <a:p>
            <a:pPr marL="0" lvl="1" indent="0">
              <a:buNone/>
            </a:pPr>
            <a:endParaRPr lang="en-US" dirty="0"/>
          </a:p>
        </p:txBody>
      </p:sp>
    </p:spTree>
    <p:extLst>
      <p:ext uri="{BB962C8B-B14F-4D97-AF65-F5344CB8AC3E}">
        <p14:creationId xmlns:p14="http://schemas.microsoft.com/office/powerpoint/2010/main" val="3952511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Grading</a:t>
            </a:r>
          </a:p>
        </p:txBody>
      </p:sp>
      <p:graphicFrame>
        <p:nvGraphicFramePr>
          <p:cNvPr id="5" name="Content Placeholder 4"/>
          <p:cNvGraphicFramePr>
            <a:graphicFrameLocks noGrp="1"/>
          </p:cNvGraphicFramePr>
          <p:nvPr>
            <p:ph idx="1"/>
          </p:nvPr>
        </p:nvGraphicFramePr>
        <p:xfrm>
          <a:off x="1234122" y="1198404"/>
          <a:ext cx="6697980" cy="3383280"/>
        </p:xfrm>
        <a:graphic>
          <a:graphicData uri="http://schemas.openxmlformats.org/drawingml/2006/table">
            <a:tbl>
              <a:tblPr firstRow="1" firstCol="1" bandRow="1"/>
              <a:tblGrid>
                <a:gridCol w="492633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857250">
                  <a:extLst>
                    <a:ext uri="{9D8B030D-6E8A-4147-A177-3AD203B41FA5}">
                      <a16:colId xmlns:a16="http://schemas.microsoft.com/office/drawing/2014/main" val="20002"/>
                    </a:ext>
                  </a:extLst>
                </a:gridCol>
              </a:tblGrid>
              <a:tr h="479425">
                <a:tc>
                  <a:txBody>
                    <a:bodyPr/>
                    <a:lstStyle/>
                    <a:p>
                      <a:pPr marL="0" marR="0" algn="ctr">
                        <a:lnSpc>
                          <a:spcPct val="115000"/>
                        </a:lnSpc>
                        <a:spcBef>
                          <a:spcPts val="0"/>
                        </a:spcBef>
                        <a:spcAft>
                          <a:spcPts val="1000"/>
                        </a:spcAft>
                      </a:pPr>
                      <a:r>
                        <a:rPr lang="en-US" sz="1200" b="1" u="sng" dirty="0">
                          <a:effectLst/>
                          <a:latin typeface="Cambria"/>
                          <a:ea typeface="Calibri"/>
                          <a:cs typeface="Times New Roman"/>
                        </a:rPr>
                        <a:t>Assessment for Rhetorical Précis</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200">
                          <a:effectLst/>
                          <a:latin typeface="Cambria"/>
                          <a:ea typeface="Calibri"/>
                          <a:cs typeface="Times New Roman"/>
                        </a:rPr>
                        <a:t>Possible Points</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200">
                          <a:effectLst/>
                          <a:latin typeface="Cambria"/>
                          <a:ea typeface="Calibri"/>
                          <a:cs typeface="Times New Roman"/>
                        </a:rPr>
                        <a:t>Earned Points</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48030">
                <a:tc>
                  <a:txBody>
                    <a:bodyPr/>
                    <a:lstStyle/>
                    <a:p>
                      <a:pPr marL="0" marR="0">
                        <a:lnSpc>
                          <a:spcPct val="115000"/>
                        </a:lnSpc>
                        <a:spcBef>
                          <a:spcPts val="0"/>
                        </a:spcBef>
                        <a:spcAft>
                          <a:spcPts val="1000"/>
                        </a:spcAft>
                      </a:pPr>
                      <a:r>
                        <a:rPr lang="en-US" sz="1200" dirty="0">
                          <a:effectLst/>
                          <a:latin typeface="Cambria"/>
                          <a:ea typeface="Calibri"/>
                          <a:cs typeface="Times New Roman"/>
                        </a:rPr>
                        <a:t>Adheres to the form of the rhetorical précis (MLA citation, formatting and sentence formulas)</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b="1">
                          <a:effectLst/>
                          <a:latin typeface="Cambria"/>
                          <a:ea typeface="Calibri"/>
                          <a:cs typeface="Times New Roman"/>
                        </a:rPr>
                        <a:t>5</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200">
                          <a:effectLst/>
                          <a:latin typeface="Cambria"/>
                          <a:ea typeface="Calibri"/>
                          <a:cs typeface="Times New Roman"/>
                        </a:rPr>
                        <a:t> </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39520">
                <a:tc>
                  <a:txBody>
                    <a:bodyPr/>
                    <a:lstStyle/>
                    <a:p>
                      <a:pPr marL="0" marR="0">
                        <a:lnSpc>
                          <a:spcPct val="115000"/>
                        </a:lnSpc>
                        <a:spcBef>
                          <a:spcPts val="0"/>
                        </a:spcBef>
                        <a:spcAft>
                          <a:spcPts val="1000"/>
                        </a:spcAft>
                      </a:pPr>
                      <a:r>
                        <a:rPr lang="en-US" sz="1200" dirty="0">
                          <a:effectLst/>
                          <a:latin typeface="Cambria"/>
                          <a:ea typeface="Calibri"/>
                          <a:cs typeface="Times New Roman"/>
                        </a:rPr>
                        <a:t>Content thoughtfully and accurately represents the original text; represents a synthesis of the original ideas (copying and pasting any part of the original text or abstract will result in an automatic zero).</a:t>
                      </a:r>
                      <a:endParaRPr lang="en-US" sz="1100" dirty="0">
                        <a:effectLst/>
                        <a:latin typeface="Calibri"/>
                        <a:ea typeface="Calibri"/>
                        <a:cs typeface="Times New Roman"/>
                      </a:endParaRPr>
                    </a:p>
                    <a:p>
                      <a:pPr marL="0" marR="0">
                        <a:lnSpc>
                          <a:spcPct val="115000"/>
                        </a:lnSpc>
                        <a:spcBef>
                          <a:spcPts val="0"/>
                        </a:spcBef>
                        <a:spcAft>
                          <a:spcPts val="1000"/>
                        </a:spcAft>
                      </a:pPr>
                      <a:r>
                        <a:rPr lang="en-US" sz="1200" dirty="0">
                          <a:effectLst/>
                          <a:latin typeface="Cambria"/>
                          <a:ea typeface="Calibri"/>
                          <a:cs typeface="Times New Roman"/>
                        </a:rPr>
                        <a:t> </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b="1">
                          <a:effectLst/>
                          <a:latin typeface="Cambria"/>
                          <a:ea typeface="Calibri"/>
                          <a:cs typeface="Times New Roman"/>
                        </a:rPr>
                        <a:t>15</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200">
                          <a:effectLst/>
                          <a:latin typeface="Cambria"/>
                          <a:ea typeface="Calibri"/>
                          <a:cs typeface="Times New Roman"/>
                        </a:rPr>
                        <a:t> </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91185">
                <a:tc>
                  <a:txBody>
                    <a:bodyPr/>
                    <a:lstStyle/>
                    <a:p>
                      <a:pPr marL="0" marR="0">
                        <a:lnSpc>
                          <a:spcPct val="115000"/>
                        </a:lnSpc>
                        <a:spcBef>
                          <a:spcPts val="0"/>
                        </a:spcBef>
                        <a:spcAft>
                          <a:spcPts val="1000"/>
                        </a:spcAft>
                      </a:pPr>
                      <a:r>
                        <a:rPr lang="en-US" sz="1200" dirty="0">
                          <a:effectLst/>
                          <a:latin typeface="Cambria"/>
                          <a:ea typeface="Calibri"/>
                          <a:cs typeface="Times New Roman"/>
                        </a:rPr>
                        <a:t>Sentence structure adheres to standard conventions of grammar, usage and mechanics.</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b="1">
                          <a:effectLst/>
                          <a:latin typeface="Cambria"/>
                          <a:ea typeface="Calibri"/>
                          <a:cs typeface="Times New Roman"/>
                        </a:rPr>
                        <a:t>5</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200">
                          <a:effectLst/>
                          <a:latin typeface="Cambria"/>
                          <a:ea typeface="Calibri"/>
                          <a:cs typeface="Times New Roman"/>
                        </a:rPr>
                        <a:t> </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25120">
                <a:tc>
                  <a:txBody>
                    <a:bodyPr/>
                    <a:lstStyle/>
                    <a:p>
                      <a:pPr marL="0" marR="0">
                        <a:lnSpc>
                          <a:spcPct val="115000"/>
                        </a:lnSpc>
                        <a:spcBef>
                          <a:spcPts val="0"/>
                        </a:spcBef>
                        <a:spcAft>
                          <a:spcPts val="1000"/>
                        </a:spcAft>
                      </a:pPr>
                      <a:r>
                        <a:rPr lang="en-US" sz="1600" b="1">
                          <a:effectLst/>
                          <a:latin typeface="Cambria"/>
                          <a:ea typeface="Calibri"/>
                          <a:cs typeface="Times New Roman"/>
                        </a:rPr>
                        <a:t>Total</a:t>
                      </a:r>
                      <a:r>
                        <a:rPr lang="en-US" sz="1100">
                          <a:effectLst/>
                          <a:latin typeface="Cambria"/>
                          <a:ea typeface="Calibri"/>
                          <a:cs typeface="Times New Roman"/>
                        </a:rPr>
                        <a:t> </a:t>
                      </a:r>
                      <a:r>
                        <a:rPr lang="en-US" sz="1600" b="1">
                          <a:effectLst/>
                          <a:latin typeface="Cambria"/>
                          <a:ea typeface="Calibri"/>
                          <a:cs typeface="Times New Roman"/>
                        </a:rPr>
                        <a:t>Points:</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b="1">
                          <a:effectLst/>
                          <a:latin typeface="Cambria"/>
                          <a:ea typeface="Calibri"/>
                          <a:cs typeface="Times New Roman"/>
                        </a:rPr>
                        <a:t>25</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200" dirty="0">
                          <a:effectLst/>
                          <a:latin typeface="Cambria"/>
                          <a:ea typeface="Calibri"/>
                          <a:cs typeface="Times New Roman"/>
                        </a:rPr>
                        <a:t> </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58396167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2121</TotalTime>
  <Words>841</Words>
  <Application>Microsoft Office PowerPoint</Application>
  <PresentationFormat>On-screen Show (4:3)</PresentationFormat>
  <Paragraphs>78</Paragraphs>
  <Slides>10</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Calibri</vt:lpstr>
      <vt:lpstr>Cambria</vt:lpstr>
      <vt:lpstr>Franklin Gothic Book</vt:lpstr>
      <vt:lpstr>Franklin Gothic Medium</vt:lpstr>
      <vt:lpstr>Times New Roman</vt:lpstr>
      <vt:lpstr>Tunga</vt:lpstr>
      <vt:lpstr>Wingdings</vt:lpstr>
      <vt:lpstr>Angles</vt:lpstr>
      <vt:lpstr>The Rhetorical Précis</vt:lpstr>
      <vt:lpstr>What is a Rhetorical Précis?</vt:lpstr>
      <vt:lpstr>Sentence 1</vt:lpstr>
      <vt:lpstr>Sentence 2</vt:lpstr>
      <vt:lpstr>Sentence 3</vt:lpstr>
      <vt:lpstr>Sentence 4</vt:lpstr>
      <vt:lpstr>Give the MLA Citation</vt:lpstr>
      <vt:lpstr>Sample Rhetorical Précis</vt:lpstr>
      <vt:lpstr>Grading</vt:lpstr>
      <vt:lpstr>Why use the Rhetorical Précis?</vt:lpstr>
    </vt:vector>
  </TitlesOfParts>
  <Company>Chattahoochee Technical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Rhetorical Precis</dc:title>
  <dc:creator>CTC</dc:creator>
  <cp:lastModifiedBy>George Johnson</cp:lastModifiedBy>
  <cp:revision>22</cp:revision>
  <dcterms:created xsi:type="dcterms:W3CDTF">2011-10-27T20:15:24Z</dcterms:created>
  <dcterms:modified xsi:type="dcterms:W3CDTF">2017-11-29T15:57:33Z</dcterms:modified>
</cp:coreProperties>
</file>